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6"/>
  </p:notesMasterIdLst>
  <p:sldIdLst>
    <p:sldId id="381" r:id="rId2"/>
    <p:sldId id="382" r:id="rId3"/>
    <p:sldId id="298" r:id="rId4"/>
    <p:sldId id="299" r:id="rId5"/>
    <p:sldId id="359" r:id="rId6"/>
    <p:sldId id="384" r:id="rId7"/>
    <p:sldId id="343" r:id="rId8"/>
    <p:sldId id="386" r:id="rId9"/>
    <p:sldId id="380" r:id="rId10"/>
    <p:sldId id="383" r:id="rId11"/>
    <p:sldId id="388" r:id="rId12"/>
    <p:sldId id="365" r:id="rId13"/>
    <p:sldId id="366" r:id="rId14"/>
    <p:sldId id="389" r:id="rId15"/>
    <p:sldId id="370" r:id="rId16"/>
    <p:sldId id="373" r:id="rId17"/>
    <p:sldId id="374" r:id="rId18"/>
    <p:sldId id="375" r:id="rId19"/>
    <p:sldId id="377" r:id="rId20"/>
    <p:sldId id="390" r:id="rId21"/>
    <p:sldId id="387" r:id="rId22"/>
    <p:sldId id="378" r:id="rId23"/>
    <p:sldId id="339" r:id="rId24"/>
    <p:sldId id="286" r:id="rId25"/>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9E7"/>
    <a:srgbClr val="590BE5"/>
    <a:srgbClr val="BC0AA3"/>
    <a:srgbClr val="FF33CC"/>
    <a:srgbClr val="FDF2BE"/>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6" autoAdjust="0"/>
    <p:restoredTop sz="83333" autoAdjust="0"/>
  </p:normalViewPr>
  <p:slideViewPr>
    <p:cSldViewPr snapToGrid="0">
      <p:cViewPr>
        <p:scale>
          <a:sx n="75" d="100"/>
          <a:sy n="75" d="100"/>
        </p:scale>
        <p:origin x="2088" y="8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54747058093751"/>
          <c:y val="0.36699475065616799"/>
          <c:w val="0.70190764916440951"/>
          <c:h val="0.1603041807274090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Sheet1!$A$2:$A$8</c:f>
              <c:strCache>
                <c:ptCount val="7"/>
                <c:pt idx="0">
                  <c:v>StringBuffer.new</c:v>
                </c:pt>
                <c:pt idx="1">
                  <c:v>StringBuffer</c:v>
                </c:pt>
                <c:pt idx="2">
                  <c:v>FileReader.new</c:v>
                </c:pt>
                <c:pt idx="3">
                  <c:v>.</c:v>
                </c:pt>
                <c:pt idx="4">
                  <c:v>while</c:v>
                </c:pt>
                <c:pt idx="5">
                  <c:v>StringBuffer.append</c:v>
                </c:pt>
                <c:pt idx="6">
                  <c:v>BufferedReader.close</c:v>
                </c:pt>
              </c:strCache>
            </c:strRef>
          </c:cat>
          <c:val>
            <c:numRef>
              <c:f>Sheet1!$B$2:$B$8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0-216E-4A90-830E-F84EC3129E1B}"/>
            </c:ext>
          </c:extLst>
        </c:ser>
        <c:dLbls>
          <c:showLegendKey val="0"/>
          <c:showVal val="0"/>
          <c:showCatName val="0"/>
          <c:showSerName val="0"/>
          <c:showPercent val="0"/>
          <c:showBubbleSize val="0"/>
        </c:dLbls>
        <c:gapWidth val="219"/>
        <c:overlap val="-27"/>
        <c:axId val="364247552"/>
        <c:axId val="364247944"/>
      </c:barChart>
      <c:catAx>
        <c:axId val="364247552"/>
        <c:scaling>
          <c:orientation val="minMax"/>
        </c:scaling>
        <c:delete val="0"/>
        <c:axPos val="b"/>
        <c:numFmt formatCode="General" sourceLinked="1"/>
        <c:majorTickMark val="none"/>
        <c:minorTickMark val="none"/>
        <c:tickLblPos val="low"/>
        <c:spPr>
          <a:noFill/>
          <a:ln w="9525" cap="flat" cmpd="sng" algn="ctr">
            <a:noFill/>
            <a:round/>
          </a:ln>
          <a:effectLst/>
        </c:spPr>
        <c:txPr>
          <a:bodyPr rot="-60000000" spcFirstLastPara="1" vertOverflow="ellipsis" vert="horz" wrap="square" anchor="t" anchorCtr="0"/>
          <a:lstStyle/>
          <a:p>
            <a:pPr>
              <a:defRPr sz="800" b="0" i="0" u="none" strike="noStrike" kern="1200" baseline="0">
                <a:solidFill>
                  <a:srgbClr val="002060"/>
                </a:solidFill>
                <a:latin typeface="+mn-lt"/>
                <a:ea typeface="+mn-ea"/>
                <a:cs typeface="+mn-cs"/>
              </a:defRPr>
            </a:pPr>
            <a:endParaRPr lang="ko-KR"/>
          </a:p>
        </c:txPr>
        <c:crossAx val="364247944"/>
        <c:crosses val="autoZero"/>
        <c:auto val="1"/>
        <c:lblAlgn val="ctr"/>
        <c:lblOffset val="100"/>
        <c:noMultiLvlLbl val="0"/>
      </c:catAx>
      <c:valAx>
        <c:axId val="364247944"/>
        <c:scaling>
          <c:orientation val="minMax"/>
        </c:scaling>
        <c:delete val="1"/>
        <c:axPos val="l"/>
        <c:numFmt formatCode="General" sourceLinked="1"/>
        <c:majorTickMark val="none"/>
        <c:minorTickMark val="none"/>
        <c:tickLblPos val="nextTo"/>
        <c:crossAx val="364247552"/>
        <c:crosses val="autoZero"/>
        <c:crossBetween val="midCat"/>
      </c:valAx>
      <c:spPr>
        <a:noFill/>
        <a:ln w="25400">
          <a:noFill/>
        </a:ln>
        <a:effectLst/>
      </c:spPr>
    </c:plotArea>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CodeKernel</c:v>
                </c:pt>
              </c:strCache>
            </c:strRef>
          </c:tx>
          <c:spPr>
            <a:solidFill>
              <a:schemeClr val="tx1">
                <a:lumMod val="65000"/>
                <a:lumOff val="35000"/>
              </a:schemeClr>
            </a:solidFill>
            <a:ln>
              <a:noFill/>
            </a:ln>
            <a:effectLst/>
          </c:spPr>
          <c:invertIfNegative val="0"/>
          <c:cat>
            <c:strRef>
              <c:f>Sheet1!$A$2:$A$11</c:f>
              <c:strCache>
                <c:ptCount val="10"/>
                <c:pt idx="0">
                  <c:v>ClassLoader.getResource</c:v>
                </c:pt>
                <c:pt idx="1">
                  <c:v>ClassLoader.loadClass</c:v>
                </c:pt>
                <c:pt idx="2">
                  <c:v>URL.openConnection</c:v>
                </c:pt>
                <c:pt idx="3">
                  <c:v>DataInputStream.readLine</c:v>
                </c:pt>
                <c:pt idx="4">
                  <c:v>URI.getFragment</c:v>
                </c:pt>
                <c:pt idx="5">
                  <c:v>DateFormat.format</c:v>
                </c:pt>
                <c:pt idx="6">
                  <c:v>Lock.lock</c:v>
                </c:pt>
                <c:pt idx="7">
                  <c:v>Runtime.freeMemory</c:v>
                </c:pt>
                <c:pt idx="8">
                  <c:v>ServerSocket.bind</c:v>
                </c:pt>
                <c:pt idx="9">
                  <c:v>Timestamp.compareTo</c:v>
                </c:pt>
              </c:strCache>
            </c:strRef>
          </c:cat>
          <c:val>
            <c:numRef>
              <c:f>Sheet1!$B$2:$B$11</c:f>
              <c:numCache>
                <c:formatCode>General</c:formatCode>
                <c:ptCount val="10"/>
                <c:pt idx="0">
                  <c:v>18</c:v>
                </c:pt>
                <c:pt idx="1">
                  <c:v>19</c:v>
                </c:pt>
                <c:pt idx="2">
                  <c:v>22</c:v>
                </c:pt>
                <c:pt idx="3">
                  <c:v>16</c:v>
                </c:pt>
                <c:pt idx="4">
                  <c:v>17</c:v>
                </c:pt>
                <c:pt idx="5">
                  <c:v>18</c:v>
                </c:pt>
                <c:pt idx="6">
                  <c:v>7</c:v>
                </c:pt>
                <c:pt idx="7">
                  <c:v>20</c:v>
                </c:pt>
                <c:pt idx="8">
                  <c:v>15</c:v>
                </c:pt>
                <c:pt idx="9">
                  <c:v>21</c:v>
                </c:pt>
              </c:numCache>
            </c:numRef>
          </c:val>
          <c:extLst>
            <c:ext xmlns:c16="http://schemas.microsoft.com/office/drawing/2014/chart" uri="{C3380CC4-5D6E-409C-BE32-E72D297353CC}">
              <c16:uniqueId val="{00000000-CC4F-4880-940A-4F8CBEFD6DC4}"/>
            </c:ext>
          </c:extLst>
        </c:ser>
        <c:ser>
          <c:idx val="1"/>
          <c:order val="1"/>
          <c:tx>
            <c:strRef>
              <c:f>Sheet1!$C$1</c:f>
              <c:strCache>
                <c:ptCount val="1"/>
                <c:pt idx="0">
                  <c:v>eXoaDoc</c:v>
                </c:pt>
              </c:strCache>
            </c:strRef>
          </c:tx>
          <c:spPr>
            <a:pattFill prst="wdUpDiag">
              <a:fgClr>
                <a:schemeClr val="tx1">
                  <a:lumMod val="50000"/>
                  <a:lumOff val="50000"/>
                </a:schemeClr>
              </a:fgClr>
              <a:bgClr>
                <a:schemeClr val="bg1"/>
              </a:bgClr>
            </a:pattFill>
            <a:ln>
              <a:noFill/>
            </a:ln>
            <a:effectLst/>
          </c:spPr>
          <c:invertIfNegative val="0"/>
          <c:cat>
            <c:strRef>
              <c:f>Sheet1!$A$2:$A$11</c:f>
              <c:strCache>
                <c:ptCount val="10"/>
                <c:pt idx="0">
                  <c:v>ClassLoader.getResource</c:v>
                </c:pt>
                <c:pt idx="1">
                  <c:v>ClassLoader.loadClass</c:v>
                </c:pt>
                <c:pt idx="2">
                  <c:v>URL.openConnection</c:v>
                </c:pt>
                <c:pt idx="3">
                  <c:v>DataInputStream.readLine</c:v>
                </c:pt>
                <c:pt idx="4">
                  <c:v>URI.getFragment</c:v>
                </c:pt>
                <c:pt idx="5">
                  <c:v>DateFormat.format</c:v>
                </c:pt>
                <c:pt idx="6">
                  <c:v>Lock.lock</c:v>
                </c:pt>
                <c:pt idx="7">
                  <c:v>Runtime.freeMemory</c:v>
                </c:pt>
                <c:pt idx="8">
                  <c:v>ServerSocket.bind</c:v>
                </c:pt>
                <c:pt idx="9">
                  <c:v>Timestamp.compareTo</c:v>
                </c:pt>
              </c:strCache>
            </c:strRef>
          </c:cat>
          <c:val>
            <c:numRef>
              <c:f>Sheet1!$C$2:$C$11</c:f>
              <c:numCache>
                <c:formatCode>General</c:formatCode>
                <c:ptCount val="10"/>
                <c:pt idx="0">
                  <c:v>4</c:v>
                </c:pt>
                <c:pt idx="1">
                  <c:v>4</c:v>
                </c:pt>
                <c:pt idx="2">
                  <c:v>3</c:v>
                </c:pt>
                <c:pt idx="3">
                  <c:v>1</c:v>
                </c:pt>
                <c:pt idx="4">
                  <c:v>5</c:v>
                </c:pt>
                <c:pt idx="5">
                  <c:v>3</c:v>
                </c:pt>
                <c:pt idx="6">
                  <c:v>15</c:v>
                </c:pt>
                <c:pt idx="7">
                  <c:v>2</c:v>
                </c:pt>
                <c:pt idx="8">
                  <c:v>5</c:v>
                </c:pt>
                <c:pt idx="9">
                  <c:v>3</c:v>
                </c:pt>
              </c:numCache>
            </c:numRef>
          </c:val>
          <c:extLst>
            <c:ext xmlns:c16="http://schemas.microsoft.com/office/drawing/2014/chart" uri="{C3380CC4-5D6E-409C-BE32-E72D297353CC}">
              <c16:uniqueId val="{00000001-CC4F-4880-940A-4F8CBEFD6DC4}"/>
            </c:ext>
          </c:extLst>
        </c:ser>
        <c:ser>
          <c:idx val="2"/>
          <c:order val="2"/>
          <c:tx>
            <c:strRef>
              <c:f>Sheet1!$D$1</c:f>
              <c:strCache>
                <c:ptCount val="1"/>
                <c:pt idx="0">
                  <c:v>Similar</c:v>
                </c:pt>
              </c:strCache>
            </c:strRef>
          </c:tx>
          <c:spPr>
            <a:solidFill>
              <a:schemeClr val="bg1">
                <a:lumMod val="75000"/>
              </a:schemeClr>
            </a:solidFill>
            <a:ln>
              <a:noFill/>
            </a:ln>
            <a:effectLst/>
          </c:spPr>
          <c:invertIfNegative val="0"/>
          <c:cat>
            <c:strRef>
              <c:f>Sheet1!$A$2:$A$11</c:f>
              <c:strCache>
                <c:ptCount val="10"/>
                <c:pt idx="0">
                  <c:v>ClassLoader.getResource</c:v>
                </c:pt>
                <c:pt idx="1">
                  <c:v>ClassLoader.loadClass</c:v>
                </c:pt>
                <c:pt idx="2">
                  <c:v>URL.openConnection</c:v>
                </c:pt>
                <c:pt idx="3">
                  <c:v>DataInputStream.readLine</c:v>
                </c:pt>
                <c:pt idx="4">
                  <c:v>URI.getFragment</c:v>
                </c:pt>
                <c:pt idx="5">
                  <c:v>DateFormat.format</c:v>
                </c:pt>
                <c:pt idx="6">
                  <c:v>Lock.lock</c:v>
                </c:pt>
                <c:pt idx="7">
                  <c:v>Runtime.freeMemory</c:v>
                </c:pt>
                <c:pt idx="8">
                  <c:v>ServerSocket.bind</c:v>
                </c:pt>
                <c:pt idx="9">
                  <c:v>Timestamp.compareTo</c:v>
                </c:pt>
              </c:strCache>
            </c:strRef>
          </c:cat>
          <c:val>
            <c:numRef>
              <c:f>Sheet1!$D$2:$D$11</c:f>
              <c:numCache>
                <c:formatCode>General</c:formatCode>
                <c:ptCount val="10"/>
                <c:pt idx="0">
                  <c:v>3</c:v>
                </c:pt>
                <c:pt idx="1">
                  <c:v>2</c:v>
                </c:pt>
                <c:pt idx="2">
                  <c:v>0</c:v>
                </c:pt>
                <c:pt idx="3">
                  <c:v>8</c:v>
                </c:pt>
                <c:pt idx="4">
                  <c:v>3</c:v>
                </c:pt>
                <c:pt idx="5">
                  <c:v>4</c:v>
                </c:pt>
                <c:pt idx="6">
                  <c:v>3</c:v>
                </c:pt>
                <c:pt idx="7">
                  <c:v>3</c:v>
                </c:pt>
                <c:pt idx="8">
                  <c:v>5</c:v>
                </c:pt>
                <c:pt idx="9">
                  <c:v>1</c:v>
                </c:pt>
              </c:numCache>
            </c:numRef>
          </c:val>
          <c:extLst>
            <c:ext xmlns:c16="http://schemas.microsoft.com/office/drawing/2014/chart" uri="{C3380CC4-5D6E-409C-BE32-E72D297353CC}">
              <c16:uniqueId val="{00000002-CC4F-4880-940A-4F8CBEFD6DC4}"/>
            </c:ext>
          </c:extLst>
        </c:ser>
        <c:dLbls>
          <c:showLegendKey val="0"/>
          <c:showVal val="0"/>
          <c:showCatName val="0"/>
          <c:showSerName val="0"/>
          <c:showPercent val="0"/>
          <c:showBubbleSize val="0"/>
        </c:dLbls>
        <c:gapWidth val="219"/>
        <c:overlap val="-27"/>
        <c:axId val="653831792"/>
        <c:axId val="653834144"/>
      </c:barChart>
      <c:catAx>
        <c:axId val="653831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653834144"/>
        <c:crosses val="autoZero"/>
        <c:auto val="1"/>
        <c:lblAlgn val="ctr"/>
        <c:lblOffset val="100"/>
        <c:noMultiLvlLbl val="0"/>
      </c:catAx>
      <c:valAx>
        <c:axId val="653834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800" b="1" dirty="0"/>
                  <a:t>votes</a:t>
                </a:r>
                <a:endParaRPr lang="en-US" b="1"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ko-K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o-KR"/>
          </a:p>
        </c:txPr>
        <c:crossAx val="653831792"/>
        <c:crosses val="autoZero"/>
        <c:crossBetween val="between"/>
      </c:valAx>
      <c:spPr>
        <a:noFill/>
        <a:ln>
          <a:noFill/>
        </a:ln>
        <a:effectLst/>
      </c:spPr>
    </c:plotArea>
    <c:legend>
      <c:legendPos val="b"/>
      <c:layout>
        <c:manualLayout>
          <c:xMode val="edge"/>
          <c:yMode val="edge"/>
          <c:x val="0.29509384939593453"/>
          <c:y val="0.89141653194979853"/>
          <c:w val="0.50711796693092259"/>
          <c:h val="7.0359035269427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ko-KR"/>
        </a:p>
      </c:txPr>
    </c:legend>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ltLang="ko-KR" dirty="0">
                <a:latin typeface="Arial" panose="020B0604020202020204" pitchFamily="34" charset="0"/>
                <a:cs typeface="Arial" panose="020B0604020202020204" pitchFamily="34" charset="0"/>
              </a:rPr>
              <a:t>Usefulness</a:t>
            </a: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ko-KR"/>
        </a:p>
      </c:txPr>
    </c:title>
    <c:autoTitleDeleted val="0"/>
    <c:plotArea>
      <c:layout/>
      <c:pieChart>
        <c:varyColors val="1"/>
        <c:ser>
          <c:idx val="0"/>
          <c:order val="0"/>
          <c:tx>
            <c:strRef>
              <c:f>Sheet1!$B$1</c:f>
              <c:strCache>
                <c:ptCount val="1"/>
                <c:pt idx="0">
                  <c:v>Usefulness</c:v>
                </c:pt>
              </c:strCache>
            </c:strRef>
          </c:tx>
          <c:spPr>
            <a:solidFill>
              <a:schemeClr val="bg1">
                <a:lumMod val="75000"/>
              </a:schemeClr>
            </a:solidFill>
          </c:spPr>
          <c:dPt>
            <c:idx val="0"/>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1-53E6-479A-B683-75367C90299B}"/>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53E6-479A-B683-75367C90299B}"/>
              </c:ext>
            </c:extLst>
          </c:dPt>
          <c:dPt>
            <c:idx val="2"/>
            <c:bubble3D val="0"/>
            <c:spPr>
              <a:pattFill prst="smCheck">
                <a:fgClr>
                  <a:schemeClr val="bg1">
                    <a:lumMod val="85000"/>
                  </a:schemeClr>
                </a:fgClr>
                <a:bgClr>
                  <a:schemeClr val="bg1"/>
                </a:bgClr>
              </a:pattFill>
              <a:ln w="19050">
                <a:solidFill>
                  <a:schemeClr val="lt1"/>
                </a:solidFill>
              </a:ln>
              <a:effectLst/>
            </c:spPr>
            <c:extLst>
              <c:ext xmlns:c16="http://schemas.microsoft.com/office/drawing/2014/chart" uri="{C3380CC4-5D6E-409C-BE32-E72D297353CC}">
                <c16:uniqueId val="{00000005-53E6-479A-B683-75367C90299B}"/>
              </c:ext>
            </c:extLst>
          </c:dPt>
          <c:dLbls>
            <c:dLbl>
              <c:idx val="0"/>
              <c:layout>
                <c:manualLayout>
                  <c:x val="-0.22331250609005787"/>
                  <c:y val="0.1125760105920541"/>
                </c:manualLayout>
              </c:layout>
              <c:spPr>
                <a:noFill/>
                <a:ln>
                  <a:noFill/>
                </a:ln>
                <a:effectLst/>
              </c:spPr>
              <c:txPr>
                <a:bodyPr rot="0" spcFirstLastPara="1" vertOverflow="clip" horzOverflow="clip" vert="horz" wrap="square" lIns="0" tIns="0" rIns="0" bIns="0" anchor="ctr" anchorCtr="1">
                  <a:spAutoFit/>
                </a:bodyPr>
                <a:lstStyle/>
                <a:p>
                  <a:pPr>
                    <a:defRPr sz="1100" b="0" i="0" u="none" strike="noStrike" kern="1200" baseline="0">
                      <a:solidFill>
                        <a:schemeClr val="tx1"/>
                      </a:solidFill>
                      <a:latin typeface="+mn-lt"/>
                      <a:ea typeface="+mn-ea"/>
                      <a:cs typeface="+mn-cs"/>
                    </a:defRPr>
                  </a:pPr>
                  <a:endParaRPr lang="ko-KR"/>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 xmlns:c16="http://schemas.microsoft.com/office/drawing/2014/chart" uri="{C3380CC4-5D6E-409C-BE32-E72D297353CC}">
                  <c16:uniqueId val="{00000001-53E6-479A-B683-75367C90299B}"/>
                </c:ext>
              </c:extLst>
            </c:dLbl>
            <c:dLbl>
              <c:idx val="1"/>
              <c:layout>
                <c:manualLayout>
                  <c:x val="0.24094460465246009"/>
                  <c:y val="-0.14220589674277423"/>
                </c:manualLayout>
              </c:layout>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53E6-479A-B683-75367C90299B}"/>
                </c:ext>
              </c:extLst>
            </c:dLbl>
            <c:dLbl>
              <c:idx val="2"/>
              <c:layout>
                <c:manualLayout>
                  <c:x val="8.2763207320602744E-2"/>
                  <c:y val="0.245716283925846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1961880675073633"/>
                      <c:h val="0.22224321723270457"/>
                    </c:manualLayout>
                  </c15:layout>
                </c:ext>
                <c:ext xmlns:c16="http://schemas.microsoft.com/office/drawing/2014/chart" uri="{C3380CC4-5D6E-409C-BE32-E72D297353CC}">
                  <c16:uniqueId val="{00000005-53E6-479A-B683-75367C90299B}"/>
                </c:ext>
              </c:extLst>
            </c:dLbl>
            <c:spPr>
              <a:noFill/>
              <a:ln>
                <a:noFill/>
              </a:ln>
              <a:effectLst/>
            </c:spPr>
            <c:txPr>
              <a:bodyPr rot="0" spcFirstLastPara="1" vertOverflow="clip" horzOverflow="clip"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ko-KR"/>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Sheet1!$A$2:$A$4</c:f>
              <c:strCache>
                <c:ptCount val="3"/>
                <c:pt idx="0">
                  <c:v>Very Useful</c:v>
                </c:pt>
                <c:pt idx="1">
                  <c:v>Useful</c:v>
                </c:pt>
                <c:pt idx="2">
                  <c:v>Not Useful</c:v>
                </c:pt>
              </c:strCache>
            </c:strRef>
          </c:cat>
          <c:val>
            <c:numRef>
              <c:f>Sheet1!$B$2:$B$4</c:f>
              <c:numCache>
                <c:formatCode>General</c:formatCode>
                <c:ptCount val="3"/>
                <c:pt idx="0">
                  <c:v>8</c:v>
                </c:pt>
                <c:pt idx="1">
                  <c:v>12</c:v>
                </c:pt>
                <c:pt idx="2">
                  <c:v>1</c:v>
                </c:pt>
              </c:numCache>
            </c:numRef>
          </c:val>
          <c:extLst>
            <c:ext xmlns:c16="http://schemas.microsoft.com/office/drawing/2014/chart" uri="{C3380CC4-5D6E-409C-BE32-E72D297353CC}">
              <c16:uniqueId val="{00000006-53E6-479A-B683-75367C90299B}"/>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ko-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2E8FD043-4B89-4E04-9F85-15868C1798B1}" type="datetimeFigureOut">
              <a:rPr lang="en-US" smtClean="0"/>
              <a:t>11/18/2019</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A2653223-88DA-436F-8A4E-831192C0FDA3}" type="slidenum">
              <a:rPr lang="en-US" smtClean="0"/>
              <a:t>‹#›</a:t>
            </a:fld>
            <a:endParaRPr lang="en-US"/>
          </a:p>
        </p:txBody>
      </p:sp>
    </p:spTree>
    <p:extLst>
      <p:ext uri="{BB962C8B-B14F-4D97-AF65-F5344CB8AC3E}">
        <p14:creationId xmlns:p14="http://schemas.microsoft.com/office/powerpoint/2010/main" val="4021066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altLang="zh-CN" dirty="0"/>
              <a:t>Hi,</a:t>
            </a:r>
            <a:r>
              <a:rPr lang="zh-CN" altLang="en-US" dirty="0"/>
              <a:t> </a:t>
            </a:r>
            <a:r>
              <a:rPr lang="en-US" altLang="zh-CN" baseline="0" dirty="0"/>
              <a:t>m</a:t>
            </a:r>
            <a:r>
              <a:rPr lang="en-US" baseline="0" dirty="0"/>
              <a:t>y name is </a:t>
            </a:r>
            <a:r>
              <a:rPr lang="en-US" baseline="0" dirty="0" err="1"/>
              <a:t>Xiaodong</a:t>
            </a:r>
            <a:r>
              <a:rPr lang="en-US" baseline="0" dirty="0"/>
              <a:t> </a:t>
            </a:r>
            <a:r>
              <a:rPr lang="en-US" baseline="0" dirty="0" err="1"/>
              <a:t>Gu</a:t>
            </a:r>
            <a:r>
              <a:rPr lang="en-US" baseline="0" dirty="0"/>
              <a:t>. </a:t>
            </a:r>
            <a:r>
              <a:rPr lang="en-US" altLang="zh-CN" baseline="0" dirty="0"/>
              <a:t>From</a:t>
            </a:r>
            <a:r>
              <a:rPr lang="zh-CN" altLang="en-US" baseline="0" dirty="0"/>
              <a:t> </a:t>
            </a:r>
            <a:r>
              <a:rPr lang="en-US" altLang="zh-CN" baseline="0" dirty="0"/>
              <a:t>Hong</a:t>
            </a:r>
            <a:r>
              <a:rPr lang="zh-CN" altLang="en-US" baseline="0" dirty="0"/>
              <a:t> </a:t>
            </a:r>
            <a:r>
              <a:rPr lang="en-US" altLang="zh-CN" baseline="0" dirty="0"/>
              <a:t>Kong</a:t>
            </a:r>
            <a:r>
              <a:rPr lang="zh-CN" altLang="en-US" baseline="0" dirty="0"/>
              <a:t> </a:t>
            </a:r>
            <a:r>
              <a:rPr lang="en-US" altLang="zh-CN" baseline="0" dirty="0"/>
              <a:t>UST,</a:t>
            </a:r>
            <a:r>
              <a:rPr lang="zh-CN" altLang="en-US" baseline="0" dirty="0"/>
              <a:t> </a:t>
            </a:r>
            <a:r>
              <a:rPr lang="en-US" altLang="zh-CN" baseline="0" dirty="0"/>
              <a:t>the</a:t>
            </a:r>
            <a:r>
              <a:rPr lang="zh-CN" altLang="en-US" baseline="0" dirty="0"/>
              <a:t> </a:t>
            </a:r>
            <a:r>
              <a:rPr lang="en-US" altLang="zh-CN" baseline="0" dirty="0"/>
              <a:t>paper</a:t>
            </a:r>
            <a:r>
              <a:rPr lang="zh-CN" altLang="en-US" baseline="0" dirty="0"/>
              <a:t> </a:t>
            </a:r>
            <a:r>
              <a:rPr lang="en-US" altLang="zh-CN" baseline="0" dirty="0"/>
              <a:t>I</a:t>
            </a:r>
            <a:r>
              <a:rPr lang="zh-CN" altLang="en-US" baseline="0" dirty="0"/>
              <a:t> </a:t>
            </a:r>
            <a:r>
              <a:rPr lang="en-US" altLang="zh-CN" baseline="0" dirty="0"/>
              <a:t>am</a:t>
            </a:r>
            <a:r>
              <a:rPr lang="zh-CN" altLang="en-US" baseline="0" dirty="0"/>
              <a:t> </a:t>
            </a:r>
            <a:r>
              <a:rPr lang="en-US" altLang="zh-CN" baseline="0" dirty="0" err="1"/>
              <a:t>gonna</a:t>
            </a:r>
            <a:r>
              <a:rPr lang="zh-CN" altLang="en-US" baseline="0" dirty="0"/>
              <a:t> </a:t>
            </a:r>
            <a:r>
              <a:rPr lang="en-US" altLang="zh-CN" baseline="0" dirty="0"/>
              <a:t>present</a:t>
            </a:r>
            <a:r>
              <a:rPr lang="zh-CN" altLang="en-US" baseline="0" dirty="0"/>
              <a:t> </a:t>
            </a:r>
            <a:r>
              <a:rPr lang="en-US" altLang="zh-CN" baseline="0" dirty="0"/>
              <a:t>is</a:t>
            </a:r>
            <a:r>
              <a:rPr lang="zh-CN" altLang="en-US" baseline="0" dirty="0"/>
              <a:t> </a:t>
            </a:r>
            <a:r>
              <a:rPr lang="en-US" altLang="zh-CN" baseline="0" dirty="0" err="1"/>
              <a:t>CodeKernel</a:t>
            </a:r>
            <a:r>
              <a:rPr lang="en-US" altLang="zh-CN" baseline="0" dirty="0"/>
              <a:t>: A graph kernel based approach to the selection of API usage examples.</a:t>
            </a:r>
            <a:r>
              <a:rPr lang="zh-CN" altLang="en-US" baseline="0" dirty="0"/>
              <a:t> </a:t>
            </a:r>
            <a:r>
              <a:rPr lang="en-US" altLang="zh-CN" baseline="0" dirty="0"/>
              <a:t>This</a:t>
            </a:r>
            <a:r>
              <a:rPr lang="zh-CN" altLang="en-US" baseline="0" dirty="0"/>
              <a:t> </a:t>
            </a:r>
            <a:r>
              <a:rPr lang="en-US" altLang="zh-CN" baseline="0" dirty="0"/>
              <a:t>is</a:t>
            </a:r>
            <a:r>
              <a:rPr lang="zh-CN" altLang="en-US" baseline="0" dirty="0"/>
              <a:t> </a:t>
            </a:r>
            <a:r>
              <a:rPr lang="en-US" altLang="zh-CN" baseline="0" dirty="0"/>
              <a:t>also</a:t>
            </a:r>
            <a:r>
              <a:rPr lang="zh-CN" altLang="en-US" baseline="0" dirty="0"/>
              <a:t> </a:t>
            </a:r>
            <a:r>
              <a:rPr lang="en-US" altLang="zh-CN" baseline="0" dirty="0"/>
              <a:t>a</a:t>
            </a:r>
            <a:r>
              <a:rPr lang="zh-CN" altLang="en-US" baseline="0" dirty="0"/>
              <a:t> </a:t>
            </a:r>
            <a:r>
              <a:rPr lang="en-US" altLang="zh-CN" baseline="0" dirty="0"/>
              <a:t>collaboration</a:t>
            </a:r>
            <a:r>
              <a:rPr lang="zh-CN" altLang="en-US" baseline="0" dirty="0"/>
              <a:t> </a:t>
            </a:r>
            <a:r>
              <a:rPr lang="en-US" altLang="zh-CN" baseline="0" dirty="0"/>
              <a:t>work</a:t>
            </a:r>
            <a:r>
              <a:rPr lang="zh-CN" altLang="en-US" baseline="0" dirty="0"/>
              <a:t> </a:t>
            </a:r>
            <a:r>
              <a:rPr lang="en-US" altLang="zh-CN" baseline="0" dirty="0"/>
              <a:t>with</a:t>
            </a:r>
            <a:r>
              <a:rPr lang="zh-CN" altLang="en-US" baseline="0" dirty="0"/>
              <a:t> </a:t>
            </a:r>
            <a:r>
              <a:rPr lang="en-US" altLang="zh-CN" baseline="0" dirty="0" err="1"/>
              <a:t>Hongyu</a:t>
            </a:r>
            <a:r>
              <a:rPr lang="zh-CN" altLang="en-US" baseline="0" dirty="0"/>
              <a:t> </a:t>
            </a:r>
            <a:r>
              <a:rPr lang="en-US" altLang="zh-CN" baseline="0" dirty="0"/>
              <a:t>Zhang</a:t>
            </a:r>
            <a:r>
              <a:rPr lang="zh-CN" altLang="en-US" baseline="0" dirty="0"/>
              <a:t> </a:t>
            </a:r>
            <a:r>
              <a:rPr lang="en-US" altLang="zh-CN" baseline="0" dirty="0"/>
              <a:t>from</a:t>
            </a:r>
            <a:r>
              <a:rPr lang="zh-CN" altLang="en-US" baseline="0" dirty="0"/>
              <a:t> </a:t>
            </a:r>
            <a:r>
              <a:rPr lang="en-US" altLang="zh-CN" baseline="0" dirty="0"/>
              <a:t>the</a:t>
            </a:r>
            <a:r>
              <a:rPr lang="zh-CN" altLang="en-US" baseline="0" dirty="0"/>
              <a:t> </a:t>
            </a:r>
            <a:r>
              <a:rPr lang="en-US" altLang="zh-CN" baseline="0" dirty="0"/>
              <a:t>university</a:t>
            </a:r>
            <a:r>
              <a:rPr lang="zh-CN" altLang="en-US" baseline="0" dirty="0"/>
              <a:t> </a:t>
            </a:r>
            <a:r>
              <a:rPr lang="en-US" altLang="zh-CN" baseline="0" dirty="0"/>
              <a:t>of</a:t>
            </a:r>
            <a:r>
              <a:rPr lang="zh-CN" altLang="en-US" baseline="0" dirty="0"/>
              <a:t> </a:t>
            </a:r>
            <a:r>
              <a:rPr lang="en-US" altLang="zh-CN" baseline="0" dirty="0" err="1"/>
              <a:t>NewCastle</a:t>
            </a:r>
            <a:r>
              <a:rPr lang="zh-CN" altLang="en-US" baseline="0" dirty="0"/>
              <a:t> </a:t>
            </a:r>
            <a:r>
              <a:rPr lang="en-US" altLang="zh-CN" baseline="0" dirty="0"/>
              <a:t>and</a:t>
            </a:r>
            <a:r>
              <a:rPr lang="zh-CN" altLang="en-US" baseline="0" dirty="0"/>
              <a:t> </a:t>
            </a:r>
            <a:r>
              <a:rPr lang="en-US" altLang="zh-CN" baseline="0" dirty="0"/>
              <a:t>Sung</a:t>
            </a:r>
            <a:r>
              <a:rPr lang="zh-CN" altLang="en-US" baseline="0" dirty="0"/>
              <a:t> </a:t>
            </a:r>
            <a:r>
              <a:rPr lang="en-US" altLang="zh-CN" baseline="0" dirty="0"/>
              <a:t>Kim</a:t>
            </a:r>
            <a:r>
              <a:rPr lang="zh-CN" altLang="en-US" baseline="0" dirty="0"/>
              <a:t> </a:t>
            </a:r>
            <a:r>
              <a:rPr lang="en-US" altLang="zh-CN" baseline="0" dirty="0"/>
              <a:t>from</a:t>
            </a:r>
            <a:r>
              <a:rPr lang="zh-CN" altLang="en-US" baseline="0" dirty="0"/>
              <a:t> </a:t>
            </a:r>
            <a:r>
              <a:rPr lang="en-US" altLang="zh-CN" baseline="0" dirty="0" err="1"/>
              <a:t>Naver</a:t>
            </a:r>
            <a:r>
              <a:rPr lang="zh-CN" altLang="en-US" baseline="0" dirty="0"/>
              <a:t> </a:t>
            </a:r>
            <a:r>
              <a:rPr lang="en-US" altLang="zh-CN" baseline="0" dirty="0"/>
              <a:t>Corporation.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68FE9-4A22-453B-98AE-72D164B70D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121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a:t>So first le</a:t>
            </a:r>
            <a:r>
              <a:rPr lang="en-US" altLang="zh-CN" dirty="0"/>
              <a:t>t’s</a:t>
            </a:r>
            <a:r>
              <a:rPr lang="en-US" dirty="0"/>
              <a:t> </a:t>
            </a:r>
            <a:r>
              <a:rPr lang="en-US" altLang="zh-CN" dirty="0"/>
              <a:t>see</a:t>
            </a:r>
            <a:r>
              <a:rPr lang="zh-CN" altLang="en-US" dirty="0"/>
              <a:t> </a:t>
            </a:r>
            <a:r>
              <a:rPr lang="en-US" dirty="0"/>
              <a:t>what is kernel method? Suppose we have data</a:t>
            </a:r>
            <a:r>
              <a:rPr lang="en-US" baseline="0" dirty="0"/>
              <a:t> that is hard to compute, for example, they are non-linear for classification, or they are non-vector at all so that we need to extract features. similarity is hard to measure. What we want to do is to map the data into a vector space where linear relations exists. So we can apply simple linear algorithm for to the transformed data. </a:t>
            </a:r>
            <a:r>
              <a:rPr lang="en-US" altLang="zh-CN" baseline="0" dirty="0"/>
              <a:t>However,</a:t>
            </a:r>
            <a:r>
              <a:rPr lang="zh-CN" altLang="en-US" baseline="0" dirty="0"/>
              <a:t> </a:t>
            </a:r>
            <a:r>
              <a:rPr lang="en-US" altLang="zh-CN" baseline="0" dirty="0"/>
              <a:t>the</a:t>
            </a:r>
            <a:r>
              <a:rPr lang="zh-CN" altLang="en-US" baseline="0" dirty="0"/>
              <a:t> </a:t>
            </a:r>
            <a:r>
              <a:rPr lang="en-US" altLang="zh-CN" baseline="0" dirty="0"/>
              <a:t>transformation</a:t>
            </a:r>
            <a:r>
              <a:rPr lang="zh-CN" altLang="en-US" baseline="0" dirty="0"/>
              <a:t> </a:t>
            </a:r>
            <a:r>
              <a:rPr lang="en-US" altLang="zh-CN" baseline="0" dirty="0"/>
              <a:t>is</a:t>
            </a:r>
            <a:r>
              <a:rPr lang="zh-CN" altLang="en-US" baseline="0" dirty="0"/>
              <a:t> </a:t>
            </a:r>
            <a:r>
              <a:rPr lang="en-US" altLang="zh-CN" baseline="0" dirty="0"/>
              <a:t>hard</a:t>
            </a:r>
            <a:r>
              <a:rPr lang="zh-CN" altLang="en-US" baseline="0" dirty="0"/>
              <a:t> </a:t>
            </a:r>
            <a:r>
              <a:rPr lang="en-US" altLang="zh-CN" baseline="0" dirty="0"/>
              <a:t>to</a:t>
            </a:r>
            <a:r>
              <a:rPr lang="zh-CN" altLang="en-US" baseline="0" dirty="0"/>
              <a:t> </a:t>
            </a:r>
            <a:r>
              <a:rPr lang="en-US" altLang="zh-CN" baseline="0" dirty="0"/>
              <a:t>define.</a:t>
            </a:r>
            <a:r>
              <a:rPr lang="zh-CN" altLang="en-US" baseline="0" dirty="0"/>
              <a:t> </a:t>
            </a:r>
            <a:r>
              <a:rPr lang="en-US" altLang="zh-CN" baseline="0" dirty="0"/>
              <a:t>Fortunately,</a:t>
            </a:r>
            <a:r>
              <a:rPr lang="zh-CN" altLang="en-US" baseline="0" dirty="0"/>
              <a:t> </a:t>
            </a:r>
            <a:r>
              <a:rPr lang="en-US" altLang="zh-CN" baseline="0" dirty="0"/>
              <a:t>we</a:t>
            </a:r>
            <a:r>
              <a:rPr lang="zh-CN" altLang="en-US" baseline="0" dirty="0"/>
              <a:t> </a:t>
            </a:r>
            <a:r>
              <a:rPr lang="en-US" altLang="zh-CN" baseline="0" dirty="0"/>
              <a:t>have</a:t>
            </a:r>
            <a:r>
              <a:rPr lang="zh-CN" altLang="en-US" baseline="0" dirty="0"/>
              <a:t> </a:t>
            </a:r>
            <a:r>
              <a:rPr lang="en-US" altLang="zh-CN" baseline="0" dirty="0"/>
              <a:t>the</a:t>
            </a:r>
            <a:r>
              <a:rPr lang="zh-CN" altLang="en-US" baseline="0" dirty="0"/>
              <a:t> </a:t>
            </a:r>
            <a:r>
              <a:rPr lang="en-US" altLang="zh-CN" baseline="0" dirty="0"/>
              <a:t>kernel</a:t>
            </a:r>
            <a:r>
              <a:rPr lang="zh-CN" altLang="en-US" baseline="0" dirty="0"/>
              <a:t> </a:t>
            </a:r>
            <a:r>
              <a:rPr lang="en-US" altLang="zh-CN" baseline="0" dirty="0"/>
              <a:t>trick,</a:t>
            </a:r>
            <a:r>
              <a:rPr lang="zh-CN" altLang="en-US" baseline="0" dirty="0"/>
              <a:t> </a:t>
            </a:r>
            <a:r>
              <a:rPr lang="en-US" altLang="zh-CN" baseline="0" dirty="0"/>
              <a:t>which</a:t>
            </a:r>
            <a:r>
              <a:rPr lang="zh-CN" altLang="en-US" baseline="0" dirty="0"/>
              <a:t> </a:t>
            </a:r>
            <a:r>
              <a:rPr lang="en-US" altLang="zh-CN" baseline="0" dirty="0"/>
              <a:t>means….</a:t>
            </a:r>
            <a:r>
              <a:rPr lang="zh-CN" altLang="en-US" baseline="0" dirty="0"/>
              <a:t> </a:t>
            </a:r>
            <a:r>
              <a:rPr lang="en-US" altLang="zh-CN" baseline="0" dirty="0"/>
              <a:t>With</a:t>
            </a:r>
            <a:r>
              <a:rPr lang="zh-CN" altLang="en-US" baseline="0" dirty="0"/>
              <a:t> </a:t>
            </a:r>
            <a:r>
              <a:rPr lang="en-US" altLang="zh-CN" baseline="0" dirty="0"/>
              <a:t>the</a:t>
            </a:r>
            <a:r>
              <a:rPr lang="zh-CN" altLang="en-US" baseline="0" dirty="0"/>
              <a:t> </a:t>
            </a:r>
            <a:r>
              <a:rPr lang="en-US" altLang="zh-CN" baseline="0" dirty="0"/>
              <a:t>kernel</a:t>
            </a:r>
            <a:r>
              <a:rPr lang="zh-CN" altLang="en-US" baseline="0" dirty="0"/>
              <a:t> </a:t>
            </a:r>
            <a:r>
              <a:rPr lang="en-US" altLang="zh-CN" baseline="0" dirty="0"/>
              <a:t>trick,</a:t>
            </a:r>
            <a:r>
              <a:rPr lang="zh-CN" altLang="en-US" baseline="0" dirty="0"/>
              <a:t> </a:t>
            </a:r>
            <a:r>
              <a:rPr lang="en-US" altLang="zh-CN" baseline="0" dirty="0"/>
              <a:t>we</a:t>
            </a:r>
            <a:r>
              <a:rPr lang="zh-CN" altLang="en-US" baseline="0" dirty="0"/>
              <a:t> </a:t>
            </a:r>
            <a:r>
              <a:rPr lang="en-US" altLang="zh-CN" baseline="0" dirty="0"/>
              <a:t>do</a:t>
            </a:r>
            <a:r>
              <a:rPr lang="zh-CN" altLang="en-US" baseline="0" dirty="0"/>
              <a:t> </a:t>
            </a:r>
            <a:r>
              <a:rPr lang="en-US" altLang="zh-CN" baseline="0" dirty="0"/>
              <a:t>not</a:t>
            </a:r>
            <a:r>
              <a:rPr lang="zh-CN" altLang="en-US" baseline="0" dirty="0"/>
              <a:t> </a:t>
            </a:r>
            <a:r>
              <a:rPr lang="en-US" altLang="zh-CN" baseline="0" dirty="0"/>
              <a:t>need</a:t>
            </a:r>
            <a:r>
              <a:rPr lang="zh-CN" altLang="en-US" baseline="0" dirty="0"/>
              <a:t> </a:t>
            </a:r>
            <a:r>
              <a:rPr lang="en-US" altLang="zh-CN" baseline="0" dirty="0"/>
              <a:t>any</a:t>
            </a:r>
            <a:r>
              <a:rPr lang="zh-CN" altLang="en-US" baseline="0" dirty="0"/>
              <a:t> </a:t>
            </a:r>
            <a:r>
              <a:rPr lang="en-US" altLang="zh-CN" baseline="0" dirty="0"/>
              <a:t>feature</a:t>
            </a:r>
            <a:r>
              <a:rPr lang="zh-CN" altLang="en-US" baseline="0" dirty="0"/>
              <a:t> </a:t>
            </a:r>
            <a:r>
              <a:rPr lang="en-US" altLang="zh-CN" baseline="0" dirty="0"/>
              <a:t>extraction</a:t>
            </a:r>
            <a:r>
              <a:rPr lang="zh-CN" altLang="en-US" baseline="0" dirty="0"/>
              <a:t> </a:t>
            </a:r>
            <a:r>
              <a:rPr lang="en-US" altLang="zh-CN" baseline="0" dirty="0"/>
              <a:t>at</a:t>
            </a:r>
            <a:r>
              <a:rPr lang="zh-CN" altLang="en-US" baseline="0" dirty="0"/>
              <a:t> </a:t>
            </a:r>
            <a:r>
              <a:rPr lang="en-US" altLang="zh-CN" baseline="0" dirty="0"/>
              <a:t>all,</a:t>
            </a:r>
            <a:r>
              <a:rPr lang="zh-CN" altLang="en-US" baseline="0" dirty="0"/>
              <a:t> </a:t>
            </a:r>
            <a:r>
              <a:rPr lang="en-US" altLang="zh-CN" baseline="0" dirty="0"/>
              <a:t>a</a:t>
            </a:r>
            <a:r>
              <a:rPr lang="en-US" baseline="0" dirty="0"/>
              <a:t>ll we need to do is to define a function called kernel function. </a:t>
            </a:r>
            <a:r>
              <a:rPr lang="en-US" altLang="zh-CN" baseline="0" dirty="0"/>
              <a:t>There</a:t>
            </a:r>
            <a:r>
              <a:rPr lang="zh-CN" altLang="en-US" baseline="0" dirty="0"/>
              <a:t> </a:t>
            </a:r>
            <a:r>
              <a:rPr lang="en-US" altLang="zh-CN" baseline="0" dirty="0"/>
              <a:t>are</a:t>
            </a:r>
            <a:r>
              <a:rPr lang="zh-CN" altLang="en-US" baseline="0" dirty="0"/>
              <a:t> </a:t>
            </a:r>
            <a:r>
              <a:rPr lang="en-US" altLang="zh-CN" baseline="0" dirty="0"/>
              <a:t>many</a:t>
            </a:r>
            <a:r>
              <a:rPr lang="zh-CN" altLang="en-US" baseline="0" dirty="0"/>
              <a:t> </a:t>
            </a:r>
            <a:r>
              <a:rPr lang="en-US" altLang="zh-CN" baseline="0" dirty="0"/>
              <a:t>widely</a:t>
            </a:r>
            <a:r>
              <a:rPr lang="zh-CN" altLang="en-US" baseline="0" dirty="0"/>
              <a:t> </a:t>
            </a:r>
            <a:r>
              <a:rPr lang="en-US" altLang="zh-CN" baseline="0" dirty="0"/>
              <a:t>used</a:t>
            </a:r>
            <a:r>
              <a:rPr lang="zh-CN" altLang="en-US" baseline="0" dirty="0"/>
              <a:t> </a:t>
            </a:r>
            <a:r>
              <a:rPr lang="en-US" altLang="zh-CN" baseline="0" dirty="0"/>
              <a:t>kernel</a:t>
            </a:r>
            <a:r>
              <a:rPr lang="zh-CN" altLang="en-US" baseline="0" dirty="0"/>
              <a:t> </a:t>
            </a:r>
            <a:r>
              <a:rPr lang="en-US" altLang="zh-CN" baseline="0" dirty="0"/>
              <a:t>functions,</a:t>
            </a:r>
            <a:r>
              <a:rPr lang="zh-CN" altLang="en-US" baseline="0" dirty="0"/>
              <a:t> </a:t>
            </a:r>
            <a:r>
              <a:rPr lang="en-US" baseline="0" dirty="0"/>
              <a:t>For example, </a:t>
            </a:r>
            <a:r>
              <a:rPr lang="en-US" altLang="zh-CN" baseline="0" dirty="0"/>
              <a:t>the</a:t>
            </a:r>
            <a:r>
              <a:rPr lang="en-US" baseline="0" dirty="0"/>
              <a:t> RBF kernel is defined as a normalized distance between two vectors.</a:t>
            </a:r>
          </a:p>
        </p:txBody>
      </p:sp>
      <p:sp>
        <p:nvSpPr>
          <p:cNvPr id="4" name="Slide Number Placeholder 3"/>
          <p:cNvSpPr>
            <a:spLocks noGrp="1"/>
          </p:cNvSpPr>
          <p:nvPr>
            <p:ph type="sldNum" sz="quarter" idx="10"/>
          </p:nvPr>
        </p:nvSpPr>
        <p:spPr/>
        <p:txBody>
          <a:bodyPr/>
          <a:lstStyle/>
          <a:p>
            <a:fld id="{A2653223-88DA-436F-8A4E-831192C0FDA3}" type="slidenum">
              <a:rPr lang="en-US" smtClean="0"/>
              <a:t>10</a:t>
            </a:fld>
            <a:endParaRPr lang="en-US"/>
          </a:p>
        </p:txBody>
      </p:sp>
    </p:spTree>
    <p:extLst>
      <p:ext uri="{BB962C8B-B14F-4D97-AF65-F5344CB8AC3E}">
        <p14:creationId xmlns:p14="http://schemas.microsoft.com/office/powerpoint/2010/main" val="579282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pPr marL="85725" lvl="1" indent="0">
              <a:buSzPct val="70000"/>
              <a:buFont typeface="Wingdings" panose="05000000000000000000" pitchFamily="2" charset="2"/>
              <a:buNone/>
            </a:pPr>
            <a:r>
              <a:rPr lang="en-US" altLang="zh-CN" dirty="0">
                <a:latin typeface="Gill Sans MT" panose="020B0502020104020203" pitchFamily="34" charset="0"/>
              </a:rPr>
              <a:t>What</a:t>
            </a:r>
            <a:r>
              <a:rPr lang="zh-CN" altLang="en-US" dirty="0">
                <a:latin typeface="Gill Sans MT" panose="020B0502020104020203" pitchFamily="34" charset="0"/>
              </a:rPr>
              <a:t> </a:t>
            </a:r>
            <a:r>
              <a:rPr lang="en-US" altLang="zh-CN" dirty="0">
                <a:latin typeface="Gill Sans MT" panose="020B0502020104020203" pitchFamily="34" charset="0"/>
              </a:rPr>
              <a:t>is</a:t>
            </a:r>
            <a:r>
              <a:rPr lang="zh-CN" altLang="en-US" dirty="0">
                <a:latin typeface="Gill Sans MT" panose="020B0502020104020203" pitchFamily="34" charset="0"/>
              </a:rPr>
              <a:t> </a:t>
            </a:r>
            <a:r>
              <a:rPr lang="en-US" altLang="zh-CN" dirty="0">
                <a:latin typeface="Gill Sans MT" panose="020B0502020104020203" pitchFamily="34" charset="0"/>
              </a:rPr>
              <a:t>graph</a:t>
            </a:r>
            <a:r>
              <a:rPr lang="zh-CN" altLang="en-US" dirty="0">
                <a:latin typeface="Gill Sans MT" panose="020B0502020104020203" pitchFamily="34" charset="0"/>
              </a:rPr>
              <a:t> </a:t>
            </a:r>
            <a:r>
              <a:rPr lang="en-US" altLang="zh-CN" dirty="0">
                <a:latin typeface="Gill Sans MT" panose="020B0502020104020203" pitchFamily="34" charset="0"/>
              </a:rPr>
              <a:t>kernel?</a:t>
            </a:r>
            <a:r>
              <a:rPr lang="zh-CN" altLang="en-US" dirty="0">
                <a:latin typeface="Gill Sans MT" panose="020B0502020104020203" pitchFamily="34" charset="0"/>
              </a:rPr>
              <a:t> </a:t>
            </a:r>
            <a:r>
              <a:rPr lang="en-US" altLang="zh-CN" dirty="0">
                <a:latin typeface="Gill Sans MT" panose="020B0502020104020203" pitchFamily="34" charset="0"/>
              </a:rPr>
              <a:t>Graph</a:t>
            </a:r>
            <a:r>
              <a:rPr lang="zh-CN" altLang="en-US" dirty="0">
                <a:latin typeface="Gill Sans MT" panose="020B0502020104020203" pitchFamily="34" charset="0"/>
              </a:rPr>
              <a:t> </a:t>
            </a:r>
            <a:r>
              <a:rPr lang="en-US" altLang="zh-CN" dirty="0">
                <a:latin typeface="Gill Sans MT" panose="020B0502020104020203" pitchFamily="34" charset="0"/>
              </a:rPr>
              <a:t>kernel</a:t>
            </a:r>
            <a:r>
              <a:rPr lang="zh-CN" altLang="en-US" dirty="0">
                <a:latin typeface="Gill Sans MT" panose="020B0502020104020203" pitchFamily="34" charset="0"/>
              </a:rPr>
              <a:t> </a:t>
            </a:r>
            <a:r>
              <a:rPr lang="en-US" altLang="zh-CN" dirty="0">
                <a:latin typeface="Gill Sans MT" panose="020B0502020104020203" pitchFamily="34" charset="0"/>
              </a:rPr>
              <a:t>means</a:t>
            </a:r>
            <a:r>
              <a:rPr lang="zh-CN" altLang="en-US" dirty="0">
                <a:latin typeface="Gill Sans MT" panose="020B0502020104020203" pitchFamily="34" charset="0"/>
              </a:rPr>
              <a:t> </a:t>
            </a:r>
            <a:r>
              <a:rPr lang="en-US" altLang="zh-CN" dirty="0">
                <a:latin typeface="Gill Sans MT" panose="020B0502020104020203" pitchFamily="34" charset="0"/>
              </a:rPr>
              <a:t>kernel</a:t>
            </a:r>
            <a:r>
              <a:rPr lang="zh-CN" altLang="en-US" dirty="0">
                <a:latin typeface="Gill Sans MT" panose="020B0502020104020203" pitchFamily="34" charset="0"/>
              </a:rPr>
              <a:t> </a:t>
            </a:r>
            <a:r>
              <a:rPr lang="en-US" altLang="zh-CN" dirty="0">
                <a:latin typeface="Gill Sans MT" panose="020B0502020104020203" pitchFamily="34" charset="0"/>
              </a:rPr>
              <a:t>methods</a:t>
            </a:r>
            <a:r>
              <a:rPr lang="zh-CN" altLang="en-US" dirty="0">
                <a:latin typeface="Gill Sans MT" panose="020B0502020104020203" pitchFamily="34" charset="0"/>
              </a:rPr>
              <a:t> </a:t>
            </a:r>
            <a:r>
              <a:rPr lang="en-US" altLang="zh-CN" dirty="0">
                <a:latin typeface="Gill Sans MT" panose="020B0502020104020203" pitchFamily="34" charset="0"/>
              </a:rPr>
              <a:t>for</a:t>
            </a:r>
            <a:r>
              <a:rPr lang="zh-CN" altLang="en-US" dirty="0">
                <a:latin typeface="Gill Sans MT" panose="020B0502020104020203" pitchFamily="34" charset="0"/>
              </a:rPr>
              <a:t> </a:t>
            </a:r>
            <a:r>
              <a:rPr lang="en-US" altLang="zh-CN" dirty="0">
                <a:latin typeface="Gill Sans MT" panose="020B0502020104020203" pitchFamily="34" charset="0"/>
              </a:rPr>
              <a:t>graphs.</a:t>
            </a:r>
            <a:r>
              <a:rPr lang="zh-CN" altLang="en-US" dirty="0">
                <a:latin typeface="Gill Sans MT" panose="020B0502020104020203" pitchFamily="34" charset="0"/>
              </a:rPr>
              <a:t> </a:t>
            </a:r>
            <a:r>
              <a:rPr lang="en-US" altLang="zh-CN" dirty="0">
                <a:latin typeface="Gill Sans MT" panose="020B0502020104020203" pitchFamily="34" charset="0"/>
              </a:rPr>
              <a:t>As</a:t>
            </a:r>
            <a:r>
              <a:rPr lang="zh-CN" altLang="en-US" dirty="0">
                <a:latin typeface="Gill Sans MT" panose="020B0502020104020203" pitchFamily="34" charset="0"/>
              </a:rPr>
              <a:t> </a:t>
            </a:r>
            <a:r>
              <a:rPr lang="en-US" altLang="zh-CN" dirty="0">
                <a:latin typeface="Gill Sans MT" panose="020B0502020104020203" pitchFamily="34" charset="0"/>
              </a:rPr>
              <a:t>we</a:t>
            </a:r>
            <a:r>
              <a:rPr lang="zh-CN" altLang="en-US" dirty="0">
                <a:latin typeface="Gill Sans MT" panose="020B0502020104020203" pitchFamily="34" charset="0"/>
              </a:rPr>
              <a:t> </a:t>
            </a:r>
            <a:r>
              <a:rPr lang="en-US" altLang="zh-CN" dirty="0">
                <a:latin typeface="Gill Sans MT" panose="020B0502020104020203" pitchFamily="34" charset="0"/>
              </a:rPr>
              <a:t>know,</a:t>
            </a:r>
            <a:r>
              <a:rPr lang="zh-CN" altLang="en-US" dirty="0">
                <a:latin typeface="Gill Sans MT" panose="020B0502020104020203" pitchFamily="34" charset="0"/>
              </a:rPr>
              <a:t> </a:t>
            </a:r>
            <a:r>
              <a:rPr lang="en-US" altLang="zh-CN" dirty="0">
                <a:latin typeface="Gill Sans MT" panose="020B0502020104020203" pitchFamily="34" charset="0"/>
              </a:rPr>
              <a:t>graph computation</a:t>
            </a:r>
            <a:r>
              <a:rPr lang="zh-CN" altLang="en-US" dirty="0">
                <a:latin typeface="Gill Sans MT" panose="020B0502020104020203" pitchFamily="34" charset="0"/>
              </a:rPr>
              <a:t> </a:t>
            </a:r>
            <a:r>
              <a:rPr lang="en-US" altLang="zh-CN" dirty="0">
                <a:latin typeface="Gill Sans MT" panose="020B0502020104020203" pitchFamily="34" charset="0"/>
              </a:rPr>
              <a:t>is</a:t>
            </a:r>
            <a:r>
              <a:rPr lang="zh-CN" altLang="en-US" dirty="0">
                <a:latin typeface="Gill Sans MT" panose="020B0502020104020203" pitchFamily="34" charset="0"/>
              </a:rPr>
              <a:t> </a:t>
            </a:r>
            <a:r>
              <a:rPr lang="en-US" altLang="zh-CN" dirty="0">
                <a:latin typeface="Gill Sans MT" panose="020B0502020104020203" pitchFamily="34" charset="0"/>
              </a:rPr>
              <a:t>complicated,</a:t>
            </a:r>
            <a:r>
              <a:rPr lang="zh-CN" altLang="en-US" dirty="0">
                <a:latin typeface="Gill Sans MT" panose="020B0502020104020203" pitchFamily="34" charset="0"/>
              </a:rPr>
              <a:t> </a:t>
            </a:r>
            <a:r>
              <a:rPr lang="en-US" altLang="zh-CN" dirty="0">
                <a:latin typeface="Gill Sans MT" panose="020B0502020104020203" pitchFamily="34" charset="0"/>
              </a:rPr>
              <a:t>it</a:t>
            </a:r>
            <a:r>
              <a:rPr lang="en-US" altLang="zh-CN" baseline="0" dirty="0">
                <a:latin typeface="Gill Sans MT" panose="020B0502020104020203" pitchFamily="34" charset="0"/>
              </a:rPr>
              <a:t> is usually NP hard. Even we can s</a:t>
            </a:r>
            <a:r>
              <a:rPr lang="en-US" altLang="zh-CN" dirty="0">
                <a:latin typeface="Gill Sans MT" panose="020B0502020104020203" pitchFamily="34" charset="0"/>
              </a:rPr>
              <a:t>implify</a:t>
            </a:r>
            <a:r>
              <a:rPr lang="en-US" altLang="zh-CN" baseline="0" dirty="0">
                <a:latin typeface="Gill Sans MT" panose="020B0502020104020203" pitchFamily="34" charset="0"/>
              </a:rPr>
              <a:t> the problem</a:t>
            </a:r>
            <a:r>
              <a:rPr lang="en-US" altLang="zh-CN" dirty="0">
                <a:latin typeface="Gill Sans MT" panose="020B0502020104020203" pitchFamily="34" charset="0"/>
              </a:rPr>
              <a:t> by feature extraction (e.g., n-gram),</a:t>
            </a:r>
            <a:r>
              <a:rPr lang="en-US" altLang="zh-CN" baseline="0" dirty="0">
                <a:latin typeface="Gill Sans MT" panose="020B0502020104020203" pitchFamily="34" charset="0"/>
              </a:rPr>
              <a:t> it suffers from</a:t>
            </a:r>
            <a:r>
              <a:rPr lang="en-US" altLang="zh-CN" dirty="0">
                <a:latin typeface="Gill Sans MT" panose="020B0502020104020203" pitchFamily="34" charset="0"/>
              </a:rPr>
              <a:t> information loss, resulting</a:t>
            </a:r>
            <a:r>
              <a:rPr lang="en-US" altLang="zh-CN" baseline="0" dirty="0">
                <a:latin typeface="Gill Sans MT" panose="020B0502020104020203" pitchFamily="34" charset="0"/>
              </a:rPr>
              <a:t> in </a:t>
            </a:r>
            <a:r>
              <a:rPr lang="en-US" altLang="zh-CN" dirty="0">
                <a:latin typeface="Gill Sans MT" panose="020B0502020104020203" pitchFamily="34" charset="0"/>
              </a:rPr>
              <a:t>inaccurate results. What</a:t>
            </a:r>
            <a:r>
              <a:rPr lang="zh-CN" altLang="en-US" dirty="0">
                <a:latin typeface="Gill Sans MT" panose="020B0502020104020203" pitchFamily="34" charset="0"/>
              </a:rPr>
              <a:t> </a:t>
            </a:r>
            <a:r>
              <a:rPr lang="en-US" altLang="zh-CN" dirty="0">
                <a:latin typeface="Gill Sans MT" panose="020B0502020104020203" pitchFamily="34" charset="0"/>
              </a:rPr>
              <a:t>we</a:t>
            </a:r>
            <a:r>
              <a:rPr lang="zh-CN" altLang="en-US" dirty="0">
                <a:latin typeface="Gill Sans MT" panose="020B0502020104020203" pitchFamily="34" charset="0"/>
              </a:rPr>
              <a:t> </a:t>
            </a:r>
            <a:r>
              <a:rPr lang="en-US" altLang="zh-CN" dirty="0">
                <a:latin typeface="Gill Sans MT" panose="020B0502020104020203" pitchFamily="34" charset="0"/>
              </a:rPr>
              <a:t>want</a:t>
            </a:r>
            <a:r>
              <a:rPr lang="zh-CN" altLang="en-US" dirty="0">
                <a:latin typeface="Gill Sans MT" panose="020B0502020104020203" pitchFamily="34" charset="0"/>
              </a:rPr>
              <a:t> </a:t>
            </a:r>
            <a:r>
              <a:rPr lang="en-US" altLang="zh-CN" dirty="0">
                <a:latin typeface="Gill Sans MT" panose="020B0502020104020203" pitchFamily="34" charset="0"/>
              </a:rPr>
              <a:t>to</a:t>
            </a:r>
            <a:r>
              <a:rPr lang="zh-CN" altLang="en-US" dirty="0">
                <a:latin typeface="Gill Sans MT" panose="020B0502020104020203" pitchFamily="34" charset="0"/>
              </a:rPr>
              <a:t> </a:t>
            </a:r>
            <a:r>
              <a:rPr lang="en-US" altLang="zh-CN" dirty="0">
                <a:latin typeface="Gill Sans MT" panose="020B0502020104020203" pitchFamily="34" charset="0"/>
              </a:rPr>
              <a:t>do</a:t>
            </a:r>
            <a:r>
              <a:rPr lang="zh-CN" altLang="en-US" dirty="0">
                <a:latin typeface="Gill Sans MT" panose="020B0502020104020203" pitchFamily="34" charset="0"/>
              </a:rPr>
              <a:t> </a:t>
            </a:r>
            <a:r>
              <a:rPr lang="en-US" altLang="zh-CN" dirty="0">
                <a:latin typeface="Gill Sans MT" panose="020B0502020104020203" pitchFamily="34" charset="0"/>
              </a:rPr>
              <a:t>is</a:t>
            </a:r>
            <a:r>
              <a:rPr lang="zh-CN" altLang="en-US" dirty="0">
                <a:latin typeface="Gill Sans MT" panose="020B0502020104020203" pitchFamily="34" charset="0"/>
              </a:rPr>
              <a:t> </a:t>
            </a:r>
            <a:r>
              <a:rPr lang="en-US" altLang="zh-CN" dirty="0">
                <a:latin typeface="Gill Sans MT" panose="020B0502020104020203" pitchFamily="34" charset="0"/>
              </a:rPr>
              <a:t>to</a:t>
            </a:r>
            <a:r>
              <a:rPr lang="zh-CN" altLang="en-US" dirty="0">
                <a:latin typeface="Gill Sans MT" panose="020B0502020104020203" pitchFamily="34" charset="0"/>
              </a:rPr>
              <a:t> </a:t>
            </a:r>
            <a:r>
              <a:rPr lang="en-US" altLang="zh-CN" dirty="0">
                <a:latin typeface="Gill Sans MT" panose="020B0502020104020203" pitchFamily="34" charset="0"/>
              </a:rPr>
              <a:t>embed</a:t>
            </a:r>
            <a:r>
              <a:rPr lang="zh-CN" altLang="en-US" dirty="0">
                <a:latin typeface="Gill Sans MT" panose="020B0502020104020203" pitchFamily="34" charset="0"/>
              </a:rPr>
              <a:t> </a:t>
            </a:r>
            <a:r>
              <a:rPr lang="en-US" altLang="zh-CN" dirty="0">
                <a:latin typeface="Gill Sans MT" panose="020B0502020104020203" pitchFamily="34" charset="0"/>
              </a:rPr>
              <a:t>the</a:t>
            </a:r>
            <a:r>
              <a:rPr lang="zh-CN" altLang="en-US" dirty="0">
                <a:latin typeface="Gill Sans MT" panose="020B0502020104020203" pitchFamily="34" charset="0"/>
              </a:rPr>
              <a:t> </a:t>
            </a:r>
            <a:r>
              <a:rPr lang="en-US" altLang="zh-CN" dirty="0">
                <a:latin typeface="Gill Sans MT" panose="020B0502020104020203" pitchFamily="34" charset="0"/>
              </a:rPr>
              <a:t>graphs</a:t>
            </a:r>
            <a:r>
              <a:rPr lang="zh-CN" altLang="en-US" dirty="0">
                <a:latin typeface="Gill Sans MT" panose="020B0502020104020203" pitchFamily="34" charset="0"/>
              </a:rPr>
              <a:t> </a:t>
            </a:r>
            <a:r>
              <a:rPr lang="en-US" altLang="zh-CN" dirty="0">
                <a:latin typeface="Gill Sans MT" panose="020B0502020104020203" pitchFamily="34" charset="0"/>
              </a:rPr>
              <a:t>into</a:t>
            </a:r>
            <a:r>
              <a:rPr lang="zh-CN" altLang="en-US" dirty="0">
                <a:latin typeface="Gill Sans MT" panose="020B0502020104020203" pitchFamily="34" charset="0"/>
              </a:rPr>
              <a:t> </a:t>
            </a:r>
            <a:r>
              <a:rPr lang="en-US" altLang="zh-CN" dirty="0">
                <a:latin typeface="Gill Sans MT" panose="020B0502020104020203" pitchFamily="34" charset="0"/>
              </a:rPr>
              <a:t>a</a:t>
            </a:r>
            <a:r>
              <a:rPr lang="zh-CN" altLang="en-US" dirty="0">
                <a:latin typeface="Gill Sans MT" panose="020B0502020104020203" pitchFamily="34" charset="0"/>
              </a:rPr>
              <a:t> </a:t>
            </a:r>
            <a:r>
              <a:rPr lang="en-US" altLang="zh-CN" dirty="0">
                <a:latin typeface="Gill Sans MT" panose="020B0502020104020203" pitchFamily="34" charset="0"/>
              </a:rPr>
              <a:t>vector</a:t>
            </a:r>
            <a:r>
              <a:rPr lang="zh-CN" altLang="en-US" dirty="0">
                <a:latin typeface="Gill Sans MT" panose="020B0502020104020203" pitchFamily="34" charset="0"/>
              </a:rPr>
              <a:t> </a:t>
            </a:r>
            <a:r>
              <a:rPr lang="en-US" altLang="zh-CN" dirty="0">
                <a:latin typeface="Gill Sans MT" panose="020B0502020104020203" pitchFamily="34" charset="0"/>
              </a:rPr>
              <a:t>space.</a:t>
            </a:r>
            <a:r>
              <a:rPr lang="zh-CN" altLang="en-US" dirty="0">
                <a:latin typeface="Gill Sans MT" panose="020B0502020104020203" pitchFamily="34" charset="0"/>
              </a:rPr>
              <a:t> </a:t>
            </a:r>
            <a:r>
              <a:rPr lang="en-US" altLang="zh-CN" dirty="0">
                <a:latin typeface="Gill Sans MT" panose="020B0502020104020203" pitchFamily="34" charset="0"/>
              </a:rPr>
              <a:t>Then</a:t>
            </a:r>
            <a:r>
              <a:rPr lang="zh-CN" altLang="en-US" dirty="0">
                <a:latin typeface="Gill Sans MT" panose="020B0502020104020203" pitchFamily="34" charset="0"/>
              </a:rPr>
              <a:t> </a:t>
            </a:r>
            <a:r>
              <a:rPr lang="en-US" altLang="zh-CN" dirty="0">
                <a:latin typeface="Gill Sans MT" panose="020B0502020104020203" pitchFamily="34" charset="0"/>
              </a:rPr>
              <a:t>we</a:t>
            </a:r>
            <a:r>
              <a:rPr lang="zh-CN" altLang="en-US" dirty="0">
                <a:latin typeface="Gill Sans MT" panose="020B0502020104020203" pitchFamily="34" charset="0"/>
              </a:rPr>
              <a:t> </a:t>
            </a:r>
            <a:r>
              <a:rPr lang="en-US" altLang="zh-CN" dirty="0">
                <a:latin typeface="Gill Sans MT" panose="020B0502020104020203" pitchFamily="34" charset="0"/>
              </a:rPr>
              <a:t>can</a:t>
            </a:r>
            <a:r>
              <a:rPr lang="zh-CN" altLang="en-US" dirty="0">
                <a:latin typeface="Gill Sans MT" panose="020B0502020104020203" pitchFamily="34" charset="0"/>
              </a:rPr>
              <a:t> </a:t>
            </a:r>
            <a:r>
              <a:rPr lang="en-US" altLang="zh-CN" dirty="0">
                <a:latin typeface="Gill Sans MT" panose="020B0502020104020203" pitchFamily="34" charset="0"/>
              </a:rPr>
              <a:t>easily</a:t>
            </a:r>
            <a:r>
              <a:rPr lang="zh-CN" altLang="en-US" dirty="0">
                <a:latin typeface="Gill Sans MT" panose="020B0502020104020203" pitchFamily="34" charset="0"/>
              </a:rPr>
              <a:t> </a:t>
            </a:r>
            <a:r>
              <a:rPr lang="en-US" altLang="zh-CN" dirty="0">
                <a:latin typeface="Gill Sans MT" panose="020B0502020104020203" pitchFamily="34" charset="0"/>
              </a:rPr>
              <a:t>do</a:t>
            </a:r>
            <a:r>
              <a:rPr lang="zh-CN" altLang="en-US" dirty="0">
                <a:latin typeface="Gill Sans MT" panose="020B0502020104020203" pitchFamily="34" charset="0"/>
              </a:rPr>
              <a:t> </a:t>
            </a:r>
            <a:r>
              <a:rPr lang="en-US" altLang="zh-CN" dirty="0">
                <a:latin typeface="Gill Sans MT" panose="020B0502020104020203" pitchFamily="34" charset="0"/>
              </a:rPr>
              <a:t>clustering</a:t>
            </a:r>
            <a:r>
              <a:rPr lang="zh-CN" altLang="en-US" dirty="0">
                <a:latin typeface="Gill Sans MT" panose="020B0502020104020203" pitchFamily="34" charset="0"/>
              </a:rPr>
              <a:t> </a:t>
            </a:r>
            <a:r>
              <a:rPr lang="en-US" altLang="zh-CN" dirty="0">
                <a:latin typeface="Gill Sans MT" panose="020B0502020104020203" pitchFamily="34" charset="0"/>
              </a:rPr>
              <a:t>based</a:t>
            </a:r>
            <a:r>
              <a:rPr lang="zh-CN" altLang="en-US" dirty="0">
                <a:latin typeface="Gill Sans MT" panose="020B0502020104020203" pitchFamily="34" charset="0"/>
              </a:rPr>
              <a:t> </a:t>
            </a:r>
            <a:r>
              <a:rPr lang="en-US" altLang="zh-CN" dirty="0">
                <a:latin typeface="Gill Sans MT" panose="020B0502020104020203" pitchFamily="34" charset="0"/>
              </a:rPr>
              <a:t>on</a:t>
            </a:r>
            <a:r>
              <a:rPr lang="zh-CN" altLang="en-US" dirty="0">
                <a:latin typeface="Gill Sans MT" panose="020B0502020104020203" pitchFamily="34" charset="0"/>
              </a:rPr>
              <a:t> </a:t>
            </a:r>
            <a:r>
              <a:rPr lang="en-US" altLang="zh-CN" dirty="0">
                <a:latin typeface="Gill Sans MT" panose="020B0502020104020203" pitchFamily="34" charset="0"/>
              </a:rPr>
              <a:t>the</a:t>
            </a:r>
            <a:r>
              <a:rPr lang="zh-CN" altLang="en-US" dirty="0">
                <a:latin typeface="Gill Sans MT" panose="020B0502020104020203" pitchFamily="34" charset="0"/>
              </a:rPr>
              <a:t> </a:t>
            </a:r>
            <a:r>
              <a:rPr lang="en-US" altLang="zh-CN" dirty="0">
                <a:latin typeface="Gill Sans MT" panose="020B0502020104020203" pitchFamily="34" charset="0"/>
              </a:rPr>
              <a:t>vectors.</a:t>
            </a:r>
          </a:p>
        </p:txBody>
      </p:sp>
      <p:sp>
        <p:nvSpPr>
          <p:cNvPr id="4" name="Slide Number Placeholder 3"/>
          <p:cNvSpPr>
            <a:spLocks noGrp="1"/>
          </p:cNvSpPr>
          <p:nvPr>
            <p:ph type="sldNum" sz="quarter" idx="10"/>
          </p:nvPr>
        </p:nvSpPr>
        <p:spPr/>
        <p:txBody>
          <a:bodyPr/>
          <a:lstStyle/>
          <a:p>
            <a:fld id="{A2653223-88DA-436F-8A4E-831192C0FDA3}" type="slidenum">
              <a:rPr lang="en-US" smtClean="0"/>
              <a:t>11</a:t>
            </a:fld>
            <a:endParaRPr lang="en-US"/>
          </a:p>
        </p:txBody>
      </p:sp>
    </p:spTree>
    <p:extLst>
      <p:ext uri="{BB962C8B-B14F-4D97-AF65-F5344CB8AC3E}">
        <p14:creationId xmlns:p14="http://schemas.microsoft.com/office/powerpoint/2010/main" val="2384275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a:t>So, </a:t>
            </a:r>
            <a:r>
              <a:rPr lang="en-US" altLang="zh-CN" dirty="0"/>
              <a:t>in</a:t>
            </a:r>
            <a:r>
              <a:rPr lang="zh-CN" altLang="en-US" dirty="0"/>
              <a:t> </a:t>
            </a:r>
            <a:r>
              <a:rPr lang="en-US" altLang="zh-CN" dirty="0"/>
              <a:t>our</a:t>
            </a:r>
            <a:r>
              <a:rPr lang="zh-CN" altLang="en-US" dirty="0"/>
              <a:t> </a:t>
            </a:r>
            <a:r>
              <a:rPr lang="en-US" altLang="zh-CN" dirty="0"/>
              <a:t>approach,</a:t>
            </a:r>
            <a:r>
              <a:rPr lang="zh-CN" altLang="en-US" dirty="0"/>
              <a:t> </a:t>
            </a:r>
            <a:r>
              <a:rPr lang="en-US" altLang="zh-CN" dirty="0"/>
              <a:t>we</a:t>
            </a:r>
            <a:r>
              <a:rPr lang="zh-CN" altLang="en-US" dirty="0"/>
              <a:t> </a:t>
            </a:r>
            <a:r>
              <a:rPr lang="en-US" altLang="zh-CN" dirty="0"/>
              <a:t>propose</a:t>
            </a:r>
            <a:r>
              <a:rPr lang="zh-CN" altLang="en-US" dirty="0"/>
              <a:t> </a:t>
            </a:r>
            <a:r>
              <a:rPr lang="en-US" altLang="zh-CN" dirty="0"/>
              <a:t>the</a:t>
            </a:r>
            <a:r>
              <a:rPr lang="zh-CN" altLang="en-US" dirty="0"/>
              <a:t> </a:t>
            </a:r>
            <a:r>
              <a:rPr lang="en-US" altLang="zh-CN" dirty="0" err="1"/>
              <a:t>CodeKernel</a:t>
            </a:r>
            <a:r>
              <a:rPr lang="zh-CN" altLang="en-US" dirty="0"/>
              <a:t> </a:t>
            </a:r>
            <a:r>
              <a:rPr lang="en-US" altLang="zh-CN" dirty="0"/>
              <a:t>method.</a:t>
            </a:r>
            <a:r>
              <a:rPr lang="zh-CN" altLang="en-US" dirty="0"/>
              <a:t> </a:t>
            </a:r>
            <a:r>
              <a:rPr lang="en-US" altLang="zh-CN" dirty="0"/>
              <a:t>The</a:t>
            </a:r>
            <a:r>
              <a:rPr lang="zh-CN" altLang="en-US" dirty="0"/>
              <a:t> </a:t>
            </a:r>
            <a:r>
              <a:rPr lang="en-US" altLang="zh-CN" dirty="0"/>
              <a:t>idea</a:t>
            </a:r>
            <a:r>
              <a:rPr lang="zh-CN" altLang="en-US" dirty="0"/>
              <a:t> </a:t>
            </a:r>
            <a:r>
              <a:rPr lang="en-US" altLang="zh-CN" dirty="0"/>
              <a:t>is</a:t>
            </a:r>
            <a:r>
              <a:rPr lang="zh-CN" altLang="en-US" dirty="0"/>
              <a:t> </a:t>
            </a:r>
            <a:r>
              <a:rPr lang="en-US" altLang="zh-CN" dirty="0"/>
              <a:t>to</a:t>
            </a:r>
            <a:r>
              <a:rPr lang="zh-CN" altLang="en-US" dirty="0"/>
              <a:t> </a:t>
            </a:r>
            <a:r>
              <a:rPr lang="en-US" altLang="zh-CN" dirty="0"/>
              <a:t>represent</a:t>
            </a:r>
            <a:r>
              <a:rPr lang="zh-CN" altLang="en-US" dirty="0"/>
              <a:t> </a:t>
            </a:r>
            <a:r>
              <a:rPr lang="en-US" altLang="zh-CN" dirty="0"/>
              <a:t>code</a:t>
            </a:r>
            <a:r>
              <a:rPr lang="zh-CN" altLang="en-US" dirty="0"/>
              <a:t> </a:t>
            </a:r>
            <a:r>
              <a:rPr lang="en-US" altLang="zh-CN" dirty="0"/>
              <a:t>….</a:t>
            </a:r>
            <a:r>
              <a:rPr lang="zh-CN" altLang="en-US" dirty="0"/>
              <a:t> </a:t>
            </a:r>
            <a:r>
              <a:rPr lang="en-US" altLang="zh-CN" dirty="0"/>
              <a:t>The</a:t>
            </a:r>
            <a:r>
              <a:rPr lang="zh-CN" altLang="en-US" dirty="0"/>
              <a:t> </a:t>
            </a:r>
            <a:r>
              <a:rPr lang="en-US" altLang="zh-CN" dirty="0"/>
              <a:t>approach</a:t>
            </a:r>
            <a:r>
              <a:rPr lang="zh-CN" altLang="en-US" dirty="0"/>
              <a:t> </a:t>
            </a:r>
            <a:r>
              <a:rPr lang="en-US" altLang="zh-CN" dirty="0"/>
              <a:t>contains</a:t>
            </a:r>
            <a:r>
              <a:rPr lang="zh-CN" altLang="en-US" dirty="0"/>
              <a:t> </a:t>
            </a:r>
            <a:r>
              <a:rPr lang="en-US" altLang="zh-CN" dirty="0"/>
              <a:t>four</a:t>
            </a:r>
            <a:r>
              <a:rPr lang="zh-CN" altLang="en-US" dirty="0"/>
              <a:t> </a:t>
            </a:r>
            <a:r>
              <a:rPr lang="en-US" altLang="zh-CN" dirty="0"/>
              <a:t>steps:</a:t>
            </a:r>
            <a:r>
              <a:rPr lang="zh-CN" altLang="en-US" dirty="0"/>
              <a:t> </a:t>
            </a:r>
            <a:r>
              <a:rPr lang="en-US" altLang="zh-CN" dirty="0"/>
              <a:t>first,</a:t>
            </a:r>
            <a:r>
              <a:rPr lang="zh-CN" altLang="en-US" dirty="0"/>
              <a:t> </a:t>
            </a:r>
            <a:endParaRPr lang="en-US" dirty="0"/>
          </a:p>
        </p:txBody>
      </p:sp>
      <p:sp>
        <p:nvSpPr>
          <p:cNvPr id="4" name="Slide Number Placeholder 3"/>
          <p:cNvSpPr>
            <a:spLocks noGrp="1"/>
          </p:cNvSpPr>
          <p:nvPr>
            <p:ph type="sldNum" sz="quarter" idx="10"/>
          </p:nvPr>
        </p:nvSpPr>
        <p:spPr/>
        <p:txBody>
          <a:bodyPr/>
          <a:lstStyle/>
          <a:p>
            <a:fld id="{A2653223-88DA-436F-8A4E-831192C0FDA3}" type="slidenum">
              <a:rPr lang="en-US" smtClean="0"/>
              <a:t>12</a:t>
            </a:fld>
            <a:endParaRPr lang="en-US"/>
          </a:p>
        </p:txBody>
      </p:sp>
    </p:spTree>
    <p:extLst>
      <p:ext uri="{BB962C8B-B14F-4D97-AF65-F5344CB8AC3E}">
        <p14:creationId xmlns:p14="http://schemas.microsoft.com/office/powerpoint/2010/main" val="2516921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65225" y="1241425"/>
            <a:ext cx="4467225" cy="3349625"/>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ko-KR" sz="1200" dirty="0">
                <a:latin typeface="Gill Sans MT" panose="020B0502020104020203" pitchFamily="34" charset="0"/>
              </a:rPr>
              <a:t>the whole picture of usages (more information of code)</a:t>
            </a:r>
          </a:p>
          <a:p>
            <a:endParaRPr lang="zh-CN" altLang="en-US" dirty="0"/>
          </a:p>
        </p:txBody>
      </p:sp>
      <p:sp>
        <p:nvSpPr>
          <p:cNvPr id="4" name="灯片编号占位符 3"/>
          <p:cNvSpPr>
            <a:spLocks noGrp="1"/>
          </p:cNvSpPr>
          <p:nvPr>
            <p:ph type="sldNum" sz="quarter" idx="10"/>
          </p:nvPr>
        </p:nvSpPr>
        <p:spPr/>
        <p:txBody>
          <a:bodyPr/>
          <a:lstStyle/>
          <a:p>
            <a:fld id="{A2653223-88DA-436F-8A4E-831192C0FDA3}" type="slidenum">
              <a:rPr lang="en-US" smtClean="0"/>
              <a:t>13</a:t>
            </a:fld>
            <a:endParaRPr lang="en-US"/>
          </a:p>
        </p:txBody>
      </p:sp>
    </p:spTree>
    <p:extLst>
      <p:ext uri="{BB962C8B-B14F-4D97-AF65-F5344CB8AC3E}">
        <p14:creationId xmlns:p14="http://schemas.microsoft.com/office/powerpoint/2010/main" val="455267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a:t>OK,</a:t>
            </a:r>
            <a:r>
              <a:rPr lang="en-US" baseline="0" dirty="0"/>
              <a:t> now  we can easily measure the graph similarities, our next step is to cluster these graphs. </a:t>
            </a:r>
            <a:endParaRPr lang="en-US" dirty="0"/>
          </a:p>
        </p:txBody>
      </p:sp>
      <p:sp>
        <p:nvSpPr>
          <p:cNvPr id="4" name="Slide Number Placeholder 3"/>
          <p:cNvSpPr>
            <a:spLocks noGrp="1"/>
          </p:cNvSpPr>
          <p:nvPr>
            <p:ph type="sldNum" sz="quarter" idx="10"/>
          </p:nvPr>
        </p:nvSpPr>
        <p:spPr/>
        <p:txBody>
          <a:bodyPr/>
          <a:lstStyle/>
          <a:p>
            <a:fld id="{A2653223-88DA-436F-8A4E-831192C0FDA3}" type="slidenum">
              <a:rPr lang="en-US" smtClean="0"/>
              <a:t>15</a:t>
            </a:fld>
            <a:endParaRPr lang="en-US"/>
          </a:p>
        </p:txBody>
      </p:sp>
    </p:spTree>
    <p:extLst>
      <p:ext uri="{BB962C8B-B14F-4D97-AF65-F5344CB8AC3E}">
        <p14:creationId xmlns:p14="http://schemas.microsoft.com/office/powerpoint/2010/main" val="145764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dirty="0"/>
              <a:t>Having these clusters, we rank</a:t>
            </a:r>
            <a:r>
              <a:rPr lang="en-US" baseline="0" dirty="0"/>
              <a:t> examples in each cluster and select the most typical example</a:t>
            </a:r>
            <a:r>
              <a:rPr lang="zh-CN" altLang="en-US" baseline="0" dirty="0"/>
              <a:t> </a:t>
            </a:r>
            <a:r>
              <a:rPr lang="en-US" altLang="zh-CN" baseline="0" dirty="0"/>
              <a:t>of</a:t>
            </a:r>
            <a:r>
              <a:rPr lang="zh-CN" altLang="en-US" baseline="0" dirty="0"/>
              <a:t> </a:t>
            </a:r>
            <a:r>
              <a:rPr lang="en-US" altLang="zh-CN" baseline="0" dirty="0"/>
              <a:t>each</a:t>
            </a:r>
            <a:r>
              <a:rPr lang="zh-CN" altLang="en-US" baseline="0" dirty="0"/>
              <a:t> </a:t>
            </a:r>
            <a:r>
              <a:rPr lang="en-US" altLang="zh-CN" baseline="0" dirty="0"/>
              <a:t>cluster.</a:t>
            </a:r>
            <a:endParaRPr lang="en-US" baseline="0" dirty="0"/>
          </a:p>
          <a:p>
            <a:r>
              <a:rPr lang="en-US" altLang="zh-CN" dirty="0"/>
              <a:t>We</a:t>
            </a:r>
            <a:r>
              <a:rPr lang="zh-CN" altLang="en-US" dirty="0"/>
              <a:t> </a:t>
            </a:r>
            <a:r>
              <a:rPr lang="en-US" altLang="zh-CN" dirty="0"/>
              <a:t>define</a:t>
            </a:r>
            <a:r>
              <a:rPr lang="zh-CN" altLang="en-US" dirty="0"/>
              <a:t> </a:t>
            </a:r>
            <a:r>
              <a:rPr lang="en-US" altLang="zh-CN" dirty="0"/>
              <a:t>a</a:t>
            </a:r>
            <a:r>
              <a:rPr lang="zh-CN" altLang="en-US" dirty="0"/>
              <a:t> </a:t>
            </a:r>
            <a:r>
              <a:rPr lang="en-US" altLang="zh-CN" dirty="0"/>
              <a:t>ranking</a:t>
            </a:r>
            <a:r>
              <a:rPr lang="zh-CN" altLang="en-US" dirty="0"/>
              <a:t> </a:t>
            </a:r>
            <a:r>
              <a:rPr lang="en-US" altLang="zh-CN" dirty="0"/>
              <a:t>score</a:t>
            </a:r>
            <a:r>
              <a:rPr lang="zh-CN" altLang="en-US" dirty="0"/>
              <a:t> </a:t>
            </a:r>
            <a:r>
              <a:rPr lang="en-US" altLang="zh-CN" dirty="0"/>
              <a:t>as</a:t>
            </a:r>
            <a:r>
              <a:rPr lang="zh-CN" altLang="en-US" dirty="0"/>
              <a:t> </a:t>
            </a:r>
            <a:r>
              <a:rPr lang="en-US" altLang="zh-CN" dirty="0"/>
              <a:t>a</a:t>
            </a:r>
            <a:r>
              <a:rPr lang="zh-CN" altLang="en-US" dirty="0"/>
              <a:t> </a:t>
            </a:r>
            <a:r>
              <a:rPr lang="en-US" altLang="zh-CN" dirty="0"/>
              <a:t>regularized</a:t>
            </a:r>
            <a:r>
              <a:rPr lang="zh-CN" altLang="en-US" dirty="0"/>
              <a:t> </a:t>
            </a:r>
            <a:r>
              <a:rPr lang="en-US" altLang="zh-CN" dirty="0"/>
              <a:t>centrality,</a:t>
            </a:r>
            <a:r>
              <a:rPr lang="zh-CN" altLang="en-US" dirty="0"/>
              <a:t> </a:t>
            </a:r>
            <a:r>
              <a:rPr lang="en-US" altLang="zh-CN" dirty="0"/>
              <a:t>where</a:t>
            </a:r>
            <a:r>
              <a:rPr lang="zh-CN" altLang="en-US" dirty="0"/>
              <a:t> </a:t>
            </a:r>
            <a:r>
              <a:rPr lang="en-US" altLang="zh-CN" dirty="0"/>
              <a:t>centrality is</a:t>
            </a:r>
            <a:r>
              <a:rPr lang="zh-CN" altLang="en-US" dirty="0"/>
              <a:t> </a:t>
            </a:r>
            <a:r>
              <a:rPr lang="en-US" altLang="zh-CN" dirty="0"/>
              <a:t>calculated</a:t>
            </a:r>
            <a:r>
              <a:rPr lang="zh-CN" altLang="en-US" dirty="0"/>
              <a:t> </a:t>
            </a:r>
            <a:r>
              <a:rPr lang="en-US" altLang="zh-CN" dirty="0"/>
              <a:t>as the average distance from a graph to other graphs in the cluster.</a:t>
            </a:r>
            <a:r>
              <a:rPr lang="zh-CN" altLang="en-US" dirty="0"/>
              <a:t> </a:t>
            </a:r>
            <a:r>
              <a:rPr lang="en-US" altLang="zh-CN" dirty="0"/>
              <a:t>Since</a:t>
            </a:r>
            <a:r>
              <a:rPr lang="zh-CN" altLang="en-US" dirty="0"/>
              <a:t> </a:t>
            </a:r>
            <a:r>
              <a:rPr lang="en-US" altLang="zh-CN" dirty="0"/>
              <a:t>large</a:t>
            </a:r>
            <a:r>
              <a:rPr lang="zh-CN" altLang="en-US" dirty="0"/>
              <a:t> </a:t>
            </a:r>
            <a:r>
              <a:rPr lang="en-US" altLang="zh-CN" dirty="0"/>
              <a:t>graphs</a:t>
            </a:r>
            <a:r>
              <a:rPr lang="zh-CN" altLang="en-US" dirty="0"/>
              <a:t> </a:t>
            </a:r>
            <a:r>
              <a:rPr lang="en-US" altLang="zh-CN" dirty="0"/>
              <a:t>are</a:t>
            </a:r>
            <a:r>
              <a:rPr lang="zh-CN" altLang="en-US" dirty="0"/>
              <a:t> </a:t>
            </a:r>
            <a:r>
              <a:rPr lang="en-US" altLang="zh-CN" dirty="0"/>
              <a:t>more</a:t>
            </a:r>
            <a:r>
              <a:rPr lang="zh-CN" altLang="en-US" dirty="0"/>
              <a:t> </a:t>
            </a:r>
            <a:r>
              <a:rPr lang="en-US" altLang="zh-CN" dirty="0"/>
              <a:t>likely</a:t>
            </a:r>
            <a:r>
              <a:rPr lang="zh-CN" altLang="en-US" dirty="0"/>
              <a:t> </a:t>
            </a:r>
            <a:r>
              <a:rPr lang="en-US" altLang="zh-CN" dirty="0"/>
              <a:t>to</a:t>
            </a:r>
            <a:r>
              <a:rPr lang="zh-CN" altLang="en-US" dirty="0"/>
              <a:t> </a:t>
            </a:r>
            <a:r>
              <a:rPr lang="en-US" altLang="zh-CN" dirty="0"/>
              <a:t>be</a:t>
            </a:r>
            <a:r>
              <a:rPr lang="zh-CN" altLang="en-US" dirty="0"/>
              <a:t> </a:t>
            </a:r>
            <a:r>
              <a:rPr lang="en-US" altLang="zh-CN" dirty="0"/>
              <a:t>similar</a:t>
            </a:r>
            <a:r>
              <a:rPr lang="zh-CN" altLang="en-US" dirty="0"/>
              <a:t> </a:t>
            </a:r>
            <a:r>
              <a:rPr lang="en-US" altLang="zh-CN" dirty="0"/>
              <a:t>to</a:t>
            </a:r>
            <a:r>
              <a:rPr lang="zh-CN" altLang="en-US" dirty="0"/>
              <a:t> </a:t>
            </a:r>
            <a:r>
              <a:rPr lang="en-US" altLang="zh-CN" dirty="0"/>
              <a:t>others,</a:t>
            </a:r>
            <a:r>
              <a:rPr lang="zh-CN" altLang="en-US" dirty="0"/>
              <a:t> </a:t>
            </a:r>
            <a:r>
              <a:rPr lang="en-US" altLang="zh-CN" dirty="0"/>
              <a:t>we</a:t>
            </a:r>
            <a:r>
              <a:rPr lang="zh-CN" altLang="en-US" dirty="0"/>
              <a:t> </a:t>
            </a:r>
            <a:r>
              <a:rPr lang="en-US" altLang="zh-CN" dirty="0"/>
              <a:t>penalize</a:t>
            </a:r>
            <a:r>
              <a:rPr lang="zh-CN" altLang="en-US" dirty="0"/>
              <a:t> </a:t>
            </a:r>
            <a:r>
              <a:rPr lang="en-US" altLang="zh-CN" dirty="0"/>
              <a:t>large</a:t>
            </a:r>
            <a:r>
              <a:rPr lang="zh-CN" altLang="en-US" dirty="0"/>
              <a:t> </a:t>
            </a:r>
            <a:r>
              <a:rPr lang="en-US" altLang="zh-CN" dirty="0"/>
              <a:t>graphs</a:t>
            </a:r>
            <a:r>
              <a:rPr lang="zh-CN" altLang="en-US" dirty="0"/>
              <a:t> </a:t>
            </a:r>
            <a:r>
              <a:rPr lang="en-US" altLang="zh-CN" dirty="0"/>
              <a:t>by</a:t>
            </a:r>
            <a:r>
              <a:rPr lang="zh-CN" altLang="en-US" dirty="0"/>
              <a:t> </a:t>
            </a:r>
            <a:r>
              <a:rPr lang="en-US" altLang="zh-CN" dirty="0"/>
              <a:t>defining</a:t>
            </a:r>
            <a:r>
              <a:rPr lang="zh-CN" altLang="en-US" dirty="0"/>
              <a:t> </a:t>
            </a:r>
            <a:r>
              <a:rPr lang="en-US" altLang="zh-CN" dirty="0"/>
              <a:t>a</a:t>
            </a:r>
            <a:r>
              <a:rPr lang="zh-CN" altLang="en-US" dirty="0"/>
              <a:t> </a:t>
            </a:r>
            <a:r>
              <a:rPr lang="en-US" altLang="zh-CN" dirty="0"/>
              <a:t>specificity</a:t>
            </a:r>
            <a:r>
              <a:rPr lang="zh-CN" altLang="en-US" dirty="0"/>
              <a:t> </a:t>
            </a:r>
            <a:r>
              <a:rPr lang="en-US" altLang="zh-CN" dirty="0"/>
              <a:t>which</a:t>
            </a:r>
            <a:r>
              <a:rPr lang="zh-CN" altLang="en-US" dirty="0"/>
              <a:t> </a:t>
            </a:r>
            <a:r>
              <a:rPr lang="en-US" altLang="zh-CN" dirty="0"/>
              <a:t>counts</a:t>
            </a:r>
            <a:r>
              <a:rPr lang="zh-CN" altLang="en-US" dirty="0"/>
              <a:t> </a:t>
            </a:r>
            <a:r>
              <a:rPr lang="en-US" altLang="zh-CN" dirty="0"/>
              <a:t>the</a:t>
            </a:r>
            <a:r>
              <a:rPr lang="zh-CN" altLang="en-US" dirty="0"/>
              <a:t> </a:t>
            </a:r>
            <a:r>
              <a:rPr lang="en-US" altLang="zh-CN" dirty="0"/>
              <a:t>quantity</a:t>
            </a:r>
            <a:r>
              <a:rPr lang="zh-CN" altLang="en-US" dirty="0"/>
              <a:t> </a:t>
            </a:r>
            <a:r>
              <a:rPr lang="en-US" altLang="zh-CN" dirty="0"/>
              <a:t>of</a:t>
            </a:r>
            <a:r>
              <a:rPr lang="zh-CN" altLang="en-US" dirty="0"/>
              <a:t> </a:t>
            </a:r>
            <a:r>
              <a:rPr lang="en-US" altLang="zh-CN" dirty="0"/>
              <a:t>rare</a:t>
            </a:r>
            <a:r>
              <a:rPr lang="zh-CN" altLang="en-US" dirty="0"/>
              <a:t> </a:t>
            </a:r>
            <a:r>
              <a:rPr lang="en-US" altLang="zh-CN" dirty="0"/>
              <a:t>weights</a:t>
            </a:r>
            <a:r>
              <a:rPr lang="zh-CN" altLang="en-US" dirty="0"/>
              <a:t> </a:t>
            </a:r>
            <a:r>
              <a:rPr lang="en-US" altLang="zh-CN" dirty="0"/>
              <a:t>in</a:t>
            </a:r>
            <a:r>
              <a:rPr lang="zh-CN" altLang="en-US" dirty="0"/>
              <a:t> </a:t>
            </a:r>
            <a:r>
              <a:rPr lang="en-US" altLang="zh-CN" dirty="0"/>
              <a:t>the</a:t>
            </a:r>
            <a:r>
              <a:rPr lang="zh-CN" altLang="en-US" dirty="0"/>
              <a:t> </a:t>
            </a:r>
            <a:r>
              <a:rPr lang="en-US" altLang="zh-CN" dirty="0"/>
              <a:t>graph.</a:t>
            </a:r>
            <a:endParaRPr lang="en-US" dirty="0"/>
          </a:p>
        </p:txBody>
      </p:sp>
      <p:sp>
        <p:nvSpPr>
          <p:cNvPr id="4" name="Slide Number Placeholder 3"/>
          <p:cNvSpPr>
            <a:spLocks noGrp="1"/>
          </p:cNvSpPr>
          <p:nvPr>
            <p:ph type="sldNum" sz="quarter" idx="10"/>
          </p:nvPr>
        </p:nvSpPr>
        <p:spPr/>
        <p:txBody>
          <a:bodyPr/>
          <a:lstStyle/>
          <a:p>
            <a:fld id="{A2653223-88DA-436F-8A4E-831192C0FDA3}" type="slidenum">
              <a:rPr lang="en-US" smtClean="0"/>
              <a:t>16</a:t>
            </a:fld>
            <a:endParaRPr lang="en-US"/>
          </a:p>
        </p:txBody>
      </p:sp>
    </p:spTree>
    <p:extLst>
      <p:ext uri="{BB962C8B-B14F-4D97-AF65-F5344CB8AC3E}">
        <p14:creationId xmlns:p14="http://schemas.microsoft.com/office/powerpoint/2010/main" val="1393715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We</a:t>
            </a:r>
            <a:r>
              <a:rPr kumimoji="1" lang="zh-CN" altLang="en-US" dirty="0"/>
              <a:t> </a:t>
            </a:r>
            <a:r>
              <a:rPr kumimoji="1" lang="en-US" altLang="zh-CN" dirty="0"/>
              <a:t>evaluate</a:t>
            </a:r>
            <a:r>
              <a:rPr kumimoji="1" lang="zh-CN" altLang="en-US" dirty="0"/>
              <a:t> </a:t>
            </a:r>
            <a:r>
              <a:rPr kumimoji="1" lang="en-US" altLang="zh-CN" dirty="0"/>
              <a:t>our</a:t>
            </a:r>
            <a:r>
              <a:rPr kumimoji="1" lang="zh-CN" altLang="en-US" dirty="0"/>
              <a:t> </a:t>
            </a:r>
            <a:r>
              <a:rPr kumimoji="1" lang="en-US" altLang="zh-CN" dirty="0"/>
              <a:t>tool</a:t>
            </a:r>
            <a:r>
              <a:rPr kumimoji="1" lang="zh-CN" altLang="en-US" dirty="0"/>
              <a:t> </a:t>
            </a:r>
            <a:r>
              <a:rPr kumimoji="1" lang="en-US" altLang="zh-CN" dirty="0"/>
              <a:t>by</a:t>
            </a:r>
            <a:r>
              <a:rPr kumimoji="1" lang="zh-CN" altLang="en-US" dirty="0"/>
              <a:t> </a:t>
            </a:r>
            <a:r>
              <a:rPr kumimoji="1" lang="en-US" altLang="zh-CN" dirty="0"/>
              <a:t>answering</a:t>
            </a:r>
            <a:r>
              <a:rPr kumimoji="1" lang="zh-CN" altLang="en-US" dirty="0"/>
              <a:t> </a:t>
            </a:r>
            <a:r>
              <a:rPr kumimoji="1" lang="en-US" altLang="zh-CN" dirty="0"/>
              <a:t>three</a:t>
            </a:r>
            <a:r>
              <a:rPr kumimoji="1" lang="zh-CN" altLang="en-US" dirty="0"/>
              <a:t> </a:t>
            </a:r>
            <a:r>
              <a:rPr kumimoji="1" lang="en-US" altLang="zh-CN" dirty="0"/>
              <a:t>research</a:t>
            </a:r>
            <a:r>
              <a:rPr kumimoji="1" lang="zh-CN" altLang="en-US" dirty="0"/>
              <a:t> </a:t>
            </a:r>
            <a:r>
              <a:rPr kumimoji="1" lang="en-US" altLang="zh-CN" dirty="0"/>
              <a:t>questions.</a:t>
            </a:r>
            <a:r>
              <a:rPr kumimoji="1" lang="zh-CN" altLang="en-US" dirty="0"/>
              <a:t> </a:t>
            </a:r>
          </a:p>
        </p:txBody>
      </p:sp>
      <p:sp>
        <p:nvSpPr>
          <p:cNvPr id="4" name="灯片编号占位符 3"/>
          <p:cNvSpPr>
            <a:spLocks noGrp="1"/>
          </p:cNvSpPr>
          <p:nvPr>
            <p:ph type="sldNum" sz="quarter" idx="5"/>
          </p:nvPr>
        </p:nvSpPr>
        <p:spPr/>
        <p:txBody>
          <a:bodyPr/>
          <a:lstStyle/>
          <a:p>
            <a:fld id="{A2653223-88DA-436F-8A4E-831192C0FDA3}" type="slidenum">
              <a:rPr lang="en-US" smtClean="0"/>
              <a:t>17</a:t>
            </a:fld>
            <a:endParaRPr lang="en-US"/>
          </a:p>
        </p:txBody>
      </p:sp>
    </p:spTree>
    <p:extLst>
      <p:ext uri="{BB962C8B-B14F-4D97-AF65-F5344CB8AC3E}">
        <p14:creationId xmlns:p14="http://schemas.microsoft.com/office/powerpoint/2010/main" val="935056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25389-BDE8-48A6-A759-82F1247889B0}" type="slidenum">
              <a:rPr lang="en-US" smtClean="0"/>
              <a:t>18</a:t>
            </a:fld>
            <a:endParaRPr lang="en-US"/>
          </a:p>
        </p:txBody>
      </p:sp>
    </p:spTree>
    <p:extLst>
      <p:ext uri="{BB962C8B-B14F-4D97-AF65-F5344CB8AC3E}">
        <p14:creationId xmlns:p14="http://schemas.microsoft.com/office/powerpoint/2010/main" val="966529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B25389-BDE8-48A6-A759-82F1247889B0}" type="slidenum">
              <a:rPr lang="en-US" smtClean="0"/>
              <a:t>19</a:t>
            </a:fld>
            <a:endParaRPr lang="en-US"/>
          </a:p>
        </p:txBody>
      </p:sp>
    </p:spTree>
    <p:extLst>
      <p:ext uri="{BB962C8B-B14F-4D97-AF65-F5344CB8AC3E}">
        <p14:creationId xmlns:p14="http://schemas.microsoft.com/office/powerpoint/2010/main" val="619395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Here</a:t>
            </a:r>
            <a:r>
              <a:rPr kumimoji="1" lang="zh-CN" altLang="en-US" dirty="0"/>
              <a:t> </a:t>
            </a:r>
            <a:r>
              <a:rPr kumimoji="1" lang="en-US" altLang="zh-CN" dirty="0"/>
              <a:t>is</a:t>
            </a:r>
            <a:r>
              <a:rPr kumimoji="1" lang="zh-CN" altLang="en-US" dirty="0"/>
              <a:t> </a:t>
            </a:r>
            <a:r>
              <a:rPr kumimoji="1" lang="en-US" altLang="zh-CN" dirty="0"/>
              <a:t>an excerpt of code example selected by </a:t>
            </a:r>
            <a:r>
              <a:rPr kumimoji="1" lang="en-US" altLang="zh-CN" dirty="0" err="1"/>
              <a:t>CodeKernel</a:t>
            </a:r>
            <a:r>
              <a:rPr kumimoji="1" lang="en-US" altLang="zh-CN" dirty="0"/>
              <a:t>.</a:t>
            </a:r>
            <a:r>
              <a:rPr kumimoji="1" lang="zh-CN" altLang="en-US" dirty="0"/>
              <a:t> </a:t>
            </a:r>
            <a:r>
              <a:rPr kumimoji="1" lang="en-US" altLang="zh-CN" dirty="0"/>
              <a:t>These results come from a cluster consisting of 6 instances. The Example 1 at the top is the selected representative of the cluster. The code snippets below (Instances 1 to 3) are instances in that cluster. The first instance is selected as an example as it has high similarities to other instances and does not contain many project-specific nodes. </a:t>
            </a:r>
          </a:p>
          <a:p>
            <a:r>
              <a:rPr kumimoji="1" lang="en-US" altLang="zh-CN" dirty="0"/>
              <a:t>all the instances we consider to be the same are clustered together by </a:t>
            </a:r>
            <a:r>
              <a:rPr kumimoji="1" lang="en-US" altLang="zh-CN" dirty="0" err="1"/>
              <a:t>CodeKernel</a:t>
            </a:r>
            <a:r>
              <a:rPr kumimoji="1" lang="en-US" altLang="zh-CN" dirty="0"/>
              <a:t>, which means </a:t>
            </a:r>
            <a:r>
              <a:rPr kumimoji="1" lang="en-US" altLang="zh-CN" dirty="0" err="1"/>
              <a:t>CodeKernel</a:t>
            </a:r>
            <a:r>
              <a:rPr kumimoji="1" lang="en-US" altLang="zh-CN" dirty="0"/>
              <a:t> can provide less redundant API usage examples to developers. In addition, the representative graph selected by </a:t>
            </a:r>
            <a:r>
              <a:rPr kumimoji="1" lang="en-US" altLang="zh-CN" dirty="0" err="1"/>
              <a:t>CodeKernel</a:t>
            </a:r>
            <a:r>
              <a:rPr kumimoji="1" lang="en-US" altLang="zh-CN" dirty="0"/>
              <a:t> contains less context-specific information, which means our examples are more readable. </a:t>
            </a:r>
            <a:endParaRPr kumimoji="1" lang="zh-CN" altLang="en-US" dirty="0"/>
          </a:p>
        </p:txBody>
      </p:sp>
      <p:sp>
        <p:nvSpPr>
          <p:cNvPr id="4" name="灯片编号占位符 3"/>
          <p:cNvSpPr>
            <a:spLocks noGrp="1"/>
          </p:cNvSpPr>
          <p:nvPr>
            <p:ph type="sldNum" sz="quarter" idx="5"/>
          </p:nvPr>
        </p:nvSpPr>
        <p:spPr/>
        <p:txBody>
          <a:bodyPr/>
          <a:lstStyle/>
          <a:p>
            <a:fld id="{A2653223-88DA-436F-8A4E-831192C0FDA3}" type="slidenum">
              <a:rPr lang="en-US" smtClean="0"/>
              <a:t>20</a:t>
            </a:fld>
            <a:endParaRPr lang="en-US"/>
          </a:p>
        </p:txBody>
      </p:sp>
    </p:spTree>
    <p:extLst>
      <p:ext uri="{BB962C8B-B14F-4D97-AF65-F5344CB8AC3E}">
        <p14:creationId xmlns:p14="http://schemas.microsoft.com/office/powerpoint/2010/main" val="394292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altLang="zh-CN" dirty="0"/>
              <a:t>As</a:t>
            </a:r>
            <a:r>
              <a:rPr lang="zh-CN" altLang="en-US" dirty="0"/>
              <a:t> </a:t>
            </a:r>
            <a:r>
              <a:rPr lang="en-US" altLang="zh-CN" dirty="0"/>
              <a:t>w</a:t>
            </a:r>
            <a:r>
              <a:rPr lang="en-US" dirty="0"/>
              <a:t>e know programming is sometimes hard, because </a:t>
            </a:r>
            <a:r>
              <a:rPr lang="en-US" altLang="zh-CN" dirty="0"/>
              <a:t>developers</a:t>
            </a:r>
            <a:r>
              <a:rPr lang="zh-CN" altLang="en-US" dirty="0"/>
              <a:t> </a:t>
            </a:r>
            <a:r>
              <a:rPr lang="en-US" altLang="zh-CN" dirty="0"/>
              <a:t>often</a:t>
            </a:r>
            <a:r>
              <a:rPr lang="zh-CN" altLang="en-US" dirty="0"/>
              <a:t> </a:t>
            </a:r>
            <a:r>
              <a:rPr lang="en-US" altLang="zh-CN" dirty="0"/>
              <a:t>need</a:t>
            </a:r>
            <a:r>
              <a:rPr lang="zh-CN" altLang="en-US" dirty="0"/>
              <a:t> </a:t>
            </a:r>
            <a:r>
              <a:rPr lang="en-US" altLang="zh-CN" dirty="0"/>
              <a:t>to</a:t>
            </a:r>
            <a:r>
              <a:rPr lang="zh-CN" altLang="en-US" dirty="0"/>
              <a:t> </a:t>
            </a:r>
            <a:r>
              <a:rPr lang="en-US" altLang="zh-CN" dirty="0"/>
              <a:t>learn</a:t>
            </a:r>
            <a:r>
              <a:rPr lang="zh-CN" altLang="en-US" dirty="0"/>
              <a:t> </a:t>
            </a:r>
            <a:r>
              <a:rPr lang="en-US" altLang="zh-CN" dirty="0"/>
              <a:t>the</a:t>
            </a:r>
            <a:r>
              <a:rPr lang="zh-CN" altLang="en-US" dirty="0"/>
              <a:t> </a:t>
            </a:r>
            <a:r>
              <a:rPr lang="en-US" altLang="zh-CN" dirty="0"/>
              <a:t>usages</a:t>
            </a:r>
            <a:r>
              <a:rPr lang="zh-CN" altLang="en-US" dirty="0"/>
              <a:t> </a:t>
            </a:r>
            <a:r>
              <a:rPr lang="en-US" altLang="zh-CN" dirty="0"/>
              <a:t>about</a:t>
            </a:r>
            <a:r>
              <a:rPr lang="zh-CN" altLang="en-US" dirty="0"/>
              <a:t> </a:t>
            </a:r>
            <a:r>
              <a:rPr lang="en-US" altLang="zh-CN" dirty="0"/>
              <a:t>programming</a:t>
            </a:r>
            <a:r>
              <a:rPr lang="zh-CN" altLang="en-US" dirty="0"/>
              <a:t> </a:t>
            </a:r>
            <a:r>
              <a:rPr lang="en-US" altLang="zh-CN" dirty="0"/>
              <a:t>libraries.</a:t>
            </a:r>
            <a:r>
              <a:rPr lang="zh-CN" altLang="en-US" dirty="0"/>
              <a:t> </a:t>
            </a:r>
            <a:r>
              <a:rPr lang="en-US" altLang="zh-CN" dirty="0"/>
              <a:t>So</a:t>
            </a:r>
            <a:r>
              <a:rPr lang="zh-CN" altLang="en-US" dirty="0"/>
              <a:t> </a:t>
            </a:r>
            <a:r>
              <a:rPr lang="en-US" altLang="zh-CN" dirty="0"/>
              <a:t>it</a:t>
            </a:r>
            <a:r>
              <a:rPr lang="zh-CN" altLang="en-US" dirty="0"/>
              <a:t> </a:t>
            </a:r>
            <a:r>
              <a:rPr lang="en-US" altLang="zh-CN" dirty="0"/>
              <a:t>would</a:t>
            </a:r>
            <a:r>
              <a:rPr lang="zh-CN" altLang="en-US" dirty="0"/>
              <a:t> </a:t>
            </a:r>
            <a:r>
              <a:rPr lang="en-US" altLang="zh-CN" dirty="0"/>
              <a:t>be</a:t>
            </a:r>
            <a:r>
              <a:rPr lang="zh-CN" altLang="en-US" dirty="0"/>
              <a:t> </a:t>
            </a:r>
            <a:r>
              <a:rPr lang="en-US" altLang="zh-CN" dirty="0"/>
              <a:t>very</a:t>
            </a:r>
            <a:r>
              <a:rPr lang="zh-CN" altLang="en-US" dirty="0"/>
              <a:t> </a:t>
            </a:r>
            <a:r>
              <a:rPr lang="en-US" altLang="zh-CN" dirty="0"/>
              <a:t>helpful</a:t>
            </a:r>
            <a:r>
              <a:rPr lang="zh-CN" altLang="en-US" dirty="0"/>
              <a:t> </a:t>
            </a:r>
            <a:r>
              <a:rPr lang="en-US" altLang="zh-CN" dirty="0"/>
              <a:t>if</a:t>
            </a:r>
            <a:r>
              <a:rPr lang="zh-CN" altLang="en-US" dirty="0"/>
              <a:t> </a:t>
            </a:r>
            <a:r>
              <a:rPr lang="en-US" altLang="zh-CN" dirty="0"/>
              <a:t>we</a:t>
            </a:r>
            <a:r>
              <a:rPr lang="zh-CN" altLang="en-US" dirty="0"/>
              <a:t> </a:t>
            </a:r>
            <a:r>
              <a:rPr lang="en-US" altLang="zh-CN" dirty="0"/>
              <a:t>can</a:t>
            </a:r>
            <a:r>
              <a:rPr lang="zh-CN" altLang="en-US" dirty="0"/>
              <a:t> </a:t>
            </a:r>
            <a:r>
              <a:rPr lang="en-US" altLang="zh-CN" dirty="0"/>
              <a:t>provide</a:t>
            </a:r>
            <a:r>
              <a:rPr lang="zh-CN" altLang="en-US" dirty="0"/>
              <a:t> </a:t>
            </a:r>
            <a:r>
              <a:rPr lang="en-US" altLang="zh-CN" dirty="0"/>
              <a:t>them</a:t>
            </a:r>
            <a:r>
              <a:rPr lang="zh-CN" altLang="en-US" dirty="0"/>
              <a:t> </a:t>
            </a:r>
            <a:r>
              <a:rPr lang="en-US" altLang="zh-CN" dirty="0"/>
              <a:t>with</a:t>
            </a:r>
            <a:r>
              <a:rPr lang="zh-CN" altLang="en-US" dirty="0"/>
              <a:t> </a:t>
            </a:r>
            <a:r>
              <a:rPr lang="en-US" altLang="zh-CN" dirty="0"/>
              <a:t>intuitive</a:t>
            </a:r>
            <a:r>
              <a:rPr lang="zh-CN" altLang="en-US" dirty="0"/>
              <a:t> </a:t>
            </a:r>
            <a:r>
              <a:rPr lang="en-US" altLang="zh-CN" dirty="0"/>
              <a:t>and</a:t>
            </a:r>
            <a:r>
              <a:rPr lang="zh-CN" altLang="en-US" dirty="0"/>
              <a:t> </a:t>
            </a:r>
            <a:r>
              <a:rPr lang="en-US" altLang="zh-CN" dirty="0"/>
              <a:t>comprehensive</a:t>
            </a:r>
            <a:r>
              <a:rPr lang="zh-CN" altLang="en-US" dirty="0"/>
              <a:t> </a:t>
            </a:r>
            <a:r>
              <a:rPr lang="en-US" altLang="zh-CN" dirty="0"/>
              <a:t>API</a:t>
            </a:r>
            <a:r>
              <a:rPr lang="zh-CN" altLang="en-US" dirty="0"/>
              <a:t> </a:t>
            </a:r>
            <a:r>
              <a:rPr lang="en-US" altLang="zh-CN" dirty="0"/>
              <a:t>examples.</a:t>
            </a:r>
            <a:endParaRPr lang="en-US" dirty="0"/>
          </a:p>
        </p:txBody>
      </p:sp>
      <p:sp>
        <p:nvSpPr>
          <p:cNvPr id="4" name="Slide Number Placeholder 3"/>
          <p:cNvSpPr>
            <a:spLocks noGrp="1"/>
          </p:cNvSpPr>
          <p:nvPr>
            <p:ph type="sldNum" sz="quarter" idx="10"/>
          </p:nvPr>
        </p:nvSpPr>
        <p:spPr/>
        <p:txBody>
          <a:bodyPr/>
          <a:lstStyle/>
          <a:p>
            <a:fld id="{C8B1A802-6643-4965-81CA-516DB2BD81E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164212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25 developers in a multinational company, all having more than 2 years</a:t>
            </a:r>
            <a:r>
              <a:rPr lang="zh-CN" altLang="en-US" dirty="0"/>
              <a:t> </a:t>
            </a:r>
            <a:r>
              <a:rPr lang="en-US" altLang="zh-CN" dirty="0"/>
              <a:t>of programming experiences.</a:t>
            </a:r>
            <a:endParaRPr kumimoji="1" lang="zh-CN" altLang="en-US" dirty="0"/>
          </a:p>
        </p:txBody>
      </p:sp>
      <p:sp>
        <p:nvSpPr>
          <p:cNvPr id="4" name="灯片编号占位符 3"/>
          <p:cNvSpPr>
            <a:spLocks noGrp="1"/>
          </p:cNvSpPr>
          <p:nvPr>
            <p:ph type="sldNum" sz="quarter" idx="5"/>
          </p:nvPr>
        </p:nvSpPr>
        <p:spPr/>
        <p:txBody>
          <a:bodyPr/>
          <a:lstStyle/>
          <a:p>
            <a:fld id="{A2653223-88DA-436F-8A4E-831192C0FDA3}" type="slidenum">
              <a:rPr lang="en-US" smtClean="0"/>
              <a:t>21</a:t>
            </a:fld>
            <a:endParaRPr lang="en-US"/>
          </a:p>
        </p:txBody>
      </p:sp>
    </p:spTree>
    <p:extLst>
      <p:ext uri="{BB962C8B-B14F-4D97-AF65-F5344CB8AC3E}">
        <p14:creationId xmlns:p14="http://schemas.microsoft.com/office/powerpoint/2010/main" val="1969235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A2653223-88DA-436F-8A4E-831192C0FDA3}" type="slidenum">
              <a:rPr lang="en-US" smtClean="0"/>
              <a:t>22</a:t>
            </a:fld>
            <a:endParaRPr lang="en-US"/>
          </a:p>
        </p:txBody>
      </p:sp>
    </p:spTree>
    <p:extLst>
      <p:ext uri="{BB962C8B-B14F-4D97-AF65-F5344CB8AC3E}">
        <p14:creationId xmlns:p14="http://schemas.microsoft.com/office/powerpoint/2010/main" val="3556367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In</a:t>
            </a:r>
            <a:r>
              <a:rPr lang="zh-CN" altLang="en-US" dirty="0"/>
              <a:t> </a:t>
            </a:r>
            <a:r>
              <a:rPr lang="en-US" altLang="zh-CN" dirty="0"/>
              <a:t>conclusion,</a:t>
            </a:r>
            <a:r>
              <a:rPr lang="zh-CN" altLang="en-US" dirty="0"/>
              <a:t> </a:t>
            </a:r>
            <a:r>
              <a:rPr lang="en-US" altLang="zh-CN" dirty="0"/>
              <a:t>we</a:t>
            </a:r>
            <a:r>
              <a:rPr lang="zh-CN" altLang="en-US" dirty="0"/>
              <a:t> </a:t>
            </a:r>
            <a:r>
              <a:rPr lang="en-US" altLang="zh-CN" dirty="0"/>
              <a:t>propose</a:t>
            </a:r>
            <a:r>
              <a:rPr lang="zh-CN" altLang="en-US" dirty="0"/>
              <a:t> </a:t>
            </a:r>
            <a:r>
              <a:rPr lang="en-US" altLang="zh-CN" dirty="0"/>
              <a:t>a</a:t>
            </a:r>
            <a:r>
              <a:rPr lang="zh-CN" altLang="en-US" dirty="0"/>
              <a:t> </a:t>
            </a:r>
            <a:r>
              <a:rPr lang="en-US" altLang="zh-CN" dirty="0"/>
              <a:t>graph</a:t>
            </a:r>
            <a:r>
              <a:rPr lang="zh-CN" altLang="en-US" dirty="0"/>
              <a:t> </a:t>
            </a:r>
            <a:r>
              <a:rPr lang="en-US" altLang="zh-CN" dirty="0"/>
              <a:t>kernel</a:t>
            </a:r>
            <a:r>
              <a:rPr lang="zh-CN" altLang="en-US" dirty="0"/>
              <a:t> </a:t>
            </a:r>
            <a:r>
              <a:rPr lang="en-US" altLang="zh-CN" dirty="0"/>
              <a:t>based</a:t>
            </a:r>
            <a:r>
              <a:rPr lang="zh-CN" altLang="en-US" dirty="0"/>
              <a:t> </a:t>
            </a:r>
            <a:r>
              <a:rPr lang="en-US" altLang="zh-CN" dirty="0"/>
              <a:t>approach</a:t>
            </a:r>
            <a:r>
              <a:rPr lang="zh-CN" altLang="en-US" dirty="0"/>
              <a:t> </a:t>
            </a:r>
            <a:r>
              <a:rPr lang="en-US" altLang="zh-CN" dirty="0"/>
              <a:t>for</a:t>
            </a:r>
            <a:r>
              <a:rPr lang="zh-CN" altLang="en-US" dirty="0"/>
              <a:t> </a:t>
            </a:r>
            <a:r>
              <a:rPr lang="en-US" altLang="zh-CN" dirty="0"/>
              <a:t>clustering</a:t>
            </a:r>
            <a:r>
              <a:rPr lang="zh-CN" altLang="en-US" dirty="0"/>
              <a:t> </a:t>
            </a:r>
            <a:r>
              <a:rPr lang="en-US" altLang="zh-CN" dirty="0"/>
              <a:t>and</a:t>
            </a:r>
            <a:r>
              <a:rPr lang="zh-CN" altLang="en-US" dirty="0"/>
              <a:t> </a:t>
            </a:r>
            <a:r>
              <a:rPr lang="en-US" altLang="zh-CN" dirty="0"/>
              <a:t>selecting</a:t>
            </a:r>
            <a:r>
              <a:rPr lang="zh-CN" altLang="en-US" dirty="0"/>
              <a:t> </a:t>
            </a:r>
            <a:r>
              <a:rPr lang="en-US" altLang="zh-CN" dirty="0"/>
              <a:t>API</a:t>
            </a:r>
            <a:r>
              <a:rPr lang="zh-CN" altLang="en-US" dirty="0"/>
              <a:t> </a:t>
            </a:r>
            <a:r>
              <a:rPr lang="en-US" altLang="zh-CN" dirty="0"/>
              <a:t>code</a:t>
            </a:r>
            <a:r>
              <a:rPr lang="zh-CN" altLang="en-US" dirty="0"/>
              <a:t> </a:t>
            </a:r>
            <a:r>
              <a:rPr lang="en-US" altLang="zh-CN" dirty="0"/>
              <a:t>examples.</a:t>
            </a:r>
            <a:r>
              <a:rPr lang="zh-CN" altLang="en-US" dirty="0"/>
              <a:t> </a:t>
            </a:r>
            <a:r>
              <a:rPr lang="en-US" altLang="zh-CN" dirty="0" err="1"/>
              <a:t>CodeKernel</a:t>
            </a:r>
            <a:r>
              <a:rPr lang="zh-CN" altLang="en-US" dirty="0"/>
              <a:t> </a:t>
            </a:r>
            <a:r>
              <a:rPr lang="en-US" altLang="zh-CN" dirty="0"/>
              <a:t>uses</a:t>
            </a:r>
            <a:r>
              <a:rPr lang="zh-CN" altLang="en-US" dirty="0"/>
              <a:t> </a:t>
            </a:r>
            <a:r>
              <a:rPr lang="en-US" altLang="zh-CN" dirty="0"/>
              <a:t>graphs</a:t>
            </a:r>
            <a:r>
              <a:rPr lang="zh-CN" altLang="en-US" dirty="0"/>
              <a:t> </a:t>
            </a:r>
            <a:r>
              <a:rPr lang="en-US" altLang="zh-CN" dirty="0"/>
              <a:t>to</a:t>
            </a:r>
            <a:r>
              <a:rPr lang="zh-CN" altLang="en-US" dirty="0"/>
              <a:t> </a:t>
            </a:r>
            <a:r>
              <a:rPr lang="en-US" altLang="zh-CN" dirty="0"/>
              <a:t>represent</a:t>
            </a:r>
            <a:r>
              <a:rPr lang="zh-CN" altLang="en-US" dirty="0"/>
              <a:t> </a:t>
            </a:r>
            <a:r>
              <a:rPr lang="en-US" altLang="zh-CN" dirty="0"/>
              <a:t>code</a:t>
            </a:r>
            <a:r>
              <a:rPr lang="zh-CN" altLang="en-US" dirty="0"/>
              <a:t> </a:t>
            </a:r>
            <a:r>
              <a:rPr lang="en-US" altLang="zh-CN" dirty="0"/>
              <a:t>snippets</a:t>
            </a:r>
            <a:r>
              <a:rPr lang="zh-CN" altLang="en-US" dirty="0"/>
              <a:t> </a:t>
            </a:r>
            <a:r>
              <a:rPr lang="en-US" altLang="zh-CN" dirty="0"/>
              <a:t>and</a:t>
            </a:r>
            <a:r>
              <a:rPr lang="zh-CN" altLang="en-US" dirty="0"/>
              <a:t> </a:t>
            </a:r>
            <a:r>
              <a:rPr lang="en-US" altLang="zh-CN" dirty="0"/>
              <a:t>employs</a:t>
            </a:r>
            <a:r>
              <a:rPr lang="zh-CN" altLang="en-US" dirty="0"/>
              <a:t> </a:t>
            </a:r>
            <a:r>
              <a:rPr lang="en-US" altLang="zh-CN" dirty="0"/>
              <a:t>the</a:t>
            </a:r>
            <a:r>
              <a:rPr lang="zh-CN" altLang="en-US" dirty="0"/>
              <a:t> </a:t>
            </a:r>
            <a:r>
              <a:rPr lang="en-US" altLang="zh-CN" dirty="0"/>
              <a:t>graph</a:t>
            </a:r>
            <a:r>
              <a:rPr lang="zh-CN" altLang="en-US" dirty="0"/>
              <a:t> </a:t>
            </a:r>
            <a:r>
              <a:rPr lang="en-US" altLang="zh-CN" dirty="0"/>
              <a:t>kernel</a:t>
            </a:r>
            <a:r>
              <a:rPr lang="zh-CN" altLang="en-US" dirty="0"/>
              <a:t> </a:t>
            </a:r>
            <a:r>
              <a:rPr lang="en-US" altLang="zh-CN" dirty="0"/>
              <a:t>algorithm</a:t>
            </a:r>
            <a:r>
              <a:rPr lang="zh-CN" altLang="en-US" dirty="0"/>
              <a:t> </a:t>
            </a:r>
            <a:r>
              <a:rPr lang="en-US" altLang="zh-CN" dirty="0"/>
              <a:t>for</a:t>
            </a:r>
            <a:r>
              <a:rPr lang="zh-CN" altLang="en-US" dirty="0"/>
              <a:t> </a:t>
            </a:r>
            <a:r>
              <a:rPr lang="en-US" altLang="zh-CN" dirty="0"/>
              <a:t>code</a:t>
            </a:r>
            <a:r>
              <a:rPr lang="zh-CN" altLang="en-US" dirty="0"/>
              <a:t> </a:t>
            </a:r>
            <a:r>
              <a:rPr lang="en-US" altLang="zh-CN" dirty="0"/>
              <a:t>graph</a:t>
            </a:r>
            <a:r>
              <a:rPr lang="zh-CN" altLang="en-US" dirty="0"/>
              <a:t> </a:t>
            </a:r>
            <a:r>
              <a:rPr lang="en-US" altLang="zh-CN" dirty="0"/>
              <a:t>embedding.</a:t>
            </a:r>
            <a:r>
              <a:rPr lang="zh-CN" altLang="en-US" dirty="0"/>
              <a:t> </a:t>
            </a:r>
            <a:endParaRPr lang="en-US" altLang="ko-KR" dirty="0"/>
          </a:p>
          <a:p>
            <a:r>
              <a:rPr lang="en-US" altLang="zh-CN" dirty="0"/>
              <a:t>The</a:t>
            </a:r>
            <a:r>
              <a:rPr lang="zh-CN" altLang="en-US" dirty="0"/>
              <a:t> </a:t>
            </a:r>
            <a:r>
              <a:rPr lang="en-US" altLang="zh-CN" dirty="0"/>
              <a:t>kernel-based</a:t>
            </a:r>
            <a:r>
              <a:rPr lang="zh-CN" altLang="en-US" dirty="0"/>
              <a:t> </a:t>
            </a:r>
            <a:r>
              <a:rPr lang="en-US" altLang="zh-CN" dirty="0"/>
              <a:t>g</a:t>
            </a:r>
            <a:r>
              <a:rPr lang="en-US" altLang="ko-KR" dirty="0"/>
              <a:t>raph embedding could also be applied to other tasks that require feature extraction on source code, such as code retrieval</a:t>
            </a:r>
            <a:r>
              <a:rPr lang="en-US" altLang="ko-KR" baseline="0" dirty="0"/>
              <a:t> </a:t>
            </a:r>
            <a:r>
              <a:rPr lang="en-US" altLang="ko-KR" dirty="0"/>
              <a:t>and code clone detection, which will be our future work. In the future, we will also investigate deep learning based techniques to further improve the completeness and readability of the code examples.</a:t>
            </a:r>
            <a:endParaRPr lang="ko-KR" altLang="en-US" dirty="0"/>
          </a:p>
        </p:txBody>
      </p:sp>
      <p:sp>
        <p:nvSpPr>
          <p:cNvPr id="4" name="Slide Number Placeholder 3"/>
          <p:cNvSpPr>
            <a:spLocks noGrp="1"/>
          </p:cNvSpPr>
          <p:nvPr>
            <p:ph type="sldNum" sz="quarter" idx="10"/>
          </p:nvPr>
        </p:nvSpPr>
        <p:spPr/>
        <p:txBody>
          <a:bodyPr/>
          <a:lstStyle/>
          <a:p>
            <a:fld id="{A2653223-88DA-436F-8A4E-831192C0FDA3}" type="slidenum">
              <a:rPr lang="en-US" smtClean="0"/>
              <a:t>23</a:t>
            </a:fld>
            <a:endParaRPr lang="en-US"/>
          </a:p>
        </p:txBody>
      </p:sp>
    </p:spTree>
    <p:extLst>
      <p:ext uri="{BB962C8B-B14F-4D97-AF65-F5344CB8AC3E}">
        <p14:creationId xmlns:p14="http://schemas.microsoft.com/office/powerpoint/2010/main" val="1288537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653223-88DA-436F-8A4E-831192C0FDA3}" type="slidenum">
              <a:rPr lang="en-US" smtClean="0"/>
              <a:t>24</a:t>
            </a:fld>
            <a:endParaRPr lang="en-US"/>
          </a:p>
        </p:txBody>
      </p:sp>
    </p:spTree>
    <p:extLst>
      <p:ext uri="{BB962C8B-B14F-4D97-AF65-F5344CB8AC3E}">
        <p14:creationId xmlns:p14="http://schemas.microsoft.com/office/powerpoint/2010/main" val="267991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altLang="zh-CN" dirty="0"/>
              <a:t>So,</a:t>
            </a:r>
            <a:r>
              <a:rPr lang="zh-CN" altLang="en-US" dirty="0"/>
              <a:t> </a:t>
            </a:r>
            <a:r>
              <a:rPr lang="en-US" altLang="zh-CN" dirty="0"/>
              <a:t>how do</a:t>
            </a:r>
            <a:r>
              <a:rPr lang="zh-CN" altLang="en-US" dirty="0"/>
              <a:t> </a:t>
            </a:r>
            <a:r>
              <a:rPr lang="en-US" altLang="zh-CN" dirty="0"/>
              <a:t>developers obtain</a:t>
            </a:r>
            <a:r>
              <a:rPr lang="en-US" altLang="zh-CN" baseline="0" dirty="0"/>
              <a:t> API examples? The first option can be the API documentation. But, </a:t>
            </a:r>
            <a:r>
              <a:rPr lang="en-US" altLang="ko-KR" sz="1200" b="0" i="0" kern="1200" dirty="0">
                <a:solidFill>
                  <a:schemeClr val="tx1"/>
                </a:solidFill>
                <a:effectLst/>
                <a:latin typeface="+mn-lt"/>
                <a:ea typeface="+mn-ea"/>
                <a:cs typeface="+mn-cs"/>
              </a:rPr>
              <a:t>these documentations are usually manually written.</a:t>
            </a:r>
            <a:r>
              <a:rPr lang="zh-CN" altLang="en-US" sz="1200" b="0" i="0"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They</a:t>
            </a:r>
            <a:r>
              <a:rPr lang="en-US" altLang="ko-KR"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are</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often</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too</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simple</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or</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incomplete due</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to</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the</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large</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amount</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of</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human</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resources</a:t>
            </a:r>
            <a:r>
              <a:rPr lang="zh-CN" altLang="en-US" sz="1200" b="0" i="0" kern="1200" baseline="0" dirty="0">
                <a:solidFill>
                  <a:schemeClr val="tx1"/>
                </a:solidFill>
                <a:effectLst/>
                <a:latin typeface="+mn-lt"/>
                <a:ea typeface="+mn-ea"/>
                <a:cs typeface="+mn-cs"/>
              </a:rPr>
              <a:t> </a:t>
            </a:r>
            <a:r>
              <a:rPr lang="en-US" altLang="zh-CN" sz="1200" b="0" i="0" kern="1200" baseline="0" dirty="0">
                <a:solidFill>
                  <a:schemeClr val="tx1"/>
                </a:solidFill>
                <a:effectLst/>
                <a:latin typeface="+mn-lt"/>
                <a:ea typeface="+mn-ea"/>
                <a:cs typeface="+mn-cs"/>
              </a:rPr>
              <a:t>required.</a:t>
            </a:r>
            <a:endParaRPr lang="en-US" dirty="0"/>
          </a:p>
        </p:txBody>
      </p:sp>
      <p:sp>
        <p:nvSpPr>
          <p:cNvPr id="4" name="Slide Number Placeholder 3"/>
          <p:cNvSpPr>
            <a:spLocks noGrp="1"/>
          </p:cNvSpPr>
          <p:nvPr>
            <p:ph type="sldNum" sz="quarter" idx="10"/>
          </p:nvPr>
        </p:nvSpPr>
        <p:spPr/>
        <p:txBody>
          <a:bodyPr/>
          <a:lstStyle/>
          <a:p>
            <a:fld id="{C8B1A802-6643-4965-81CA-516DB2BD81E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1766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altLang="zh-CN" dirty="0"/>
              <a:t>So</a:t>
            </a:r>
            <a:r>
              <a:rPr lang="en-US" dirty="0"/>
              <a:t>,</a:t>
            </a:r>
            <a:r>
              <a:rPr lang="zh-CN" altLang="en-US" dirty="0"/>
              <a:t> </a:t>
            </a:r>
            <a:r>
              <a:rPr lang="en-US" altLang="zh-CN" baseline="0" dirty="0"/>
              <a:t>mining code examples from big</a:t>
            </a:r>
            <a:r>
              <a:rPr lang="zh-CN" altLang="en-US" baseline="0" dirty="0"/>
              <a:t> </a:t>
            </a:r>
            <a:r>
              <a:rPr lang="en-US" altLang="zh-CN" baseline="0" dirty="0"/>
              <a:t>codebase</a:t>
            </a:r>
            <a:r>
              <a:rPr lang="zh-CN" altLang="en-US" baseline="0" dirty="0"/>
              <a:t> </a:t>
            </a:r>
            <a:r>
              <a:rPr lang="en-US" altLang="zh-CN" baseline="0" dirty="0"/>
              <a:t>in</a:t>
            </a:r>
            <a:r>
              <a:rPr lang="zh-CN" altLang="en-US" baseline="0" dirty="0"/>
              <a:t> </a:t>
            </a:r>
            <a:r>
              <a:rPr lang="en-US" altLang="zh-CN" baseline="0" dirty="0"/>
              <a:t>the</a:t>
            </a:r>
            <a:r>
              <a:rPr lang="zh-CN" altLang="en-US" baseline="0" dirty="0"/>
              <a:t> </a:t>
            </a:r>
            <a:r>
              <a:rPr lang="en-US" altLang="zh-CN" baseline="0" dirty="0"/>
              <a:t>internet</a:t>
            </a:r>
            <a:r>
              <a:rPr lang="zh-CN" altLang="en-US" baseline="0" dirty="0"/>
              <a:t> </a:t>
            </a:r>
            <a:r>
              <a:rPr lang="en-US" altLang="zh-CN" dirty="0"/>
              <a:t>has</a:t>
            </a:r>
            <a:r>
              <a:rPr lang="zh-CN" altLang="en-US" dirty="0"/>
              <a:t> </a:t>
            </a:r>
            <a:r>
              <a:rPr lang="en-US" altLang="zh-CN" dirty="0"/>
              <a:t>been</a:t>
            </a:r>
            <a:r>
              <a:rPr lang="zh-CN" altLang="en-US" dirty="0"/>
              <a:t> </a:t>
            </a:r>
            <a:r>
              <a:rPr lang="en-US" altLang="zh-CN" dirty="0"/>
              <a:t>a</a:t>
            </a:r>
            <a:r>
              <a:rPr lang="zh-CN" altLang="en-US" dirty="0"/>
              <a:t> </a:t>
            </a:r>
            <a:r>
              <a:rPr lang="en-US" altLang="zh-CN" dirty="0"/>
              <a:t>well-studied</a:t>
            </a:r>
            <a:r>
              <a:rPr lang="zh-CN" altLang="en-US" dirty="0"/>
              <a:t> </a:t>
            </a:r>
            <a:r>
              <a:rPr lang="en-US" altLang="zh-CN" dirty="0"/>
              <a:t>research.</a:t>
            </a:r>
            <a:endParaRPr lang="en-US" altLang="zh-CN" baseline="0" dirty="0"/>
          </a:p>
          <a:p>
            <a:r>
              <a:rPr lang="en-US" altLang="zh-CN" baseline="0" dirty="0"/>
              <a:t>A</a:t>
            </a:r>
            <a:r>
              <a:rPr lang="zh-CN" altLang="en-US" baseline="0" dirty="0"/>
              <a:t> </a:t>
            </a:r>
            <a:r>
              <a:rPr lang="en-US" altLang="zh-CN" baseline="0" dirty="0"/>
              <a:t>general</a:t>
            </a:r>
            <a:r>
              <a:rPr lang="zh-CN" altLang="en-US" baseline="0" dirty="0"/>
              <a:t> </a:t>
            </a:r>
            <a:r>
              <a:rPr lang="en-US" altLang="zh-CN" baseline="0" dirty="0"/>
              <a:t>recipe</a:t>
            </a:r>
            <a:r>
              <a:rPr lang="zh-CN" altLang="en-US" baseline="0" dirty="0"/>
              <a:t> </a:t>
            </a:r>
            <a:r>
              <a:rPr lang="en-US" altLang="zh-CN" baseline="0" dirty="0"/>
              <a:t>of</a:t>
            </a:r>
            <a:r>
              <a:rPr lang="zh-CN" altLang="en-US" baseline="0" dirty="0"/>
              <a:t> </a:t>
            </a:r>
            <a:r>
              <a:rPr lang="en-US" altLang="zh-CN" baseline="0" dirty="0"/>
              <a:t>such</a:t>
            </a:r>
            <a:r>
              <a:rPr lang="zh-CN" altLang="en-US" baseline="0" dirty="0"/>
              <a:t> </a:t>
            </a:r>
            <a:r>
              <a:rPr lang="en-US" altLang="zh-CN" baseline="0" dirty="0"/>
              <a:t>technique</a:t>
            </a:r>
            <a:r>
              <a:rPr lang="zh-CN" altLang="en-US" baseline="0" dirty="0"/>
              <a:t> </a:t>
            </a:r>
            <a:r>
              <a:rPr lang="en-US" altLang="zh-CN" baseline="0" dirty="0"/>
              <a:t>is:</a:t>
            </a:r>
            <a:r>
              <a:rPr lang="zh-CN" altLang="en-US" baseline="0" dirty="0"/>
              <a:t> </a:t>
            </a:r>
            <a:r>
              <a:rPr lang="en-US" altLang="zh-CN" baseline="0" dirty="0"/>
              <a:t>given</a:t>
            </a:r>
            <a:r>
              <a:rPr lang="zh-CN" altLang="en-US" baseline="0" dirty="0"/>
              <a:t> </a:t>
            </a:r>
            <a:r>
              <a:rPr lang="en-US" altLang="zh-CN" baseline="0" dirty="0"/>
              <a:t>an</a:t>
            </a:r>
            <a:r>
              <a:rPr lang="zh-CN" altLang="en-US" baseline="0" dirty="0"/>
              <a:t> </a:t>
            </a:r>
            <a:r>
              <a:rPr lang="en-US" altLang="zh-CN" baseline="0" dirty="0"/>
              <a:t>API</a:t>
            </a:r>
            <a:r>
              <a:rPr lang="zh-CN" altLang="en-US" baseline="0" dirty="0"/>
              <a:t> </a:t>
            </a:r>
            <a:r>
              <a:rPr lang="en-US" altLang="zh-CN" baseline="0" dirty="0"/>
              <a:t>query,</a:t>
            </a:r>
            <a:r>
              <a:rPr lang="zh-CN" altLang="en-US" baseline="0" dirty="0"/>
              <a:t> </a:t>
            </a:r>
            <a:r>
              <a:rPr lang="en-US" altLang="zh-CN" baseline="0" dirty="0"/>
              <a:t>we</a:t>
            </a:r>
            <a:r>
              <a:rPr lang="zh-CN" altLang="en-US" baseline="0" dirty="0"/>
              <a:t> </a:t>
            </a:r>
            <a:r>
              <a:rPr lang="en-US" altLang="zh-CN" baseline="0" dirty="0"/>
              <a:t>retrieve</a:t>
            </a:r>
            <a:r>
              <a:rPr lang="zh-CN" altLang="en-US" baseline="0" dirty="0"/>
              <a:t> </a:t>
            </a:r>
            <a:r>
              <a:rPr lang="en-US" altLang="zh-CN" baseline="0" dirty="0"/>
              <a:t>relevant</a:t>
            </a:r>
            <a:r>
              <a:rPr lang="zh-CN" altLang="en-US" baseline="0" dirty="0"/>
              <a:t> </a:t>
            </a:r>
            <a:r>
              <a:rPr lang="en-US" altLang="zh-CN" baseline="0" dirty="0"/>
              <a:t>code</a:t>
            </a:r>
            <a:r>
              <a:rPr lang="zh-CN" altLang="en-US" baseline="0" dirty="0"/>
              <a:t> </a:t>
            </a:r>
            <a:r>
              <a:rPr lang="en-US" altLang="zh-CN" baseline="0" dirty="0"/>
              <a:t>snippets,</a:t>
            </a:r>
            <a:r>
              <a:rPr lang="zh-CN" altLang="en-US" baseline="0" dirty="0"/>
              <a:t> </a:t>
            </a:r>
            <a:r>
              <a:rPr lang="en-US" altLang="zh-CN" baseline="0" dirty="0"/>
              <a:t>then</a:t>
            </a:r>
            <a:r>
              <a:rPr lang="zh-CN" altLang="en-US" baseline="0" dirty="0"/>
              <a:t> </a:t>
            </a:r>
            <a:r>
              <a:rPr lang="en-US" altLang="zh-CN" baseline="0" dirty="0"/>
              <a:t>we</a:t>
            </a:r>
            <a:r>
              <a:rPr lang="zh-CN" altLang="en-US" baseline="0" dirty="0"/>
              <a:t> </a:t>
            </a:r>
            <a:r>
              <a:rPr lang="en-US" altLang="zh-CN" baseline="0" dirty="0"/>
              <a:t>cluster</a:t>
            </a:r>
            <a:r>
              <a:rPr lang="zh-CN" altLang="en-US" baseline="0" dirty="0"/>
              <a:t> </a:t>
            </a:r>
            <a:r>
              <a:rPr lang="en-US" altLang="zh-CN" baseline="0" dirty="0"/>
              <a:t>the</a:t>
            </a:r>
            <a:r>
              <a:rPr lang="zh-CN" altLang="en-US" baseline="0" dirty="0"/>
              <a:t> </a:t>
            </a:r>
            <a:r>
              <a:rPr lang="en-US" altLang="zh-CN" baseline="0" dirty="0"/>
              <a:t>code</a:t>
            </a:r>
            <a:r>
              <a:rPr lang="zh-CN" altLang="en-US" baseline="0" dirty="0"/>
              <a:t> </a:t>
            </a:r>
            <a:r>
              <a:rPr lang="en-US" altLang="zh-CN" baseline="0" dirty="0"/>
              <a:t>snippets</a:t>
            </a:r>
            <a:r>
              <a:rPr lang="zh-CN" altLang="en-US" baseline="0" dirty="0"/>
              <a:t> </a:t>
            </a:r>
            <a:r>
              <a:rPr lang="en-US" altLang="zh-CN" baseline="0" dirty="0"/>
              <a:t>according</a:t>
            </a:r>
            <a:r>
              <a:rPr lang="zh-CN" altLang="en-US" baseline="0" dirty="0"/>
              <a:t> </a:t>
            </a:r>
            <a:r>
              <a:rPr lang="en-US" altLang="zh-CN" baseline="0" dirty="0"/>
              <a:t>to</a:t>
            </a:r>
            <a:r>
              <a:rPr lang="zh-CN" altLang="en-US" baseline="0" dirty="0"/>
              <a:t> </a:t>
            </a:r>
            <a:r>
              <a:rPr lang="en-US" altLang="zh-CN" baseline="0" dirty="0"/>
              <a:t>some</a:t>
            </a:r>
            <a:r>
              <a:rPr lang="zh-CN" altLang="en-US" baseline="0" dirty="0"/>
              <a:t> </a:t>
            </a:r>
            <a:r>
              <a:rPr lang="en-US" altLang="zh-CN" baseline="0" dirty="0"/>
              <a:t>similarity</a:t>
            </a:r>
            <a:r>
              <a:rPr lang="zh-CN" altLang="en-US" baseline="0" dirty="0"/>
              <a:t> </a:t>
            </a:r>
            <a:r>
              <a:rPr lang="en-US" altLang="zh-CN" baseline="0" dirty="0"/>
              <a:t>measures</a:t>
            </a:r>
            <a:r>
              <a:rPr lang="zh-CN" altLang="en-US" baseline="0" dirty="0"/>
              <a:t> </a:t>
            </a:r>
            <a:r>
              <a:rPr lang="en-US" altLang="zh-CN" baseline="0" dirty="0"/>
              <a:t>and</a:t>
            </a:r>
            <a:r>
              <a:rPr lang="zh-CN" altLang="en-US" baseline="0" dirty="0"/>
              <a:t> </a:t>
            </a:r>
            <a:r>
              <a:rPr lang="en-US" altLang="zh-CN" baseline="0" dirty="0"/>
              <a:t>eventually</a:t>
            </a:r>
            <a:r>
              <a:rPr lang="zh-CN" altLang="en-US" baseline="0" dirty="0"/>
              <a:t> </a:t>
            </a:r>
            <a:r>
              <a:rPr lang="en-US" altLang="zh-CN" baseline="0" dirty="0"/>
              <a:t>select</a:t>
            </a:r>
            <a:r>
              <a:rPr lang="zh-CN" altLang="en-US" baseline="0" dirty="0"/>
              <a:t> </a:t>
            </a:r>
            <a:r>
              <a:rPr lang="en-US" altLang="zh-CN" baseline="0" dirty="0"/>
              <a:t>the</a:t>
            </a:r>
            <a:r>
              <a:rPr lang="zh-CN" altLang="en-US" baseline="0" dirty="0"/>
              <a:t> </a:t>
            </a:r>
            <a:r>
              <a:rPr lang="en-US" altLang="zh-CN" baseline="0" dirty="0"/>
              <a:t>most</a:t>
            </a:r>
            <a:r>
              <a:rPr lang="zh-CN" altLang="en-US" baseline="0" dirty="0"/>
              <a:t> </a:t>
            </a:r>
            <a:r>
              <a:rPr lang="en-US" altLang="zh-CN" baseline="0" dirty="0"/>
              <a:t>representative</a:t>
            </a:r>
            <a:r>
              <a:rPr lang="zh-CN" altLang="en-US" baseline="0" dirty="0"/>
              <a:t> </a:t>
            </a:r>
            <a:r>
              <a:rPr lang="en-US" altLang="zh-CN" baseline="0" dirty="0"/>
              <a:t>of</a:t>
            </a:r>
            <a:r>
              <a:rPr lang="zh-CN" altLang="en-US" baseline="0" dirty="0"/>
              <a:t> </a:t>
            </a:r>
            <a:r>
              <a:rPr lang="en-US" altLang="zh-CN" baseline="0" dirty="0"/>
              <a:t>each</a:t>
            </a:r>
            <a:r>
              <a:rPr lang="zh-CN" altLang="en-US" baseline="0" dirty="0"/>
              <a:t> </a:t>
            </a:r>
            <a:r>
              <a:rPr lang="en-US" altLang="zh-CN" baseline="0" dirty="0"/>
              <a:t>cluster.</a:t>
            </a:r>
            <a:r>
              <a:rPr lang="zh-CN" altLang="en-US" baseline="0" dirty="0"/>
              <a:t> </a:t>
            </a:r>
            <a:endParaRPr lang="en-US" altLang="zh-CN" baseline="0" dirty="0"/>
          </a:p>
          <a:p>
            <a:r>
              <a:rPr lang="en-US" altLang="zh-CN" baseline="0" dirty="0"/>
              <a:t>As</a:t>
            </a:r>
            <a:r>
              <a:rPr lang="zh-CN" altLang="en-US" baseline="0" dirty="0"/>
              <a:t> </a:t>
            </a:r>
            <a:r>
              <a:rPr lang="en-US" altLang="zh-CN" baseline="0" dirty="0"/>
              <a:t>we</a:t>
            </a:r>
            <a:r>
              <a:rPr lang="zh-CN" altLang="en-US" baseline="0" dirty="0"/>
              <a:t> </a:t>
            </a:r>
            <a:r>
              <a:rPr lang="en-US" altLang="zh-CN" baseline="0" dirty="0"/>
              <a:t>can</a:t>
            </a:r>
            <a:r>
              <a:rPr lang="zh-CN" altLang="en-US" baseline="0" dirty="0"/>
              <a:t> </a:t>
            </a:r>
            <a:r>
              <a:rPr lang="en-US" altLang="zh-CN" baseline="0" dirty="0"/>
              <a:t>see,</a:t>
            </a:r>
            <a:r>
              <a:rPr lang="zh-CN" altLang="en-US" baseline="0" dirty="0"/>
              <a:t> </a:t>
            </a:r>
            <a:r>
              <a:rPr lang="en-US" altLang="zh-CN" baseline="0" dirty="0"/>
              <a:t>the</a:t>
            </a:r>
            <a:r>
              <a:rPr lang="zh-CN" altLang="en-US" baseline="0" dirty="0"/>
              <a:t> </a:t>
            </a:r>
            <a:r>
              <a:rPr lang="en-US" altLang="zh-CN" baseline="0" dirty="0"/>
              <a:t>most</a:t>
            </a:r>
            <a:r>
              <a:rPr lang="zh-CN" altLang="en-US" baseline="0" dirty="0"/>
              <a:t> </a:t>
            </a:r>
            <a:r>
              <a:rPr lang="en-US" altLang="zh-CN" baseline="0" dirty="0"/>
              <a:t>challenging</a:t>
            </a:r>
            <a:r>
              <a:rPr lang="zh-CN" altLang="en-US" baseline="0" dirty="0"/>
              <a:t> </a:t>
            </a:r>
            <a:r>
              <a:rPr lang="en-US" altLang="zh-CN" baseline="0" dirty="0"/>
              <a:t>step</a:t>
            </a:r>
            <a:r>
              <a:rPr lang="zh-CN" altLang="en-US" baseline="0" dirty="0"/>
              <a:t> </a:t>
            </a:r>
            <a:r>
              <a:rPr lang="en-US" altLang="zh-CN" baseline="0" dirty="0"/>
              <a:t>here</a:t>
            </a:r>
            <a:r>
              <a:rPr lang="zh-CN" altLang="en-US" baseline="0" dirty="0"/>
              <a:t> </a:t>
            </a:r>
            <a:r>
              <a:rPr lang="en-US" altLang="zh-CN" baseline="0" dirty="0"/>
              <a:t>is</a:t>
            </a:r>
            <a:r>
              <a:rPr lang="zh-CN" altLang="en-US" baseline="0" dirty="0"/>
              <a:t> </a:t>
            </a:r>
            <a:r>
              <a:rPr lang="en-US" altLang="zh-CN" baseline="0" dirty="0"/>
              <a:t>how</a:t>
            </a:r>
            <a:r>
              <a:rPr lang="zh-CN" altLang="en-US" baseline="0" dirty="0"/>
              <a:t> </a:t>
            </a:r>
            <a:r>
              <a:rPr lang="en-US" altLang="zh-CN" baseline="0" dirty="0"/>
              <a:t>to</a:t>
            </a:r>
            <a:r>
              <a:rPr lang="zh-CN" altLang="en-US" baseline="0" dirty="0"/>
              <a:t> </a:t>
            </a:r>
            <a:r>
              <a:rPr lang="en-US" altLang="zh-CN" baseline="0" dirty="0"/>
              <a:t>cluster</a:t>
            </a:r>
            <a:r>
              <a:rPr lang="zh-CN" altLang="en-US" baseline="0" dirty="0"/>
              <a:t> </a:t>
            </a:r>
            <a:r>
              <a:rPr lang="en-US" altLang="zh-CN" baseline="0" dirty="0"/>
              <a:t>similar</a:t>
            </a:r>
            <a:r>
              <a:rPr lang="zh-CN" altLang="en-US" baseline="0" dirty="0"/>
              <a:t> </a:t>
            </a:r>
            <a:r>
              <a:rPr lang="en-US" altLang="zh-CN" baseline="0" dirty="0"/>
              <a:t>code</a:t>
            </a:r>
            <a:r>
              <a:rPr lang="zh-CN" altLang="en-US" baseline="0" dirty="0"/>
              <a:t> </a:t>
            </a:r>
            <a:r>
              <a:rPr lang="en-US" altLang="zh-CN" baseline="0" dirty="0"/>
              <a:t>snippets?</a:t>
            </a:r>
            <a:r>
              <a:rPr lang="zh-CN" altLang="en-US" baseline="0" dirty="0"/>
              <a:t> </a:t>
            </a:r>
            <a:r>
              <a:rPr lang="en-US" altLang="zh-CN" baseline="0" dirty="0"/>
              <a:t>So</a:t>
            </a:r>
            <a:r>
              <a:rPr lang="zh-CN" altLang="en-US" baseline="0" dirty="0"/>
              <a:t> </a:t>
            </a:r>
            <a:r>
              <a:rPr lang="en-US" altLang="zh-CN" baseline="0" dirty="0"/>
              <a:t>our</a:t>
            </a:r>
            <a:r>
              <a:rPr lang="zh-CN" altLang="en-US" baseline="0" dirty="0"/>
              <a:t> </a:t>
            </a:r>
            <a:r>
              <a:rPr lang="en-US" altLang="zh-CN" baseline="0" dirty="0"/>
              <a:t>focus</a:t>
            </a:r>
            <a:r>
              <a:rPr lang="zh-CN" altLang="en-US" baseline="0" dirty="0"/>
              <a:t> </a:t>
            </a:r>
            <a:r>
              <a:rPr lang="en-US" altLang="zh-CN" baseline="0" dirty="0"/>
              <a:t>in</a:t>
            </a:r>
            <a:r>
              <a:rPr lang="zh-CN" altLang="en-US" baseline="0" dirty="0"/>
              <a:t> </a:t>
            </a:r>
            <a:r>
              <a:rPr lang="en-US" altLang="zh-CN" baseline="0" dirty="0"/>
              <a:t>this</a:t>
            </a:r>
            <a:r>
              <a:rPr lang="zh-CN" altLang="en-US" baseline="0" dirty="0"/>
              <a:t> </a:t>
            </a:r>
            <a:r>
              <a:rPr lang="en-US" altLang="zh-CN" baseline="0" dirty="0"/>
              <a:t>paper</a:t>
            </a:r>
            <a:r>
              <a:rPr lang="zh-CN" altLang="en-US" baseline="0" dirty="0"/>
              <a:t> </a:t>
            </a:r>
            <a:r>
              <a:rPr lang="en-US" altLang="zh-CN" baseline="0" dirty="0"/>
              <a:t>is</a:t>
            </a:r>
            <a:r>
              <a:rPr lang="zh-CN" altLang="en-US" baseline="0" dirty="0"/>
              <a:t> </a:t>
            </a:r>
            <a:r>
              <a:rPr lang="en-US" altLang="zh-CN" baseline="0" dirty="0"/>
              <a:t>mainly</a:t>
            </a:r>
            <a:r>
              <a:rPr lang="zh-CN" altLang="en-US" baseline="0" dirty="0"/>
              <a:t> </a:t>
            </a:r>
            <a:r>
              <a:rPr lang="en-US" altLang="zh-CN" baseline="0" dirty="0"/>
              <a:t>on</a:t>
            </a:r>
            <a:r>
              <a:rPr lang="zh-CN" altLang="en-US" baseline="0" dirty="0"/>
              <a:t> </a:t>
            </a:r>
            <a:r>
              <a:rPr lang="en-US" altLang="zh-CN" baseline="0" dirty="0"/>
              <a:t>the</a:t>
            </a:r>
            <a:r>
              <a:rPr lang="zh-CN" altLang="en-US" baseline="0" dirty="0"/>
              <a:t> </a:t>
            </a:r>
            <a:r>
              <a:rPr lang="en-US" altLang="zh-CN" baseline="0" dirty="0"/>
              <a:t>code</a:t>
            </a:r>
            <a:r>
              <a:rPr lang="zh-CN" altLang="en-US" baseline="0" dirty="0"/>
              <a:t> </a:t>
            </a:r>
            <a:r>
              <a:rPr lang="en-US" altLang="zh-CN" baseline="0" dirty="0"/>
              <a:t>clustering</a:t>
            </a:r>
            <a:r>
              <a:rPr lang="zh-CN" altLang="en-US" baseline="0" dirty="0"/>
              <a:t> </a:t>
            </a:r>
            <a:r>
              <a:rPr lang="en-US" altLang="zh-CN" baseline="0" dirty="0"/>
              <a:t>techniques.</a:t>
            </a:r>
            <a:endParaRPr lang="en-US" dirty="0"/>
          </a:p>
        </p:txBody>
      </p:sp>
      <p:sp>
        <p:nvSpPr>
          <p:cNvPr id="4" name="Slide Number Placeholder 3"/>
          <p:cNvSpPr>
            <a:spLocks noGrp="1"/>
          </p:cNvSpPr>
          <p:nvPr>
            <p:ph type="sldNum" sz="quarter" idx="10"/>
          </p:nvPr>
        </p:nvSpPr>
        <p:spPr/>
        <p:txBody>
          <a:bodyPr/>
          <a:lstStyle/>
          <a:p>
            <a:fld id="{C8B1A802-6643-4965-81CA-516DB2BD81EC}"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23852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aseline="0" dirty="0"/>
              <a:t>T</a:t>
            </a:r>
            <a:r>
              <a:rPr lang="en-US" dirty="0"/>
              <a:t>here have</a:t>
            </a:r>
            <a:r>
              <a:rPr lang="en-US" baseline="0" dirty="0"/>
              <a:t> been</a:t>
            </a:r>
            <a:r>
              <a:rPr lang="en-US" dirty="0"/>
              <a:t> many </a:t>
            </a:r>
            <a:r>
              <a:rPr lang="en-US" altLang="zh-CN" dirty="0"/>
              <a:t>related</a:t>
            </a:r>
            <a:r>
              <a:rPr lang="zh-CN" altLang="en-US" dirty="0"/>
              <a:t> </a:t>
            </a:r>
            <a:r>
              <a:rPr lang="en-US" altLang="zh-CN" dirty="0"/>
              <a:t>works</a:t>
            </a:r>
            <a:r>
              <a:rPr lang="en-US" baseline="0" dirty="0"/>
              <a:t> </a:t>
            </a:r>
            <a:r>
              <a:rPr lang="en-US" altLang="zh-CN" baseline="0" dirty="0"/>
              <a:t>that</a:t>
            </a:r>
            <a:r>
              <a:rPr lang="zh-CN" altLang="en-US" baseline="0" dirty="0"/>
              <a:t> </a:t>
            </a:r>
            <a:r>
              <a:rPr lang="en-US" altLang="zh-CN" baseline="0" dirty="0"/>
              <a:t>are</a:t>
            </a:r>
            <a:r>
              <a:rPr lang="zh-CN" altLang="en-US" baseline="0" dirty="0"/>
              <a:t> </a:t>
            </a:r>
            <a:r>
              <a:rPr lang="en-US" altLang="zh-CN" baseline="0" dirty="0"/>
              <a:t>mainly</a:t>
            </a:r>
            <a:r>
              <a:rPr lang="zh-CN" altLang="en-US" baseline="0" dirty="0"/>
              <a:t> </a:t>
            </a:r>
            <a:r>
              <a:rPr lang="en-US" altLang="zh-CN" baseline="0" dirty="0"/>
              <a:t>designed</a:t>
            </a:r>
            <a:r>
              <a:rPr lang="zh-CN" altLang="en-US" baseline="0" dirty="0"/>
              <a:t> </a:t>
            </a:r>
            <a:r>
              <a:rPr lang="en-US" baseline="0" dirty="0"/>
              <a:t>for code </a:t>
            </a:r>
            <a:r>
              <a:rPr lang="en-US" altLang="zh-CN" baseline="0" dirty="0"/>
              <a:t>clustering,</a:t>
            </a:r>
            <a:r>
              <a:rPr lang="zh-CN" altLang="en-US" baseline="0" dirty="0"/>
              <a:t> </a:t>
            </a:r>
            <a:r>
              <a:rPr lang="en-US" altLang="zh-CN" baseline="0" dirty="0"/>
              <a:t>including</a:t>
            </a:r>
            <a:r>
              <a:rPr lang="zh-CN" altLang="en-US" baseline="0" dirty="0"/>
              <a:t> </a:t>
            </a:r>
            <a:r>
              <a:rPr lang="en-US" altLang="zh-CN" baseline="0" dirty="0"/>
              <a:t>clone</a:t>
            </a:r>
            <a:r>
              <a:rPr lang="zh-CN" altLang="en-US" baseline="0" dirty="0"/>
              <a:t> </a:t>
            </a:r>
            <a:r>
              <a:rPr lang="en-US" altLang="zh-CN" baseline="0" dirty="0"/>
              <a:t>detection</a:t>
            </a:r>
            <a:r>
              <a:rPr lang="zh-CN" altLang="en-US" baseline="0" dirty="0"/>
              <a:t> </a:t>
            </a:r>
            <a:r>
              <a:rPr lang="en-US" altLang="zh-CN" baseline="0" dirty="0"/>
              <a:t>based</a:t>
            </a:r>
            <a:r>
              <a:rPr lang="zh-CN" altLang="en-US" baseline="0" dirty="0"/>
              <a:t> </a:t>
            </a:r>
            <a:r>
              <a:rPr lang="en-US" altLang="zh-CN" baseline="0" dirty="0"/>
              <a:t>approach,</a:t>
            </a:r>
            <a:r>
              <a:rPr lang="zh-CN" altLang="en-US" baseline="0" dirty="0"/>
              <a:t> </a:t>
            </a:r>
            <a:r>
              <a:rPr lang="en-US" altLang="zh-CN" baseline="0" dirty="0"/>
              <a:t>extracting</a:t>
            </a:r>
            <a:r>
              <a:rPr lang="zh-CN" altLang="en-US" baseline="0" dirty="0"/>
              <a:t> </a:t>
            </a:r>
            <a:r>
              <a:rPr lang="en-US" altLang="zh-CN" baseline="0" dirty="0"/>
              <a:t>feature</a:t>
            </a:r>
            <a:r>
              <a:rPr lang="zh-CN" altLang="en-US" baseline="0" dirty="0"/>
              <a:t> </a:t>
            </a:r>
            <a:r>
              <a:rPr lang="en-US" altLang="zh-CN" baseline="0" dirty="0"/>
              <a:t>vectors</a:t>
            </a:r>
            <a:r>
              <a:rPr lang="zh-CN" altLang="en-US" baseline="0" dirty="0"/>
              <a:t> </a:t>
            </a:r>
            <a:r>
              <a:rPr lang="en-US" altLang="zh-CN" baseline="0" dirty="0"/>
              <a:t>and</a:t>
            </a:r>
            <a:r>
              <a:rPr lang="zh-CN" altLang="en-US" baseline="0" dirty="0"/>
              <a:t> </a:t>
            </a:r>
            <a:r>
              <a:rPr lang="en-US" altLang="zh-CN" baseline="0" dirty="0"/>
              <a:t>clustering</a:t>
            </a:r>
            <a:r>
              <a:rPr lang="zh-CN" altLang="en-US" baseline="0" dirty="0"/>
              <a:t> </a:t>
            </a:r>
            <a:r>
              <a:rPr lang="en-US" altLang="zh-CN" baseline="0" dirty="0"/>
              <a:t>with</a:t>
            </a:r>
            <a:r>
              <a:rPr lang="zh-CN" altLang="en-US" baseline="0" dirty="0"/>
              <a:t> </a:t>
            </a:r>
            <a:r>
              <a:rPr lang="en-US" altLang="zh-CN" baseline="0" dirty="0"/>
              <a:t>similarity</a:t>
            </a:r>
            <a:r>
              <a:rPr lang="zh-CN" altLang="en-US" baseline="0" dirty="0"/>
              <a:t> </a:t>
            </a:r>
            <a:r>
              <a:rPr lang="en-US" altLang="zh-CN" baseline="0" dirty="0"/>
              <a:t>heuristics</a:t>
            </a:r>
            <a:r>
              <a:rPr lang="zh-CN" altLang="en-US" baseline="0" dirty="0"/>
              <a:t> </a:t>
            </a:r>
            <a:r>
              <a:rPr lang="en-US" altLang="zh-CN" baseline="0" dirty="0"/>
              <a:t>such</a:t>
            </a:r>
            <a:r>
              <a:rPr lang="zh-CN" altLang="en-US" baseline="0" dirty="0"/>
              <a:t> </a:t>
            </a:r>
            <a:r>
              <a:rPr lang="en-US" altLang="zh-CN" baseline="0" dirty="0"/>
              <a:t>as</a:t>
            </a:r>
            <a:r>
              <a:rPr lang="zh-CN" altLang="en-US" baseline="0" dirty="0"/>
              <a:t> </a:t>
            </a:r>
            <a:r>
              <a:rPr lang="en-US" altLang="zh-CN" baseline="0" dirty="0"/>
              <a:t>method</a:t>
            </a:r>
            <a:r>
              <a:rPr lang="zh-CN" altLang="en-US" baseline="0" dirty="0"/>
              <a:t> </a:t>
            </a:r>
            <a:r>
              <a:rPr lang="en-US" altLang="zh-CN" baseline="0" dirty="0"/>
              <a:t>call</a:t>
            </a:r>
            <a:r>
              <a:rPr lang="zh-CN" altLang="en-US" baseline="0" dirty="0"/>
              <a:t> </a:t>
            </a:r>
            <a:r>
              <a:rPr lang="en-US" altLang="zh-CN" baseline="0" dirty="0"/>
              <a:t>sequences.</a:t>
            </a:r>
            <a:r>
              <a:rPr lang="zh-CN" altLang="en-US" baseline="0" dirty="0"/>
              <a:t> </a:t>
            </a:r>
            <a:endParaRPr lang="en-US" altLang="zh-CN" dirty="0"/>
          </a:p>
        </p:txBody>
      </p:sp>
      <p:sp>
        <p:nvSpPr>
          <p:cNvPr id="4" name="Slide Number Placeholder 3"/>
          <p:cNvSpPr>
            <a:spLocks noGrp="1"/>
          </p:cNvSpPr>
          <p:nvPr>
            <p:ph type="sldNum" sz="quarter" idx="10"/>
          </p:nvPr>
        </p:nvSpPr>
        <p:spPr/>
        <p:txBody>
          <a:bodyPr/>
          <a:lstStyle/>
          <a:p>
            <a:fld id="{A2653223-88DA-436F-8A4E-831192C0FDA3}" type="slidenum">
              <a:rPr lang="en-US" smtClean="0"/>
              <a:t>5</a:t>
            </a:fld>
            <a:endParaRPr lang="en-US"/>
          </a:p>
        </p:txBody>
      </p:sp>
    </p:spTree>
    <p:extLst>
      <p:ext uri="{BB962C8B-B14F-4D97-AF65-F5344CB8AC3E}">
        <p14:creationId xmlns:p14="http://schemas.microsoft.com/office/powerpoint/2010/main" val="76333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first</a:t>
            </a:r>
            <a:r>
              <a:rPr lang="zh-CN" altLang="en-US" dirty="0"/>
              <a:t> </a:t>
            </a:r>
            <a:r>
              <a:rPr lang="en-US" altLang="zh-CN" dirty="0"/>
              <a:t>category</a:t>
            </a:r>
            <a:r>
              <a:rPr lang="zh-CN" altLang="en-US" dirty="0"/>
              <a:t> </a:t>
            </a:r>
            <a:r>
              <a:rPr lang="en-US" altLang="zh-CN" dirty="0"/>
              <a:t>I</a:t>
            </a:r>
            <a:r>
              <a:rPr lang="zh-CN" altLang="en-US" dirty="0"/>
              <a:t> </a:t>
            </a:r>
            <a:r>
              <a:rPr lang="en-US" altLang="zh-CN" dirty="0"/>
              <a:t>would</a:t>
            </a:r>
            <a:r>
              <a:rPr lang="zh-CN" altLang="en-US" dirty="0"/>
              <a:t> </a:t>
            </a:r>
            <a:r>
              <a:rPr lang="en-US" altLang="zh-CN" dirty="0"/>
              <a:t>mention</a:t>
            </a:r>
            <a:r>
              <a:rPr lang="zh-CN" altLang="en-US" dirty="0"/>
              <a:t> </a:t>
            </a:r>
            <a:r>
              <a:rPr lang="en-US" altLang="zh-CN" dirty="0"/>
              <a:t>is</a:t>
            </a:r>
            <a:r>
              <a:rPr lang="zh-CN" altLang="en-US" dirty="0"/>
              <a:t> </a:t>
            </a:r>
            <a:r>
              <a:rPr lang="en-US" altLang="zh-CN" dirty="0"/>
              <a:t>code</a:t>
            </a:r>
            <a:r>
              <a:rPr lang="zh-CN" altLang="en-US" dirty="0"/>
              <a:t> </a:t>
            </a:r>
            <a:r>
              <a:rPr lang="en-US" altLang="zh-CN" dirty="0"/>
              <a:t>clustering</a:t>
            </a:r>
            <a:r>
              <a:rPr lang="zh-CN" altLang="en-US" dirty="0"/>
              <a:t> </a:t>
            </a:r>
            <a:r>
              <a:rPr lang="en-US" altLang="zh-CN" dirty="0"/>
              <a:t>based</a:t>
            </a:r>
            <a:r>
              <a:rPr lang="zh-CN" altLang="en-US" dirty="0"/>
              <a:t> </a:t>
            </a:r>
            <a:r>
              <a:rPr lang="en-US" altLang="zh-CN" dirty="0"/>
              <a:t>on</a:t>
            </a:r>
            <a:r>
              <a:rPr lang="zh-CN" altLang="en-US" dirty="0"/>
              <a:t> </a:t>
            </a:r>
            <a:r>
              <a:rPr lang="en-US" altLang="zh-CN" dirty="0"/>
              <a:t>clone</a:t>
            </a:r>
            <a:r>
              <a:rPr lang="zh-CN" altLang="en-US" dirty="0"/>
              <a:t> </a:t>
            </a:r>
            <a:r>
              <a:rPr lang="en-US" altLang="zh-CN" dirty="0"/>
              <a:t>detection.</a:t>
            </a:r>
            <a:r>
              <a:rPr lang="zh-CN" altLang="en-US" dirty="0"/>
              <a:t> </a:t>
            </a:r>
            <a:r>
              <a:rPr lang="en-US" altLang="zh-CN" dirty="0"/>
              <a:t>Such</a:t>
            </a:r>
            <a:r>
              <a:rPr lang="zh-CN" altLang="en-US" dirty="0"/>
              <a:t> </a:t>
            </a:r>
            <a:r>
              <a:rPr lang="en-US" altLang="zh-CN" dirty="0"/>
              <a:t>approach</a:t>
            </a:r>
            <a:r>
              <a:rPr lang="zh-CN" altLang="en-US" dirty="0"/>
              <a:t> </a:t>
            </a:r>
            <a:r>
              <a:rPr lang="en-US" altLang="zh-CN" dirty="0"/>
              <a:t>first</a:t>
            </a:r>
            <a:r>
              <a:rPr lang="zh-CN" altLang="en-US" dirty="0"/>
              <a:t> </a:t>
            </a:r>
            <a:r>
              <a:rPr lang="en-US" altLang="zh-CN" dirty="0"/>
              <a:t>gathers</a:t>
            </a:r>
            <a:r>
              <a:rPr lang="zh-CN" altLang="en-US" dirty="0"/>
              <a:t> </a:t>
            </a:r>
            <a:r>
              <a:rPr lang="en-US" altLang="zh-CN" dirty="0"/>
              <a:t>relevant</a:t>
            </a:r>
            <a:r>
              <a:rPr lang="zh-CN" altLang="en-US" dirty="0"/>
              <a:t> </a:t>
            </a:r>
            <a:r>
              <a:rPr lang="en-US" altLang="zh-CN" dirty="0"/>
              <a:t>code</a:t>
            </a:r>
            <a:r>
              <a:rPr lang="zh-CN" altLang="en-US" dirty="0"/>
              <a:t> </a:t>
            </a:r>
            <a:r>
              <a:rPr lang="en-US" altLang="zh-CN" dirty="0"/>
              <a:t>snippets</a:t>
            </a:r>
            <a:r>
              <a:rPr lang="zh-CN" altLang="en-US" dirty="0"/>
              <a:t> </a:t>
            </a:r>
            <a:r>
              <a:rPr lang="en-US" altLang="zh-CN" dirty="0"/>
              <a:t>by</a:t>
            </a:r>
            <a:r>
              <a:rPr lang="zh-CN" altLang="en-US" dirty="0"/>
              <a:t> </a:t>
            </a:r>
            <a:r>
              <a:rPr lang="en-US" altLang="zh-CN" dirty="0"/>
              <a:t>retrieving</a:t>
            </a:r>
            <a:r>
              <a:rPr lang="zh-CN" altLang="en-US" dirty="0"/>
              <a:t> </a:t>
            </a:r>
            <a:r>
              <a:rPr lang="en-US" altLang="zh-CN" dirty="0"/>
              <a:t>and</a:t>
            </a:r>
            <a:r>
              <a:rPr lang="zh-CN" altLang="en-US" dirty="0"/>
              <a:t> </a:t>
            </a:r>
            <a:r>
              <a:rPr lang="en-US" altLang="zh-CN" dirty="0"/>
              <a:t>program</a:t>
            </a:r>
            <a:r>
              <a:rPr lang="zh-CN" altLang="en-US" dirty="0"/>
              <a:t> </a:t>
            </a:r>
            <a:r>
              <a:rPr lang="en-US" altLang="zh-CN" dirty="0"/>
              <a:t>slicing.</a:t>
            </a:r>
            <a:r>
              <a:rPr lang="zh-CN" altLang="en-US" dirty="0"/>
              <a:t> </a:t>
            </a:r>
            <a:r>
              <a:rPr lang="en-US" altLang="zh-CN" dirty="0"/>
              <a:t>Then</a:t>
            </a:r>
            <a:r>
              <a:rPr lang="zh-CN" altLang="en-US" dirty="0"/>
              <a:t> </a:t>
            </a:r>
            <a:r>
              <a:rPr lang="en-US" altLang="zh-CN" dirty="0"/>
              <a:t>snippets</a:t>
            </a:r>
            <a:r>
              <a:rPr lang="zh-CN" altLang="en-US" dirty="0"/>
              <a:t> </a:t>
            </a:r>
            <a:r>
              <a:rPr lang="en-US" altLang="zh-CN" dirty="0"/>
              <a:t>that</a:t>
            </a:r>
            <a:r>
              <a:rPr lang="zh-CN" altLang="en-US" dirty="0"/>
              <a:t> </a:t>
            </a:r>
            <a:r>
              <a:rPr lang="en-US" altLang="zh-CN" dirty="0"/>
              <a:t>are</a:t>
            </a:r>
            <a:r>
              <a:rPr lang="zh-CN" altLang="en-US" dirty="0"/>
              <a:t> </a:t>
            </a:r>
            <a:r>
              <a:rPr lang="en-US" altLang="zh-CN" dirty="0"/>
              <a:t>detected</a:t>
            </a:r>
            <a:r>
              <a:rPr lang="zh-CN" altLang="en-US" dirty="0"/>
              <a:t> </a:t>
            </a:r>
            <a:r>
              <a:rPr lang="en-US" altLang="zh-CN" dirty="0"/>
              <a:t>as</a:t>
            </a:r>
            <a:r>
              <a:rPr lang="zh-CN" altLang="en-US" dirty="0"/>
              <a:t> </a:t>
            </a:r>
            <a:r>
              <a:rPr lang="en-US" altLang="zh-CN" dirty="0"/>
              <a:t>clones</a:t>
            </a:r>
            <a:r>
              <a:rPr lang="zh-CN" altLang="en-US" dirty="0"/>
              <a:t> </a:t>
            </a:r>
            <a:r>
              <a:rPr lang="en-US" altLang="zh-CN" dirty="0"/>
              <a:t>are</a:t>
            </a:r>
            <a:r>
              <a:rPr lang="zh-CN" altLang="en-US" dirty="0"/>
              <a:t> </a:t>
            </a:r>
            <a:r>
              <a:rPr lang="en-US" altLang="zh-CN" dirty="0"/>
              <a:t>clustered</a:t>
            </a:r>
            <a:r>
              <a:rPr lang="zh-CN" altLang="en-US" dirty="0"/>
              <a:t> </a:t>
            </a:r>
            <a:r>
              <a:rPr lang="en-US" altLang="zh-CN" dirty="0"/>
              <a:t>together.</a:t>
            </a:r>
            <a:r>
              <a:rPr lang="zh-CN" altLang="en-US" dirty="0"/>
              <a:t> </a:t>
            </a:r>
            <a:r>
              <a:rPr lang="en-US" altLang="zh-CN" dirty="0"/>
              <a:t>However,</a:t>
            </a:r>
            <a:r>
              <a:rPr lang="zh-CN" altLang="en-US" dirty="0"/>
              <a:t> </a:t>
            </a:r>
            <a:r>
              <a:rPr lang="en-US" altLang="zh-CN" dirty="0"/>
              <a:t>clones</a:t>
            </a:r>
            <a:r>
              <a:rPr lang="zh-CN" altLang="en-US" dirty="0"/>
              <a:t> </a:t>
            </a:r>
            <a:r>
              <a:rPr lang="en-US" altLang="zh-CN" dirty="0"/>
              <a:t>over</a:t>
            </a:r>
            <a:r>
              <a:rPr lang="zh-CN" altLang="en-US" dirty="0"/>
              <a:t> </a:t>
            </a:r>
            <a:r>
              <a:rPr lang="en-US" altLang="zh-CN" dirty="0"/>
              <a:t>raw</a:t>
            </a:r>
            <a:r>
              <a:rPr lang="zh-CN" altLang="en-US" dirty="0"/>
              <a:t> </a:t>
            </a:r>
            <a:r>
              <a:rPr lang="en-US" altLang="zh-CN" dirty="0"/>
              <a:t>code</a:t>
            </a:r>
            <a:r>
              <a:rPr lang="zh-CN" altLang="en-US" dirty="0"/>
              <a:t> </a:t>
            </a:r>
            <a:r>
              <a:rPr lang="en-US" altLang="zh-CN" dirty="0"/>
              <a:t>especially</a:t>
            </a:r>
            <a:r>
              <a:rPr lang="zh-CN" altLang="en-US" dirty="0"/>
              <a:t> </a:t>
            </a:r>
            <a:r>
              <a:rPr lang="en-US" altLang="zh-CN" dirty="0"/>
              <a:t>the</a:t>
            </a:r>
            <a:r>
              <a:rPr lang="zh-CN" altLang="en-US" dirty="0"/>
              <a:t> </a:t>
            </a:r>
            <a:r>
              <a:rPr lang="en-US" altLang="zh-CN" dirty="0"/>
              <a:t>type-1 and type-2 clones contain too much information that is specific to local context.</a:t>
            </a:r>
            <a:r>
              <a:rPr lang="zh-CN" altLang="en-US" dirty="0"/>
              <a:t> </a:t>
            </a:r>
            <a:r>
              <a:rPr lang="en-US" altLang="zh-CN" dirty="0"/>
              <a:t>This</a:t>
            </a:r>
            <a:r>
              <a:rPr lang="zh-CN" altLang="en-US" dirty="0"/>
              <a:t> </a:t>
            </a:r>
            <a:r>
              <a:rPr lang="en-US" altLang="zh-CN" dirty="0"/>
              <a:t>could</a:t>
            </a:r>
            <a:r>
              <a:rPr lang="zh-CN" altLang="en-US" dirty="0"/>
              <a:t> </a:t>
            </a:r>
            <a:r>
              <a:rPr lang="en-US" altLang="zh-CN" dirty="0"/>
              <a:t>cause</a:t>
            </a:r>
            <a:r>
              <a:rPr lang="zh-CN" altLang="en-US" dirty="0"/>
              <a:t> </a:t>
            </a:r>
            <a:r>
              <a:rPr lang="en-US" altLang="zh-CN" dirty="0"/>
              <a:t>a</a:t>
            </a:r>
            <a:r>
              <a:rPr lang="zh-CN" altLang="en-US" dirty="0"/>
              <a:t> </a:t>
            </a:r>
            <a:r>
              <a:rPr lang="en-US" altLang="zh-CN" dirty="0"/>
              <a:t>large</a:t>
            </a:r>
            <a:r>
              <a:rPr lang="zh-CN" altLang="en-US" dirty="0"/>
              <a:t> </a:t>
            </a:r>
            <a:r>
              <a:rPr lang="en-US" altLang="zh-CN" dirty="0"/>
              <a:t>amount</a:t>
            </a:r>
            <a:r>
              <a:rPr lang="zh-CN" altLang="en-US" dirty="0"/>
              <a:t> </a:t>
            </a:r>
            <a:r>
              <a:rPr lang="en-US" altLang="zh-CN" dirty="0"/>
              <a:t>of</a:t>
            </a:r>
            <a:r>
              <a:rPr lang="zh-CN" altLang="en-US" dirty="0"/>
              <a:t> </a:t>
            </a:r>
            <a:r>
              <a:rPr lang="en-US" altLang="zh-CN" dirty="0"/>
              <a:t>redundant</a:t>
            </a:r>
            <a:r>
              <a:rPr lang="zh-CN" altLang="en-US" dirty="0"/>
              <a:t> </a:t>
            </a:r>
            <a:r>
              <a:rPr lang="en-US" altLang="zh-CN" dirty="0"/>
              <a:t>examples.</a:t>
            </a:r>
            <a:endParaRPr lang="ko-KR" altLang="en-US" dirty="0"/>
          </a:p>
        </p:txBody>
      </p:sp>
      <p:sp>
        <p:nvSpPr>
          <p:cNvPr id="4" name="Slide Number Placeholder 3"/>
          <p:cNvSpPr>
            <a:spLocks noGrp="1"/>
          </p:cNvSpPr>
          <p:nvPr>
            <p:ph type="sldNum" sz="quarter" idx="10"/>
          </p:nvPr>
        </p:nvSpPr>
        <p:spPr/>
        <p:txBody>
          <a:bodyPr/>
          <a:lstStyle/>
          <a:p>
            <a:fld id="{A2653223-88DA-436F-8A4E-831192C0FDA3}" type="slidenum">
              <a:rPr lang="en-US" smtClean="0"/>
              <a:t>6</a:t>
            </a:fld>
            <a:endParaRPr lang="en-US"/>
          </a:p>
        </p:txBody>
      </p:sp>
    </p:spTree>
    <p:extLst>
      <p:ext uri="{BB962C8B-B14F-4D97-AF65-F5344CB8AC3E}">
        <p14:creationId xmlns:p14="http://schemas.microsoft.com/office/powerpoint/2010/main" val="399026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r>
              <a:rPr lang="en-US" altLang="zh-CN" dirty="0"/>
              <a:t>The</a:t>
            </a:r>
            <a:r>
              <a:rPr lang="zh-CN" altLang="en-US" dirty="0"/>
              <a:t> </a:t>
            </a:r>
            <a:r>
              <a:rPr lang="en-US" altLang="zh-CN" dirty="0"/>
              <a:t>second</a:t>
            </a:r>
            <a:r>
              <a:rPr lang="zh-CN" altLang="en-US" dirty="0"/>
              <a:t> </a:t>
            </a:r>
            <a:r>
              <a:rPr lang="en-US" altLang="zh-CN" dirty="0"/>
              <a:t>category</a:t>
            </a:r>
            <a:r>
              <a:rPr lang="zh-CN" altLang="en-US" dirty="0"/>
              <a:t> </a:t>
            </a:r>
            <a:r>
              <a:rPr lang="en-US" altLang="zh-CN" dirty="0"/>
              <a:t>of</a:t>
            </a:r>
            <a:r>
              <a:rPr lang="zh-CN" altLang="en-US" dirty="0"/>
              <a:t> </a:t>
            </a:r>
            <a:r>
              <a:rPr lang="en-US" altLang="zh-CN" dirty="0"/>
              <a:t>related</a:t>
            </a:r>
            <a:r>
              <a:rPr lang="zh-CN" altLang="en-US" dirty="0"/>
              <a:t> </a:t>
            </a:r>
            <a:r>
              <a:rPr lang="en-US" altLang="zh-CN" dirty="0"/>
              <a:t>work</a:t>
            </a:r>
            <a:r>
              <a:rPr lang="zh-CN" altLang="en-US" dirty="0"/>
              <a:t> </a:t>
            </a:r>
            <a:r>
              <a:rPr lang="en-US" altLang="zh-CN" dirty="0"/>
              <a:t>is</a:t>
            </a:r>
            <a:r>
              <a:rPr lang="zh-CN" altLang="en-US" dirty="0"/>
              <a:t> </a:t>
            </a:r>
            <a:r>
              <a:rPr lang="en-US" altLang="zh-CN" dirty="0"/>
              <a:t>clustering</a:t>
            </a:r>
            <a:r>
              <a:rPr lang="zh-CN" altLang="en-US" dirty="0"/>
              <a:t> </a:t>
            </a:r>
            <a:r>
              <a:rPr lang="en-US" altLang="zh-CN" dirty="0"/>
              <a:t>call</a:t>
            </a:r>
            <a:r>
              <a:rPr lang="zh-CN" altLang="en-US" dirty="0"/>
              <a:t> </a:t>
            </a:r>
            <a:r>
              <a:rPr lang="en-US" altLang="zh-CN" dirty="0"/>
              <a:t>sequences.</a:t>
            </a:r>
            <a:r>
              <a:rPr lang="zh-CN" altLang="en-US" dirty="0"/>
              <a:t> </a:t>
            </a:r>
            <a:r>
              <a:rPr lang="en-US" altLang="zh-CN" dirty="0"/>
              <a:t>Such</a:t>
            </a:r>
            <a:r>
              <a:rPr lang="zh-CN" altLang="en-US" dirty="0"/>
              <a:t> </a:t>
            </a:r>
            <a:r>
              <a:rPr lang="en-US" altLang="zh-CN" dirty="0"/>
              <a:t>approach</a:t>
            </a:r>
            <a:r>
              <a:rPr lang="zh-CN" altLang="en-US" dirty="0"/>
              <a:t> </a:t>
            </a:r>
            <a:r>
              <a:rPr lang="en-US" altLang="zh-CN" dirty="0"/>
              <a:t>abstract</a:t>
            </a:r>
            <a:r>
              <a:rPr lang="zh-CN" altLang="en-US" dirty="0"/>
              <a:t> </a:t>
            </a:r>
            <a:r>
              <a:rPr lang="en-US" altLang="zh-CN" dirty="0"/>
              <a:t>source</a:t>
            </a:r>
            <a:r>
              <a:rPr lang="zh-CN" altLang="en-US" dirty="0"/>
              <a:t> </a:t>
            </a:r>
            <a:r>
              <a:rPr lang="en-US" altLang="zh-CN" dirty="0"/>
              <a:t>code</a:t>
            </a:r>
            <a:r>
              <a:rPr lang="zh-CN" altLang="en-US" dirty="0"/>
              <a:t> </a:t>
            </a:r>
            <a:r>
              <a:rPr lang="en-US" altLang="zh-CN" dirty="0"/>
              <a:t>as</a:t>
            </a:r>
            <a:r>
              <a:rPr lang="zh-CN" altLang="en-US" dirty="0"/>
              <a:t> </a:t>
            </a:r>
            <a:r>
              <a:rPr lang="en-US" altLang="zh-CN" dirty="0"/>
              <a:t>function</a:t>
            </a:r>
            <a:r>
              <a:rPr lang="zh-CN" altLang="en-US" dirty="0"/>
              <a:t> </a:t>
            </a:r>
            <a:r>
              <a:rPr lang="en-US" altLang="zh-CN" dirty="0"/>
              <a:t>call</a:t>
            </a:r>
            <a:r>
              <a:rPr lang="zh-CN" altLang="en-US" dirty="0"/>
              <a:t> </a:t>
            </a:r>
            <a:r>
              <a:rPr lang="en-US" altLang="zh-CN" dirty="0"/>
              <a:t>sequences</a:t>
            </a:r>
            <a:r>
              <a:rPr lang="zh-CN" altLang="en-US" dirty="0"/>
              <a:t> </a:t>
            </a:r>
            <a:r>
              <a:rPr lang="en-US" altLang="zh-CN" dirty="0"/>
              <a:t>and</a:t>
            </a:r>
            <a:r>
              <a:rPr lang="zh-CN" altLang="en-US" dirty="0"/>
              <a:t> </a:t>
            </a:r>
            <a:r>
              <a:rPr lang="en-US" altLang="zh-CN" dirty="0"/>
              <a:t>run</a:t>
            </a:r>
            <a:r>
              <a:rPr lang="zh-CN" altLang="en-US" dirty="0"/>
              <a:t> </a:t>
            </a:r>
            <a:r>
              <a:rPr lang="en-US" altLang="zh-CN" dirty="0"/>
              <a:t>clustering.</a:t>
            </a:r>
            <a:r>
              <a:rPr lang="zh-CN" altLang="en-US" dirty="0"/>
              <a:t> </a:t>
            </a:r>
            <a:endParaRPr lang="en-US" dirty="0"/>
          </a:p>
        </p:txBody>
      </p:sp>
      <p:sp>
        <p:nvSpPr>
          <p:cNvPr id="4" name="Slide Number Placeholder 3"/>
          <p:cNvSpPr>
            <a:spLocks noGrp="1"/>
          </p:cNvSpPr>
          <p:nvPr>
            <p:ph type="sldNum" sz="quarter" idx="10"/>
          </p:nvPr>
        </p:nvSpPr>
        <p:spPr/>
        <p:txBody>
          <a:bodyPr/>
          <a:lstStyle/>
          <a:p>
            <a:fld id="{0F168FE9-4A22-453B-98AE-72D164B70D7C}" type="slidenum">
              <a:rPr lang="en-US" smtClean="0"/>
              <a:t>7</a:t>
            </a:fld>
            <a:endParaRPr lang="en-US"/>
          </a:p>
        </p:txBody>
      </p:sp>
    </p:spTree>
    <p:extLst>
      <p:ext uri="{BB962C8B-B14F-4D97-AF65-F5344CB8AC3E}">
        <p14:creationId xmlns:p14="http://schemas.microsoft.com/office/powerpoint/2010/main" val="134573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There</a:t>
            </a:r>
            <a:r>
              <a:rPr lang="zh-CN" altLang="en-US" dirty="0"/>
              <a:t> </a:t>
            </a:r>
            <a:r>
              <a:rPr lang="en-US" altLang="zh-CN" dirty="0"/>
              <a:t>is</a:t>
            </a:r>
            <a:r>
              <a:rPr lang="zh-CN" altLang="en-US" dirty="0"/>
              <a:t> </a:t>
            </a:r>
            <a:r>
              <a:rPr lang="en-US" altLang="zh-CN" dirty="0"/>
              <a:t>also</a:t>
            </a:r>
            <a:r>
              <a:rPr lang="zh-CN" altLang="en-US" dirty="0"/>
              <a:t> </a:t>
            </a:r>
            <a:r>
              <a:rPr lang="en-US" altLang="zh-CN" dirty="0"/>
              <a:t>a</a:t>
            </a:r>
            <a:r>
              <a:rPr lang="zh-CN" altLang="en-US" dirty="0"/>
              <a:t> </a:t>
            </a:r>
            <a:r>
              <a:rPr lang="en-US" altLang="zh-CN" dirty="0"/>
              <a:t>category</a:t>
            </a:r>
            <a:r>
              <a:rPr lang="zh-CN" altLang="en-US" dirty="0"/>
              <a:t> </a:t>
            </a:r>
            <a:r>
              <a:rPr lang="en-US" altLang="zh-CN" dirty="0"/>
              <a:t>of</a:t>
            </a:r>
            <a:r>
              <a:rPr lang="zh-CN" altLang="en-US" dirty="0"/>
              <a:t> </a:t>
            </a:r>
            <a:r>
              <a:rPr lang="en-US" altLang="zh-CN" dirty="0"/>
              <a:t>approaches</a:t>
            </a:r>
            <a:r>
              <a:rPr lang="zh-CN" altLang="en-US" dirty="0"/>
              <a:t> </a:t>
            </a:r>
            <a:r>
              <a:rPr lang="en-US" altLang="zh-CN" dirty="0"/>
              <a:t>that</a:t>
            </a:r>
            <a:r>
              <a:rPr lang="zh-CN" altLang="en-US" dirty="0"/>
              <a:t> </a:t>
            </a:r>
            <a:r>
              <a:rPr lang="en-US" altLang="zh-CN" dirty="0"/>
              <a:t>clusters</a:t>
            </a:r>
            <a:r>
              <a:rPr lang="zh-CN" altLang="en-US" dirty="0"/>
              <a:t> </a:t>
            </a:r>
            <a:r>
              <a:rPr lang="en-US" altLang="zh-CN" dirty="0"/>
              <a:t>source</a:t>
            </a:r>
            <a:r>
              <a:rPr lang="zh-CN" altLang="en-US" dirty="0"/>
              <a:t> </a:t>
            </a:r>
            <a:r>
              <a:rPr lang="en-US" altLang="zh-CN" dirty="0"/>
              <a:t>code</a:t>
            </a:r>
            <a:r>
              <a:rPr lang="zh-CN" altLang="en-US" dirty="0"/>
              <a:t> </a:t>
            </a:r>
            <a:r>
              <a:rPr lang="en-US" altLang="zh-CN" dirty="0"/>
              <a:t>by</a:t>
            </a:r>
            <a:r>
              <a:rPr lang="zh-CN" altLang="en-US" dirty="0"/>
              <a:t> </a:t>
            </a:r>
            <a:r>
              <a:rPr lang="en-US" altLang="zh-CN" dirty="0"/>
              <a:t>extracting</a:t>
            </a:r>
            <a:r>
              <a:rPr lang="zh-CN" altLang="en-US" dirty="0"/>
              <a:t> </a:t>
            </a:r>
            <a:r>
              <a:rPr lang="en-US" altLang="zh-CN" dirty="0"/>
              <a:t>feature</a:t>
            </a:r>
            <a:r>
              <a:rPr lang="zh-CN" altLang="en-US" dirty="0"/>
              <a:t> </a:t>
            </a:r>
            <a:r>
              <a:rPr lang="en-US" altLang="zh-CN" dirty="0"/>
              <a:t>vectors</a:t>
            </a:r>
            <a:r>
              <a:rPr lang="zh-CN" altLang="en-US" dirty="0"/>
              <a:t> </a:t>
            </a:r>
            <a:r>
              <a:rPr lang="en-US" altLang="zh-CN" dirty="0"/>
              <a:t>from</a:t>
            </a:r>
            <a:r>
              <a:rPr lang="zh-CN" altLang="en-US" dirty="0"/>
              <a:t> </a:t>
            </a:r>
            <a:r>
              <a:rPr lang="en-US" altLang="zh-CN" dirty="0"/>
              <a:t>code</a:t>
            </a:r>
            <a:r>
              <a:rPr lang="zh-CN" altLang="en-US" dirty="0"/>
              <a:t> </a:t>
            </a:r>
            <a:r>
              <a:rPr lang="en-US" altLang="zh-CN" dirty="0"/>
              <a:t>snippets.</a:t>
            </a:r>
            <a:r>
              <a:rPr lang="zh-CN" altLang="en-US" dirty="0"/>
              <a:t> </a:t>
            </a:r>
            <a:endParaRPr lang="ko-KR" altLang="en-US" dirty="0"/>
          </a:p>
        </p:txBody>
      </p:sp>
      <p:sp>
        <p:nvSpPr>
          <p:cNvPr id="4" name="Slide Number Placeholder 3"/>
          <p:cNvSpPr>
            <a:spLocks noGrp="1"/>
          </p:cNvSpPr>
          <p:nvPr>
            <p:ph type="sldNum" sz="quarter" idx="10"/>
          </p:nvPr>
        </p:nvSpPr>
        <p:spPr/>
        <p:txBody>
          <a:bodyPr/>
          <a:lstStyle/>
          <a:p>
            <a:fld id="{A2653223-88DA-436F-8A4E-831192C0FDA3}" type="slidenum">
              <a:rPr lang="en-US" smtClean="0"/>
              <a:t>8</a:t>
            </a:fld>
            <a:endParaRPr lang="en-US"/>
          </a:p>
        </p:txBody>
      </p:sp>
    </p:spTree>
    <p:extLst>
      <p:ext uri="{BB962C8B-B14F-4D97-AF65-F5344CB8AC3E}">
        <p14:creationId xmlns:p14="http://schemas.microsoft.com/office/powerpoint/2010/main" val="23112350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dirty="0"/>
              <a:t>In</a:t>
            </a:r>
            <a:r>
              <a:rPr kumimoji="1" lang="zh-CN" altLang="en-US" dirty="0"/>
              <a:t> </a:t>
            </a:r>
            <a:r>
              <a:rPr kumimoji="1" lang="en-US" altLang="zh-CN" dirty="0"/>
              <a:t>this</a:t>
            </a:r>
            <a:r>
              <a:rPr kumimoji="1" lang="zh-CN" altLang="en-US" dirty="0"/>
              <a:t> </a:t>
            </a:r>
            <a:r>
              <a:rPr kumimoji="1" lang="en-US" altLang="zh-CN" dirty="0"/>
              <a:t>paper,</a:t>
            </a:r>
            <a:r>
              <a:rPr kumimoji="1" lang="zh-CN" altLang="en-US" dirty="0"/>
              <a:t> </a:t>
            </a:r>
            <a:r>
              <a:rPr kumimoji="1" lang="en-US" altLang="zh-CN" dirty="0"/>
              <a:t>we</a:t>
            </a:r>
            <a:r>
              <a:rPr kumimoji="1" lang="zh-CN" altLang="en-US" dirty="0"/>
              <a:t> </a:t>
            </a:r>
            <a:r>
              <a:rPr kumimoji="1" lang="en-US" altLang="zh-CN" dirty="0"/>
              <a:t>propose</a:t>
            </a:r>
            <a:r>
              <a:rPr kumimoji="1" lang="zh-CN" altLang="en-US" dirty="0"/>
              <a:t> </a:t>
            </a:r>
            <a:r>
              <a:rPr kumimoji="1" lang="en-US" altLang="zh-CN" dirty="0" err="1"/>
              <a:t>CodeKernel</a:t>
            </a:r>
            <a:r>
              <a:rPr kumimoji="1" lang="en-US" altLang="zh-CN" dirty="0"/>
              <a:t>,</a:t>
            </a:r>
            <a:r>
              <a:rPr kumimoji="1" lang="zh-CN" altLang="en-US" dirty="0"/>
              <a:t> </a:t>
            </a:r>
            <a:r>
              <a:rPr kumimoji="1" lang="en-US" altLang="zh-CN" dirty="0"/>
              <a:t>instead</a:t>
            </a:r>
            <a:r>
              <a:rPr kumimoji="1" lang="zh-CN" altLang="en-US" dirty="0"/>
              <a:t> </a:t>
            </a:r>
            <a:r>
              <a:rPr kumimoji="1" lang="en-US" altLang="zh-CN" dirty="0"/>
              <a:t>of</a:t>
            </a:r>
            <a:r>
              <a:rPr kumimoji="1" lang="zh-CN" altLang="en-US" dirty="0"/>
              <a:t> </a:t>
            </a:r>
            <a:r>
              <a:rPr kumimoji="1" lang="en-US" altLang="zh-CN" dirty="0"/>
              <a:t>extracting</a:t>
            </a:r>
            <a:r>
              <a:rPr kumimoji="1" lang="zh-CN" altLang="en-US" dirty="0"/>
              <a:t> </a:t>
            </a:r>
            <a:r>
              <a:rPr kumimoji="1" lang="en-US" altLang="zh-CN" dirty="0"/>
              <a:t>features</a:t>
            </a:r>
            <a:r>
              <a:rPr kumimoji="1" lang="zh-CN" altLang="en-US" dirty="0"/>
              <a:t> </a:t>
            </a:r>
            <a:r>
              <a:rPr kumimoji="1" lang="en-US" altLang="zh-CN" dirty="0"/>
              <a:t>or</a:t>
            </a:r>
            <a:r>
              <a:rPr kumimoji="1" lang="zh-CN" altLang="en-US" dirty="0"/>
              <a:t> </a:t>
            </a:r>
            <a:r>
              <a:rPr kumimoji="1" lang="en-US" altLang="zh-CN" dirty="0"/>
              <a:t>relying</a:t>
            </a:r>
            <a:r>
              <a:rPr kumimoji="1" lang="zh-CN" altLang="en-US" dirty="0"/>
              <a:t> </a:t>
            </a:r>
            <a:r>
              <a:rPr kumimoji="1" lang="en-US" altLang="zh-CN" dirty="0"/>
              <a:t>on</a:t>
            </a:r>
            <a:r>
              <a:rPr kumimoji="1" lang="zh-CN" altLang="en-US" dirty="0"/>
              <a:t> </a:t>
            </a:r>
            <a:r>
              <a:rPr kumimoji="1" lang="en-US" altLang="zh-CN" dirty="0"/>
              <a:t>similarity</a:t>
            </a:r>
            <a:r>
              <a:rPr kumimoji="1" lang="zh-CN" altLang="en-US" dirty="0"/>
              <a:t> </a:t>
            </a:r>
            <a:r>
              <a:rPr kumimoji="1" lang="en-US" altLang="zh-CN" dirty="0"/>
              <a:t>heuristics,</a:t>
            </a:r>
            <a:r>
              <a:rPr kumimoji="1" lang="zh-CN" altLang="en-US" dirty="0"/>
              <a:t> </a:t>
            </a:r>
            <a:r>
              <a:rPr kumimoji="1" lang="en-US" altLang="zh-CN" dirty="0"/>
              <a:t>our</a:t>
            </a:r>
            <a:r>
              <a:rPr kumimoji="1" lang="zh-CN" altLang="en-US" dirty="0"/>
              <a:t> </a:t>
            </a:r>
            <a:r>
              <a:rPr kumimoji="1" lang="en-US" altLang="zh-CN" dirty="0"/>
              <a:t>approach</a:t>
            </a:r>
            <a:r>
              <a:rPr kumimoji="1" lang="zh-CN" altLang="en-US" dirty="0"/>
              <a:t> </a:t>
            </a:r>
            <a:r>
              <a:rPr kumimoji="1" lang="en-US" altLang="zh-CN" dirty="0"/>
              <a:t>employs</a:t>
            </a:r>
            <a:r>
              <a:rPr kumimoji="1" lang="zh-CN" altLang="en-US" dirty="0"/>
              <a:t> </a:t>
            </a:r>
            <a:r>
              <a:rPr kumimoji="1" lang="en-US" altLang="zh-CN" dirty="0"/>
              <a:t>the</a:t>
            </a:r>
            <a:r>
              <a:rPr kumimoji="1" lang="zh-CN" altLang="en-US" dirty="0"/>
              <a:t> </a:t>
            </a:r>
            <a:r>
              <a:rPr kumimoji="1" lang="en-US" altLang="zh-CN" dirty="0"/>
              <a:t>Kernel</a:t>
            </a:r>
            <a:r>
              <a:rPr kumimoji="1" lang="zh-CN" altLang="en-US" dirty="0"/>
              <a:t> </a:t>
            </a:r>
            <a:r>
              <a:rPr kumimoji="1" lang="en-US" altLang="zh-CN" dirty="0"/>
              <a:t>method</a:t>
            </a:r>
            <a:r>
              <a:rPr kumimoji="1" lang="zh-CN" altLang="en-US" dirty="0"/>
              <a:t> </a:t>
            </a:r>
            <a:r>
              <a:rPr kumimoji="1" lang="en-US" altLang="zh-CN" dirty="0"/>
              <a:t>which</a:t>
            </a:r>
            <a:r>
              <a:rPr kumimoji="1" lang="zh-CN" altLang="en-US" dirty="0"/>
              <a:t> </a:t>
            </a:r>
            <a:r>
              <a:rPr kumimoji="1" lang="en-US" altLang="zh-CN" dirty="0"/>
              <a:t>enables</a:t>
            </a:r>
            <a:r>
              <a:rPr kumimoji="1" lang="zh-CN" altLang="en-US" dirty="0"/>
              <a:t> </a:t>
            </a:r>
            <a:r>
              <a:rPr kumimoji="1" lang="en-US" altLang="zh-CN" dirty="0"/>
              <a:t>direct</a:t>
            </a:r>
            <a:r>
              <a:rPr kumimoji="1" lang="zh-CN" altLang="en-US" dirty="0"/>
              <a:t> </a:t>
            </a:r>
            <a:r>
              <a:rPr kumimoji="1" lang="en-US" altLang="zh-CN" dirty="0"/>
              <a:t>clustering</a:t>
            </a:r>
            <a:r>
              <a:rPr kumimoji="1" lang="zh-CN" altLang="en-US" dirty="0"/>
              <a:t> </a:t>
            </a:r>
            <a:r>
              <a:rPr kumimoji="1" lang="en-US" altLang="zh-CN" dirty="0"/>
              <a:t>of</a:t>
            </a:r>
            <a:r>
              <a:rPr kumimoji="1" lang="zh-CN" altLang="en-US" dirty="0"/>
              <a:t> </a:t>
            </a:r>
            <a:r>
              <a:rPr kumimoji="1" lang="en-US" altLang="zh-CN" dirty="0"/>
              <a:t>source</a:t>
            </a:r>
            <a:r>
              <a:rPr kumimoji="1" lang="zh-CN" altLang="en-US" dirty="0"/>
              <a:t> </a:t>
            </a:r>
            <a:r>
              <a:rPr kumimoji="1" lang="en-US" altLang="zh-CN" dirty="0"/>
              <a:t>code.</a:t>
            </a:r>
            <a:endParaRPr kumimoji="1" lang="zh-CN" altLang="en-US" dirty="0"/>
          </a:p>
        </p:txBody>
      </p:sp>
      <p:sp>
        <p:nvSpPr>
          <p:cNvPr id="4" name="灯片编号占位符 3"/>
          <p:cNvSpPr>
            <a:spLocks noGrp="1"/>
          </p:cNvSpPr>
          <p:nvPr>
            <p:ph type="sldNum" sz="quarter" idx="5"/>
          </p:nvPr>
        </p:nvSpPr>
        <p:spPr/>
        <p:txBody>
          <a:bodyPr/>
          <a:lstStyle/>
          <a:p>
            <a:fld id="{A2653223-88DA-436F-8A4E-831192C0FDA3}" type="slidenum">
              <a:rPr lang="en-US" smtClean="0"/>
              <a:t>9</a:t>
            </a:fld>
            <a:endParaRPr lang="en-US"/>
          </a:p>
        </p:txBody>
      </p:sp>
    </p:spTree>
    <p:extLst>
      <p:ext uri="{BB962C8B-B14F-4D97-AF65-F5344CB8AC3E}">
        <p14:creationId xmlns:p14="http://schemas.microsoft.com/office/powerpoint/2010/main" val="1127697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ko-KR"/>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ko-KR"/>
              <a:t>Click to edit Master subtitle style</a:t>
            </a:r>
            <a:endParaRPr lang="en-US" dirty="0"/>
          </a:p>
        </p:txBody>
      </p:sp>
      <p:sp>
        <p:nvSpPr>
          <p:cNvPr id="4" name="Date Placeholder 3"/>
          <p:cNvSpPr>
            <a:spLocks noGrp="1"/>
          </p:cNvSpPr>
          <p:nvPr>
            <p:ph type="dt" sz="half" idx="10"/>
          </p:nvPr>
        </p:nvSpPr>
        <p:spPr/>
        <p:txBody>
          <a:bodyPr/>
          <a:lstStyle/>
          <a:p>
            <a:fld id="{6E493C15-67BF-436E-A5EB-E5876C683784}" type="datetime1">
              <a:rPr lang="en-US" smtClean="0">
                <a:solidFill>
                  <a:prstClr val="black">
                    <a:tint val="75000"/>
                  </a:prstClr>
                </a:solidFill>
              </a:r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537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8FEF7683-D07C-4776-AC24-FA8BE79032EB}" type="datetime1">
              <a:rPr lang="en-US" smtClean="0">
                <a:solidFill>
                  <a:prstClr val="black">
                    <a:tint val="75000"/>
                  </a:prstClr>
                </a:solidFill>
              </a:r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433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ko-KR"/>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E9C18776-66EA-4D09-848D-695E3BC8CE5E}" type="datetime1">
              <a:rPr lang="en-US" smtClean="0">
                <a:solidFill>
                  <a:prstClr val="black">
                    <a:tint val="75000"/>
                  </a:prstClr>
                </a:solidFill>
              </a:r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241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idx="1"/>
          </p:nvPr>
        </p:nvSpPr>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10"/>
          </p:nvPr>
        </p:nvSpPr>
        <p:spPr/>
        <p:txBody>
          <a:bodyPr/>
          <a:lstStyle/>
          <a:p>
            <a:fld id="{A195890D-A2DF-4A42-B107-71BE8E7BB672}" type="datetime1">
              <a:rPr lang="en-US" smtClean="0">
                <a:solidFill>
                  <a:prstClr val="black">
                    <a:tint val="75000"/>
                  </a:prstClr>
                </a:solidFill>
              </a:r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12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ko-KR"/>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ko-KR"/>
              <a:t>Edit Master text styles</a:t>
            </a:r>
          </a:p>
        </p:txBody>
      </p:sp>
      <p:sp>
        <p:nvSpPr>
          <p:cNvPr id="4" name="Date Placeholder 3"/>
          <p:cNvSpPr>
            <a:spLocks noGrp="1"/>
          </p:cNvSpPr>
          <p:nvPr>
            <p:ph type="dt" sz="half" idx="10"/>
          </p:nvPr>
        </p:nvSpPr>
        <p:spPr/>
        <p:txBody>
          <a:bodyPr/>
          <a:lstStyle/>
          <a:p>
            <a:fld id="{E43D1698-9E7D-420C-9731-CBAABEEC8F76}" type="datetime1">
              <a:rPr lang="en-US" smtClean="0">
                <a:solidFill>
                  <a:prstClr val="black">
                    <a:tint val="75000"/>
                  </a:prstClr>
                </a:solidFill>
              </a:rPr>
              <a:t>11/18/2019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64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Date Placeholder 4"/>
          <p:cNvSpPr>
            <a:spLocks noGrp="1"/>
          </p:cNvSpPr>
          <p:nvPr>
            <p:ph type="dt" sz="half" idx="10"/>
          </p:nvPr>
        </p:nvSpPr>
        <p:spPr/>
        <p:txBody>
          <a:bodyPr/>
          <a:lstStyle/>
          <a:p>
            <a:fld id="{FA3797A3-73A1-4C23-89BC-E8D2FD13939F}" type="datetime1">
              <a:rPr lang="en-US" smtClean="0">
                <a:solidFill>
                  <a:prstClr val="black">
                    <a:tint val="75000"/>
                  </a:prstClr>
                </a:solidFill>
              </a:r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4720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ko-KR"/>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ko-KR"/>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7" name="Date Placeholder 6"/>
          <p:cNvSpPr>
            <a:spLocks noGrp="1"/>
          </p:cNvSpPr>
          <p:nvPr>
            <p:ph type="dt" sz="half" idx="10"/>
          </p:nvPr>
        </p:nvSpPr>
        <p:spPr/>
        <p:txBody>
          <a:bodyPr/>
          <a:lstStyle/>
          <a:p>
            <a:fld id="{720B76F1-E2A8-47BC-BF3A-F3805D4EC9A4}" type="datetime1">
              <a:rPr lang="en-US" smtClean="0">
                <a:solidFill>
                  <a:prstClr val="black">
                    <a:tint val="75000"/>
                  </a:prstClr>
                </a:solidFill>
              </a:rPr>
              <a:t>11/18/2019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816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en-US" dirty="0"/>
          </a:p>
        </p:txBody>
      </p:sp>
      <p:sp>
        <p:nvSpPr>
          <p:cNvPr id="3" name="Date Placeholder 2"/>
          <p:cNvSpPr>
            <a:spLocks noGrp="1"/>
          </p:cNvSpPr>
          <p:nvPr>
            <p:ph type="dt" sz="half" idx="10"/>
          </p:nvPr>
        </p:nvSpPr>
        <p:spPr/>
        <p:txBody>
          <a:bodyPr/>
          <a:lstStyle/>
          <a:p>
            <a:fld id="{1C9981BA-0871-4BBB-B3BE-148FA5555379}" type="datetime1">
              <a:rPr lang="en-US" smtClean="0">
                <a:solidFill>
                  <a:prstClr val="black">
                    <a:tint val="75000"/>
                  </a:prstClr>
                </a:solidFill>
              </a:rPr>
              <a:t>11/18/2019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347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F43B1-30CB-4D26-8309-391F2DB76AF4}" type="datetime1">
              <a:rPr lang="en-US" smtClean="0">
                <a:solidFill>
                  <a:prstClr val="black">
                    <a:tint val="75000"/>
                  </a:prstClr>
                </a:solidFill>
              </a:rPr>
              <a:t>11/18/2019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037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ko-KR"/>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Edit Master text styles</a:t>
            </a:r>
          </a:p>
        </p:txBody>
      </p:sp>
      <p:sp>
        <p:nvSpPr>
          <p:cNvPr id="5" name="Date Placeholder 4"/>
          <p:cNvSpPr>
            <a:spLocks noGrp="1"/>
          </p:cNvSpPr>
          <p:nvPr>
            <p:ph type="dt" sz="half" idx="10"/>
          </p:nvPr>
        </p:nvSpPr>
        <p:spPr/>
        <p:txBody>
          <a:bodyPr/>
          <a:lstStyle/>
          <a:p>
            <a:fld id="{0B17F9B5-7EF9-4B26-9549-7A39D5FE57E1}" type="datetime1">
              <a:rPr lang="en-US" smtClean="0">
                <a:solidFill>
                  <a:prstClr val="black">
                    <a:tint val="75000"/>
                  </a:prstClr>
                </a:solidFill>
              </a:r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12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ko-KR"/>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ko-KR"/>
              <a:t>Edit Master text styles</a:t>
            </a:r>
          </a:p>
        </p:txBody>
      </p:sp>
      <p:sp>
        <p:nvSpPr>
          <p:cNvPr id="5" name="Date Placeholder 4"/>
          <p:cNvSpPr>
            <a:spLocks noGrp="1"/>
          </p:cNvSpPr>
          <p:nvPr>
            <p:ph type="dt" sz="half" idx="10"/>
          </p:nvPr>
        </p:nvSpPr>
        <p:spPr/>
        <p:txBody>
          <a:bodyPr/>
          <a:lstStyle/>
          <a:p>
            <a:fld id="{892A3B1C-6995-4D04-B1A7-71F62D91CD10}" type="datetime1">
              <a:rPr lang="en-US" smtClean="0">
                <a:solidFill>
                  <a:prstClr val="black">
                    <a:tint val="75000"/>
                  </a:prstClr>
                </a:solidFill>
              </a:rPr>
              <a:t>11/18/2019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97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ko-KR"/>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ko-KR"/>
              <a:t>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1B73B-BCC8-44BE-A8B3-F9B187A58568}" type="datetime1">
              <a:rPr lang="en-US" smtClean="0">
                <a:solidFill>
                  <a:prstClr val="black">
                    <a:tint val="75000"/>
                  </a:prstClr>
                </a:solidFill>
              </a:rPr>
              <a:t>11/18/2019</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D20B07-BDDC-4D04-8605-14FADEF213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64843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28.png"/><Relationship Id="rId7" Type="http://schemas.openxmlformats.org/officeDocument/2006/relationships/image" Target="../media/image13.jpeg"/><Relationship Id="rId12"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1.png"/><Relationship Id="rId10"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615" y="1917380"/>
            <a:ext cx="8629092" cy="1343310"/>
          </a:xfrm>
        </p:spPr>
        <p:txBody>
          <a:bodyPr>
            <a:noAutofit/>
          </a:bodyPr>
          <a:lstStyle/>
          <a:p>
            <a:pPr>
              <a:spcBef>
                <a:spcPts val="600"/>
              </a:spcBef>
            </a:pPr>
            <a:r>
              <a:rPr lang="en-US" altLang="zh-CN" sz="3200" dirty="0" err="1">
                <a:latin typeface="Arial" panose="020B0604020202020204" pitchFamily="34" charset="0"/>
                <a:cs typeface="Arial" panose="020B0604020202020204" pitchFamily="34" charset="0"/>
              </a:rPr>
              <a:t>CodeKernel</a:t>
            </a:r>
            <a:r>
              <a:rPr lang="en-US" altLang="zh-CN" sz="3200" dirty="0">
                <a:latin typeface="Arial" panose="020B0604020202020204" pitchFamily="34" charset="0"/>
                <a:cs typeface="Arial" panose="020B0604020202020204" pitchFamily="34" charset="0"/>
              </a:rPr>
              <a:t>: </a:t>
            </a:r>
            <a:r>
              <a:rPr lang="en-US" altLang="ko-KR" sz="3200" dirty="0">
                <a:latin typeface="Arial" panose="020B0604020202020204" pitchFamily="34" charset="0"/>
                <a:cs typeface="Arial" panose="020B0604020202020204" pitchFamily="34" charset="0"/>
              </a:rPr>
              <a:t>A Graph Kernel Based Approach to the Selection of API Usage Examples</a:t>
            </a:r>
            <a:endParaRPr lang="en-US" sz="32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83417" y="4116671"/>
            <a:ext cx="2223049" cy="441941"/>
          </a:xfrm>
        </p:spPr>
        <p:txBody>
          <a:bodyPr>
            <a:noAutofit/>
          </a:bodyPr>
          <a:lstStyle/>
          <a:p>
            <a:r>
              <a:rPr lang="en-US" dirty="0" err="1"/>
              <a:t>Xiaodong</a:t>
            </a:r>
            <a:r>
              <a:rPr lang="en-US" dirty="0"/>
              <a:t> </a:t>
            </a:r>
            <a:r>
              <a:rPr lang="en-US" dirty="0" err="1"/>
              <a:t>Gu</a:t>
            </a:r>
            <a:r>
              <a:rPr lang="en-US" dirty="0"/>
              <a:t>       </a:t>
            </a:r>
          </a:p>
        </p:txBody>
      </p:sp>
      <p:sp>
        <p:nvSpPr>
          <p:cNvPr id="5" name="Slide Number Placeholder 4"/>
          <p:cNvSpPr>
            <a:spLocks noGrp="1"/>
          </p:cNvSpPr>
          <p:nvPr>
            <p:ph type="sldNum" sz="quarter" idx="12"/>
          </p:nvPr>
        </p:nvSpPr>
        <p:spPr/>
        <p:txBody>
          <a:bodyPr/>
          <a:lstStyle/>
          <a:p>
            <a:fld id="{7E2279CC-CE35-4488-8715-FFB1E4782B30}" type="slidenum">
              <a:rPr lang="en-US">
                <a:solidFill>
                  <a:prstClr val="black">
                    <a:tint val="75000"/>
                  </a:prstClr>
                </a:solidFill>
                <a:latin typeface="Calibri" panose="020F0502020204030204"/>
              </a:rPr>
              <a:pPr/>
              <a:t>1</a:t>
            </a:fld>
            <a:endParaRPr lang="en-US">
              <a:solidFill>
                <a:prstClr val="black">
                  <a:tint val="75000"/>
                </a:prstClr>
              </a:solidFill>
              <a:latin typeface="Calibri" panose="020F0502020204030204"/>
            </a:endParaRPr>
          </a:p>
        </p:txBody>
      </p:sp>
      <p:sp>
        <p:nvSpPr>
          <p:cNvPr id="7" name="Subtitle 2"/>
          <p:cNvSpPr txBox="1">
            <a:spLocks/>
          </p:cNvSpPr>
          <p:nvPr/>
        </p:nvSpPr>
        <p:spPr>
          <a:xfrm>
            <a:off x="3398706" y="4090544"/>
            <a:ext cx="2582994" cy="4419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solidFill>
                  <a:prstClr val="black"/>
                </a:solidFill>
              </a:rPr>
              <a:t>Hongyu</a:t>
            </a:r>
            <a:r>
              <a:rPr lang="en-US" dirty="0">
                <a:solidFill>
                  <a:prstClr val="black"/>
                </a:solidFill>
              </a:rPr>
              <a:t> Zhang</a:t>
            </a:r>
          </a:p>
        </p:txBody>
      </p:sp>
      <p:sp>
        <p:nvSpPr>
          <p:cNvPr id="8" name="Subtitle 2"/>
          <p:cNvSpPr txBox="1">
            <a:spLocks/>
          </p:cNvSpPr>
          <p:nvPr/>
        </p:nvSpPr>
        <p:spPr>
          <a:xfrm>
            <a:off x="6085569" y="4090545"/>
            <a:ext cx="2161038" cy="4419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a:solidFill>
                  <a:prstClr val="black"/>
                </a:solidFill>
              </a:rPr>
              <a:t>Sunghun</a:t>
            </a:r>
            <a:r>
              <a:rPr lang="en-US" dirty="0">
                <a:solidFill>
                  <a:prstClr val="black"/>
                </a:solidFill>
              </a:rPr>
              <a:t> Kim</a:t>
            </a:r>
          </a:p>
        </p:txBody>
      </p:sp>
      <p:pic>
        <p:nvPicPr>
          <p:cNvPr id="1028" name="Picture 4" descr="âuniversity of newcastleâçå¾çæç´¢ç»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0916" y="239908"/>
            <a:ext cx="853739" cy="8243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averâçå¾çæç´¢ç»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61175" y="915348"/>
            <a:ext cx="690172" cy="1488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å³å¾ç"/>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214" r="19966"/>
          <a:stretch/>
        </p:blipFill>
        <p:spPr bwMode="auto">
          <a:xfrm>
            <a:off x="8361175" y="239908"/>
            <a:ext cx="634159" cy="5952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400306" y="280364"/>
            <a:ext cx="1288869" cy="369332"/>
          </a:xfrm>
          <a:prstGeom prst="rect">
            <a:avLst/>
          </a:prstGeom>
          <a:noFill/>
        </p:spPr>
        <p:txBody>
          <a:bodyPr wrap="square" rtlCol="0">
            <a:spAutoFit/>
          </a:bodyPr>
          <a:lstStyle/>
          <a:p>
            <a:endParaRPr lang="ko-KR" altLang="en-US"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4161" y="337670"/>
            <a:ext cx="2574215" cy="624052"/>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6941" y="4552128"/>
            <a:ext cx="1296000" cy="12960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0168" y="4552128"/>
            <a:ext cx="1296000" cy="1296000"/>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18088" y="4555136"/>
            <a:ext cx="1296000" cy="1296000"/>
          </a:xfrm>
          <a:prstGeom prst="rect">
            <a:avLst/>
          </a:prstGeom>
        </p:spPr>
      </p:pic>
    </p:spTree>
    <p:extLst>
      <p:ext uri="{BB962C8B-B14F-4D97-AF65-F5344CB8AC3E}">
        <p14:creationId xmlns:p14="http://schemas.microsoft.com/office/powerpoint/2010/main" val="309544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758777"/>
          </a:xfrm>
        </p:spPr>
        <p:txBody>
          <a:bodyPr>
            <a:normAutofit/>
          </a:bodyPr>
          <a:lstStyle/>
          <a:p>
            <a:r>
              <a:rPr lang="en-US" sz="3600" dirty="0">
                <a:latin typeface="Gill Sans MT" panose="020B0502020104020203" pitchFamily="34" charset="0"/>
              </a:rPr>
              <a:t>Kernel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8038" y="4801067"/>
                <a:ext cx="7578725" cy="1475939"/>
              </a:xfrm>
            </p:spPr>
            <p:txBody>
              <a:bodyPr>
                <a:normAutofit/>
              </a:bodyPr>
              <a:lstStyle/>
              <a:p>
                <a:pPr marL="0" indent="0">
                  <a:buNone/>
                </a:pPr>
                <a:r>
                  <a:rPr lang="en-US" sz="2400" dirty="0">
                    <a:latin typeface="Gill Sans MT" panose="020B0502020104020203" pitchFamily="34" charset="0"/>
                  </a:rPr>
                  <a:t>Kernel Functions</a:t>
                </a:r>
              </a:p>
              <a:p>
                <a:pPr marL="533400" lvl="1" indent="-266700">
                  <a:spcBef>
                    <a:spcPts val="0"/>
                  </a:spcBef>
                  <a:buSzPct val="100000"/>
                  <a:buFont typeface="Gill Sans MT" panose="020B0502020104020203" pitchFamily="34" charset="0"/>
                  <a:buChar char="–"/>
                </a:pPr>
                <a:r>
                  <a:rPr lang="en-US" sz="2000" dirty="0">
                    <a:latin typeface="Gill Sans MT" panose="020B0502020104020203" pitchFamily="34" charset="0"/>
                  </a:rPr>
                  <a:t>e.g., RBF Kernel: </a:t>
                </a:r>
                <a14:m>
                  <m:oMath xmlns:m="http://schemas.openxmlformats.org/officeDocument/2006/math">
                    <m:r>
                      <a:rPr lang="en-US" sz="2000" i="1">
                        <a:latin typeface="Cambria Math" panose="02040503050406030204" pitchFamily="18" charset="0"/>
                      </a:rPr>
                      <m:t>𝐾</m:t>
                    </m:r>
                    <m:d>
                      <m:dPr>
                        <m:ctrlPr>
                          <a:rPr lang="en-US" sz="2000" i="1">
                            <a:latin typeface="Cambria Math" panose="02040503050406030204" pitchFamily="18" charset="0"/>
                          </a:rPr>
                        </m:ctrlPr>
                      </m:dPr>
                      <m:e>
                        <m:r>
                          <a:rPr lang="en-US" sz="2000" i="1">
                            <a:latin typeface="Cambria Math" panose="02040503050406030204" pitchFamily="18" charset="0"/>
                          </a:rPr>
                          <m:t>𝑥</m:t>
                        </m:r>
                        <m:r>
                          <a:rPr lang="en-US"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𝑥</m:t>
                            </m:r>
                          </m:e>
                          <m:sup>
                            <m:r>
                              <a:rPr lang="en-US" altLang="zh-CN" sz="2000" i="1">
                                <a:latin typeface="Cambria Math" panose="02040503050406030204" pitchFamily="18" charset="0"/>
                              </a:rPr>
                              <m:t>′</m:t>
                            </m:r>
                          </m:sup>
                        </m:sSup>
                      </m:e>
                    </m:d>
                    <m:r>
                      <a:rPr lang="en-US" altLang="zh-CN" sz="2000" i="1">
                        <a:latin typeface="Cambria Math" panose="02040503050406030204" pitchFamily="18" charset="0"/>
                      </a:rPr>
                      <m:t>=</m:t>
                    </m:r>
                    <m:r>
                      <m:rPr>
                        <m:sty m:val="p"/>
                      </m:rPr>
                      <a:rPr lang="en-US" altLang="zh-CN" sz="2000">
                        <a:latin typeface="Cambria Math" panose="02040503050406030204" pitchFamily="18" charset="0"/>
                      </a:rPr>
                      <m:t>exp</m:t>
                    </m:r>
                    <m:r>
                      <a:rPr lang="en-US" altLang="zh-CN" sz="2000" i="1">
                        <a:latin typeface="Cambria Math" panose="02040503050406030204" pitchFamily="18" charset="0"/>
                      </a:rPr>
                      <m:t>⁡(−</m:t>
                    </m:r>
                    <m:f>
                      <m:fPr>
                        <m:ctrlPr>
                          <a:rPr lang="en-US" altLang="zh-CN" sz="2000" i="1">
                            <a:latin typeface="Cambria Math" panose="02040503050406030204" pitchFamily="18" charset="0"/>
                          </a:rPr>
                        </m:ctrlPr>
                      </m:fPr>
                      <m:num>
                        <m:sSubSup>
                          <m:sSubSupPr>
                            <m:ctrlPr>
                              <a:rPr lang="en-US" altLang="zh-CN" sz="2000" i="1">
                                <a:latin typeface="Cambria Math" panose="02040503050406030204" pitchFamily="18" charset="0"/>
                              </a:rPr>
                            </m:ctrlPr>
                          </m:sSubSupPr>
                          <m:e>
                            <m:d>
                              <m:dPr>
                                <m:begChr m:val="‖"/>
                                <m:endChr m:val="‖"/>
                                <m:ctrlPr>
                                  <a:rPr lang="en-US" altLang="zh-CN" sz="2000" i="1">
                                    <a:latin typeface="Cambria Math" panose="02040503050406030204" pitchFamily="18" charset="0"/>
                                  </a:rPr>
                                </m:ctrlPr>
                              </m:dPr>
                              <m:e>
                                <m:r>
                                  <a:rPr lang="en-US" altLang="zh-CN" sz="2000" i="1">
                                    <a:latin typeface="Cambria Math" panose="02040503050406030204" pitchFamily="18" charset="0"/>
                                  </a:rPr>
                                  <m:t>𝑥</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𝑥</m:t>
                                    </m:r>
                                  </m:e>
                                  <m:sup>
                                    <m:r>
                                      <a:rPr lang="en-US" altLang="zh-CN" sz="2000" i="1">
                                        <a:latin typeface="Cambria Math" panose="02040503050406030204" pitchFamily="18" charset="0"/>
                                      </a:rPr>
                                      <m:t>′</m:t>
                                    </m:r>
                                  </m:sup>
                                </m:sSup>
                              </m:e>
                            </m:d>
                          </m:e>
                          <m:sub>
                            <m:r>
                              <a:rPr lang="en-US" altLang="zh-CN" sz="2000" i="1">
                                <a:latin typeface="Cambria Math" panose="02040503050406030204" pitchFamily="18" charset="0"/>
                              </a:rPr>
                              <m:t>2</m:t>
                            </m:r>
                          </m:sub>
                          <m:sup>
                            <m:r>
                              <a:rPr lang="en-US" altLang="zh-CN" sz="2000" i="1">
                                <a:latin typeface="Cambria Math" panose="02040503050406030204" pitchFamily="18" charset="0"/>
                              </a:rPr>
                              <m:t>2</m:t>
                            </m:r>
                          </m:sup>
                        </m:sSubSup>
                      </m:num>
                      <m:den>
                        <m:r>
                          <a:rPr lang="en-US" altLang="zh-CN" sz="2000" i="1">
                            <a:latin typeface="Cambria Math" panose="02040503050406030204" pitchFamily="18" charset="0"/>
                          </a:rPr>
                          <m:t>2</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𝜎</m:t>
                            </m:r>
                          </m:e>
                          <m:sup>
                            <m:r>
                              <a:rPr lang="en-US" altLang="zh-CN" sz="2000" i="1">
                                <a:latin typeface="Cambria Math" panose="02040503050406030204" pitchFamily="18" charset="0"/>
                              </a:rPr>
                              <m:t>2</m:t>
                            </m:r>
                          </m:sup>
                        </m:sSup>
                      </m:den>
                    </m:f>
                    <m:r>
                      <a:rPr lang="en-US" altLang="zh-CN" sz="2000" i="1">
                        <a:latin typeface="Cambria Math" panose="02040503050406030204" pitchFamily="18" charset="0"/>
                      </a:rPr>
                      <m:t>)</m:t>
                    </m:r>
                  </m:oMath>
                </a14:m>
                <a:endParaRPr lang="en-US" dirty="0">
                  <a:latin typeface="Gill Sans MT" panose="020B0502020104020203"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8038" y="4801067"/>
                <a:ext cx="7578725" cy="1475939"/>
              </a:xfrm>
              <a:blipFill>
                <a:blip r:embed="rId3"/>
                <a:stretch>
                  <a:fillRect l="-1173" t="-5128"/>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E5D20B07-BDDC-4D04-8605-14FADEF213F7}" type="slidenum">
              <a:rPr lang="en-US" smtClean="0">
                <a:solidFill>
                  <a:schemeClr val="tx1"/>
                </a:solidFill>
              </a:rPr>
              <a:pPr/>
              <a:t>10</a:t>
            </a:fld>
            <a:endParaRPr lang="en-US" dirty="0">
              <a:solidFill>
                <a:schemeClr val="tx1"/>
              </a:solidFill>
            </a:endParaRPr>
          </a:p>
        </p:txBody>
      </p:sp>
      <p:sp>
        <p:nvSpPr>
          <p:cNvPr id="5" name="Rectangle 4"/>
          <p:cNvSpPr/>
          <p:nvPr/>
        </p:nvSpPr>
        <p:spPr>
          <a:xfrm>
            <a:off x="676274" y="1193935"/>
            <a:ext cx="8302625" cy="1077218"/>
          </a:xfrm>
          <a:prstGeom prst="rect">
            <a:avLst/>
          </a:prstGeom>
        </p:spPr>
        <p:txBody>
          <a:bodyPr wrap="square">
            <a:spAutoFit/>
          </a:bodyPr>
          <a:lstStyle/>
          <a:p>
            <a:r>
              <a:rPr lang="en-US" altLang="zh-CN" sz="2400" dirty="0">
                <a:latin typeface="Gill Sans MT" panose="020B0502020104020203" pitchFamily="34" charset="0"/>
              </a:rPr>
              <a:t>We have data that is hard to compute, </a:t>
            </a:r>
            <a:r>
              <a:rPr lang="en-US" altLang="zh-CN" sz="2000" dirty="0">
                <a:latin typeface="Gill Sans MT" panose="020B0502020104020203" pitchFamily="34" charset="0"/>
              </a:rPr>
              <a:t>e.g., measuring similarities</a:t>
            </a:r>
            <a:endParaRPr lang="en-US" altLang="zh-CN" sz="2400" dirty="0">
              <a:latin typeface="Gill Sans MT" panose="020B0502020104020203" pitchFamily="34" charset="0"/>
            </a:endParaRPr>
          </a:p>
          <a:p>
            <a:pPr marL="266700" indent="-85725">
              <a:buFont typeface="Arial" panose="020B0604020202020204" pitchFamily="34" charset="0"/>
              <a:buChar char="•"/>
            </a:pPr>
            <a:r>
              <a:rPr lang="en-US" altLang="zh-CN" sz="2000" dirty="0"/>
              <a:t>	</a:t>
            </a:r>
            <a:r>
              <a:rPr lang="en-US" altLang="zh-CN" sz="2000" dirty="0">
                <a:solidFill>
                  <a:srgbClr val="002060"/>
                </a:solidFill>
              </a:rPr>
              <a:t>non-linear</a:t>
            </a:r>
            <a:r>
              <a:rPr lang="en-US" altLang="zh-CN" sz="2000" dirty="0"/>
              <a:t> for classification</a:t>
            </a:r>
          </a:p>
          <a:p>
            <a:pPr marL="266700" indent="-85725">
              <a:buFont typeface="Arial" panose="020B0604020202020204" pitchFamily="34" charset="0"/>
              <a:buChar char="•"/>
            </a:pPr>
            <a:r>
              <a:rPr lang="en-US" altLang="zh-CN" sz="2000" dirty="0"/>
              <a:t>	</a:t>
            </a:r>
            <a:r>
              <a:rPr lang="en-US" altLang="zh-CN" sz="2000" dirty="0">
                <a:solidFill>
                  <a:srgbClr val="002060"/>
                </a:solidFill>
              </a:rPr>
              <a:t>non-</a:t>
            </a:r>
            <a:r>
              <a:rPr lang="en-US" altLang="zh-CN" sz="2000" dirty="0" err="1">
                <a:solidFill>
                  <a:srgbClr val="002060"/>
                </a:solidFill>
              </a:rPr>
              <a:t>vectorial</a:t>
            </a:r>
            <a:r>
              <a:rPr lang="en-US" altLang="zh-CN" sz="2000" dirty="0"/>
              <a:t> (requires feature engineering)</a:t>
            </a:r>
          </a:p>
        </p:txBody>
      </p:sp>
      <p:sp>
        <p:nvSpPr>
          <p:cNvPr id="7" name="Rectangle 6"/>
          <p:cNvSpPr/>
          <p:nvPr/>
        </p:nvSpPr>
        <p:spPr>
          <a:xfrm>
            <a:off x="927100" y="3821475"/>
            <a:ext cx="7459663" cy="646331"/>
          </a:xfrm>
          <a:prstGeom prst="rect">
            <a:avLst/>
          </a:prstGeom>
        </p:spPr>
        <p:txBody>
          <a:bodyPr wrap="square">
            <a:spAutoFit/>
          </a:bodyPr>
          <a:lstStyle/>
          <a:p>
            <a:r>
              <a:rPr lang="en-US" altLang="zh-CN" dirty="0">
                <a:solidFill>
                  <a:schemeClr val="accent2">
                    <a:lumMod val="50000"/>
                  </a:schemeClr>
                </a:solidFill>
                <a:latin typeface="Arial" panose="020B0604020202020204" pitchFamily="34" charset="0"/>
                <a:cs typeface="Arial" panose="020B0604020202020204" pitchFamily="34" charset="0"/>
              </a:rPr>
              <a:t>Solution: </a:t>
            </a:r>
            <a:r>
              <a:rPr lang="en-US" altLang="zh-CN" dirty="0">
                <a:solidFill>
                  <a:srgbClr val="002060"/>
                </a:solidFill>
                <a:latin typeface="Arial" panose="020B0604020202020204" pitchFamily="34" charset="0"/>
                <a:cs typeface="Arial" panose="020B0604020202020204" pitchFamily="34" charset="0"/>
              </a:rPr>
              <a:t>map the data into a vector space where linear relations exist among the data, then apply a linear algorithm in this space.</a:t>
            </a:r>
          </a:p>
        </p:txBody>
      </p:sp>
      <p:sp>
        <p:nvSpPr>
          <p:cNvPr id="9" name="Rounded Rectangular Callout 8"/>
          <p:cNvSpPr/>
          <p:nvPr/>
        </p:nvSpPr>
        <p:spPr>
          <a:xfrm>
            <a:off x="5584825" y="2242982"/>
            <a:ext cx="3082925" cy="1406484"/>
          </a:xfrm>
          <a:prstGeom prst="wedgeRoundRectCallout">
            <a:avLst>
              <a:gd name="adj1" fmla="val -64374"/>
              <a:gd name="adj2" fmla="val -12235"/>
              <a:gd name="adj3" fmla="val 166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a:solidFill>
                  <a:schemeClr val="tx1"/>
                </a:solidFill>
              </a:rPr>
              <a:t>kernel trick</a:t>
            </a:r>
            <a:r>
              <a:rPr lang="en-US" altLang="ko-KR" sz="1600" dirty="0"/>
              <a:t>"</a:t>
            </a:r>
            <a:endParaRPr lang="en-US" altLang="ko-KR" sz="1600" dirty="0">
              <a:solidFill>
                <a:schemeClr val="tx1"/>
              </a:solidFill>
            </a:endParaRPr>
          </a:p>
          <a:p>
            <a:r>
              <a:rPr lang="en-US" altLang="ko-KR" sz="1400" b="1" dirty="0">
                <a:solidFill>
                  <a:schemeClr val="tx1"/>
                </a:solidFill>
                <a:effectLst>
                  <a:outerShdw blurRad="38100" dist="38100" dir="2700000" algn="tl">
                    <a:srgbClr val="000000">
                      <a:alpha val="43137"/>
                    </a:srgbClr>
                  </a:outerShdw>
                </a:effectLst>
              </a:rPr>
              <a:t>Inner products </a:t>
            </a:r>
            <a:r>
              <a:rPr lang="en-US" altLang="ko-KR" sz="1400" dirty="0">
                <a:solidFill>
                  <a:schemeClr val="tx1"/>
                </a:solidFill>
              </a:rPr>
              <a:t>in the new space can be computed via a </a:t>
            </a:r>
            <a:r>
              <a:rPr lang="en-US" altLang="ko-KR" sz="1400" b="1" dirty="0">
                <a:solidFill>
                  <a:schemeClr val="tx1"/>
                </a:solidFill>
                <a:effectLst>
                  <a:outerShdw blurRad="38100" dist="38100" dir="2700000" algn="tl">
                    <a:srgbClr val="000000">
                      <a:alpha val="43137"/>
                    </a:srgbClr>
                  </a:outerShdw>
                </a:effectLst>
              </a:rPr>
              <a:t>kernel function </a:t>
            </a:r>
            <a:r>
              <a:rPr lang="en-US" altLang="ko-KR" sz="1400" dirty="0">
                <a:solidFill>
                  <a:schemeClr val="tx1"/>
                </a:solidFill>
              </a:rPr>
              <a:t>in the original space!</a:t>
            </a:r>
            <a:r>
              <a:rPr lang="en-US" altLang="ko-KR" sz="1400" dirty="0"/>
              <a:t> </a:t>
            </a:r>
            <a:r>
              <a:rPr lang="en-US" altLang="ko-KR" sz="1400" dirty="0">
                <a:solidFill>
                  <a:schemeClr val="tx1"/>
                </a:solidFill>
              </a:rPr>
              <a:t>This is often </a:t>
            </a:r>
            <a:r>
              <a:rPr lang="en-US" altLang="ko-KR" sz="1400" b="1" dirty="0">
                <a:solidFill>
                  <a:schemeClr val="tx1"/>
                </a:solidFill>
                <a:effectLst>
                  <a:outerShdw blurRad="38100" dist="38100" dir="2700000" algn="tl">
                    <a:srgbClr val="000000">
                      <a:alpha val="43137"/>
                    </a:srgbClr>
                  </a:outerShdw>
                </a:effectLst>
              </a:rPr>
              <a:t>computationally cheaper </a:t>
            </a:r>
            <a:r>
              <a:rPr lang="en-US" altLang="ko-KR" sz="1400" dirty="0">
                <a:solidFill>
                  <a:schemeClr val="tx1"/>
                </a:solidFill>
              </a:rPr>
              <a:t>than the explicit computation. </a:t>
            </a:r>
          </a:p>
        </p:txBody>
      </p:sp>
      <p:cxnSp>
        <p:nvCxnSpPr>
          <p:cNvPr id="11" name="Straight Arrow Connector 10"/>
          <p:cNvCxnSpPr/>
          <p:nvPr/>
        </p:nvCxnSpPr>
        <p:spPr>
          <a:xfrm>
            <a:off x="1397000" y="3623823"/>
            <a:ext cx="149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396999" y="2535131"/>
            <a:ext cx="1" cy="10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973262" y="2313664"/>
            <a:ext cx="288925" cy="369332"/>
          </a:xfrm>
          <a:prstGeom prst="rect">
            <a:avLst/>
          </a:prstGeom>
          <a:noFill/>
        </p:spPr>
        <p:txBody>
          <a:bodyPr wrap="square" rtlCol="0">
            <a:spAutoFit/>
          </a:bodyPr>
          <a:lstStyle/>
          <a:p>
            <a:r>
              <a:rPr lang="en-US" altLang="ko-KR" i="1" dirty="0"/>
              <a:t>X</a:t>
            </a:r>
            <a:endParaRPr lang="ko-KR" altLang="en-US" i="1" dirty="0"/>
          </a:p>
        </p:txBody>
      </p:sp>
      <p:sp>
        <p:nvSpPr>
          <p:cNvPr id="16" name="TextBox 15"/>
          <p:cNvSpPr txBox="1"/>
          <p:nvPr/>
        </p:nvSpPr>
        <p:spPr>
          <a:xfrm>
            <a:off x="1676400" y="2717801"/>
            <a:ext cx="114300" cy="215444"/>
          </a:xfrm>
          <a:prstGeom prst="rect">
            <a:avLst/>
          </a:prstGeom>
          <a:noFill/>
        </p:spPr>
        <p:txBody>
          <a:bodyPr wrap="square" lIns="0" tIns="0" rIns="0" bIns="0" rtlCol="0">
            <a:spAutoFit/>
          </a:bodyPr>
          <a:lstStyle/>
          <a:p>
            <a:r>
              <a:rPr lang="en-US" altLang="ko-KR" sz="1400" dirty="0">
                <a:latin typeface="Times New Roman" panose="02020603050405020304" pitchFamily="18" charset="0"/>
                <a:cs typeface="Times New Roman" panose="02020603050405020304" pitchFamily="18" charset="0"/>
              </a:rPr>
              <a:t>X</a:t>
            </a:r>
            <a:endParaRPr lang="ko-KR" altLang="en-US" sz="1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968500" y="2819401"/>
            <a:ext cx="114300" cy="215444"/>
          </a:xfrm>
          <a:prstGeom prst="rect">
            <a:avLst/>
          </a:prstGeom>
          <a:noFill/>
        </p:spPr>
        <p:txBody>
          <a:bodyPr wrap="square" lIns="0" tIns="0" rIns="0" bIns="0" rtlCol="0">
            <a:spAutoFit/>
          </a:bodyPr>
          <a:lstStyle/>
          <a:p>
            <a:r>
              <a:rPr lang="en-US" altLang="ko-KR" sz="1400" dirty="0">
                <a:latin typeface="Times New Roman" panose="02020603050405020304" pitchFamily="18" charset="0"/>
                <a:cs typeface="Times New Roman" panose="02020603050405020304" pitchFamily="18" charset="0"/>
              </a:rPr>
              <a:t>X</a:t>
            </a:r>
            <a:endParaRPr lang="ko-KR" altLang="en-US" sz="14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2146300" y="3035301"/>
            <a:ext cx="114300" cy="215444"/>
          </a:xfrm>
          <a:prstGeom prst="rect">
            <a:avLst/>
          </a:prstGeom>
          <a:noFill/>
        </p:spPr>
        <p:txBody>
          <a:bodyPr wrap="square" lIns="0" tIns="0" rIns="0" bIns="0" rtlCol="0">
            <a:spAutoFit/>
          </a:bodyPr>
          <a:lstStyle/>
          <a:p>
            <a:r>
              <a:rPr lang="en-US" altLang="ko-KR" sz="1400" dirty="0">
                <a:latin typeface="Times New Roman" panose="02020603050405020304" pitchFamily="18" charset="0"/>
                <a:cs typeface="Times New Roman" panose="02020603050405020304" pitchFamily="18" charset="0"/>
              </a:rPr>
              <a:t>X</a:t>
            </a:r>
            <a:endParaRPr lang="ko-KR" altLang="en-US" sz="1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387600" y="3225801"/>
            <a:ext cx="114300" cy="215444"/>
          </a:xfrm>
          <a:prstGeom prst="rect">
            <a:avLst/>
          </a:prstGeom>
          <a:noFill/>
        </p:spPr>
        <p:txBody>
          <a:bodyPr wrap="square" lIns="0" tIns="0" rIns="0" bIns="0" rtlCol="0">
            <a:spAutoFit/>
          </a:bodyPr>
          <a:lstStyle/>
          <a:p>
            <a:r>
              <a:rPr lang="en-US" altLang="ko-KR" sz="1400" dirty="0">
                <a:latin typeface="Times New Roman" panose="02020603050405020304" pitchFamily="18" charset="0"/>
                <a:cs typeface="Times New Roman" panose="02020603050405020304" pitchFamily="18" charset="0"/>
              </a:rPr>
              <a:t>X</a:t>
            </a:r>
            <a:endParaRPr lang="ko-KR" altLang="en-US" sz="1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1439861" y="2883357"/>
            <a:ext cx="163514" cy="215444"/>
          </a:xfrm>
          <a:prstGeom prst="rect">
            <a:avLst/>
          </a:prstGeom>
          <a:noFill/>
        </p:spPr>
        <p:txBody>
          <a:bodyPr wrap="square" lIns="0" tIns="0" rIns="0" bIns="0" rtlCol="0">
            <a:spAutoFit/>
          </a:bodyPr>
          <a:lstStyle/>
          <a:p>
            <a:r>
              <a:rPr lang="en-US" altLang="ko-KR" sz="1400" dirty="0">
                <a:latin typeface="Times New Roman" panose="02020603050405020304" pitchFamily="18" charset="0"/>
                <a:cs typeface="Times New Roman" panose="02020603050405020304" pitchFamily="18" charset="0"/>
              </a:rPr>
              <a:t>O</a:t>
            </a:r>
            <a:endParaRPr lang="ko-KR" altLang="en-US" sz="1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1795461" y="2997657"/>
            <a:ext cx="163514" cy="215444"/>
          </a:xfrm>
          <a:prstGeom prst="rect">
            <a:avLst/>
          </a:prstGeom>
          <a:noFill/>
        </p:spPr>
        <p:txBody>
          <a:bodyPr wrap="square" lIns="0" tIns="0" rIns="0" bIns="0" rtlCol="0">
            <a:spAutoFit/>
          </a:bodyPr>
          <a:lstStyle/>
          <a:p>
            <a:r>
              <a:rPr lang="en-US" altLang="ko-KR" sz="1400" dirty="0">
                <a:latin typeface="Times New Roman" panose="02020603050405020304" pitchFamily="18" charset="0"/>
                <a:cs typeface="Times New Roman" panose="02020603050405020304" pitchFamily="18" charset="0"/>
              </a:rPr>
              <a:t>O</a:t>
            </a:r>
            <a:endParaRPr lang="ko-KR" altLang="en-US" sz="14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1884361" y="3289757"/>
            <a:ext cx="163514" cy="215444"/>
          </a:xfrm>
          <a:prstGeom prst="rect">
            <a:avLst/>
          </a:prstGeom>
          <a:noFill/>
        </p:spPr>
        <p:txBody>
          <a:bodyPr wrap="square" lIns="0" tIns="0" rIns="0" bIns="0" rtlCol="0">
            <a:spAutoFit/>
          </a:bodyPr>
          <a:lstStyle/>
          <a:p>
            <a:r>
              <a:rPr lang="en-US" altLang="ko-KR" sz="1400" dirty="0">
                <a:latin typeface="Times New Roman" panose="02020603050405020304" pitchFamily="18" charset="0"/>
                <a:cs typeface="Times New Roman" panose="02020603050405020304" pitchFamily="18" charset="0"/>
              </a:rPr>
              <a:t>O</a:t>
            </a:r>
            <a:endParaRPr lang="ko-KR" altLang="en-US" sz="1400"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2354261" y="3416757"/>
            <a:ext cx="163514" cy="215444"/>
          </a:xfrm>
          <a:prstGeom prst="rect">
            <a:avLst/>
          </a:prstGeom>
          <a:noFill/>
        </p:spPr>
        <p:txBody>
          <a:bodyPr wrap="square" lIns="0" tIns="0" rIns="0" bIns="0" rtlCol="0">
            <a:spAutoFit/>
          </a:bodyPr>
          <a:lstStyle/>
          <a:p>
            <a:r>
              <a:rPr lang="en-US" altLang="ko-KR" sz="1400" dirty="0">
                <a:latin typeface="Times New Roman" panose="02020603050405020304" pitchFamily="18" charset="0"/>
                <a:cs typeface="Times New Roman" panose="02020603050405020304" pitchFamily="18" charset="0"/>
              </a:rPr>
              <a:t>O</a:t>
            </a:r>
            <a:endParaRPr lang="ko-KR" altLang="en-US" sz="1400" dirty="0">
              <a:latin typeface="Times New Roman" panose="02020603050405020304" pitchFamily="18" charset="0"/>
              <a:cs typeface="Times New Roman" panose="02020603050405020304" pitchFamily="18" charset="0"/>
            </a:endParaRPr>
          </a:p>
        </p:txBody>
      </p:sp>
      <p:sp>
        <p:nvSpPr>
          <p:cNvPr id="18" name="Freeform 17"/>
          <p:cNvSpPr/>
          <p:nvPr/>
        </p:nvSpPr>
        <p:spPr>
          <a:xfrm>
            <a:off x="1524000" y="2755900"/>
            <a:ext cx="1016000" cy="708823"/>
          </a:xfrm>
          <a:custGeom>
            <a:avLst/>
            <a:gdLst>
              <a:gd name="connsiteX0" fmla="*/ 0 w 1016000"/>
              <a:gd name="connsiteY0" fmla="*/ 0 h 708823"/>
              <a:gd name="connsiteX1" fmla="*/ 101600 w 1016000"/>
              <a:gd name="connsiteY1" fmla="*/ 190500 h 708823"/>
              <a:gd name="connsiteX2" fmla="*/ 431800 w 1016000"/>
              <a:gd name="connsiteY2" fmla="*/ 254000 h 708823"/>
              <a:gd name="connsiteX3" fmla="*/ 584200 w 1016000"/>
              <a:gd name="connsiteY3" fmla="*/ 660400 h 708823"/>
              <a:gd name="connsiteX4" fmla="*/ 1016000 w 1016000"/>
              <a:gd name="connsiteY4" fmla="*/ 685800 h 70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000" h="708823">
                <a:moveTo>
                  <a:pt x="0" y="0"/>
                </a:moveTo>
                <a:cubicBezTo>
                  <a:pt x="14816" y="74083"/>
                  <a:pt x="29633" y="148167"/>
                  <a:pt x="101600" y="190500"/>
                </a:cubicBezTo>
                <a:cubicBezTo>
                  <a:pt x="173567" y="232833"/>
                  <a:pt x="351367" y="175683"/>
                  <a:pt x="431800" y="254000"/>
                </a:cubicBezTo>
                <a:cubicBezTo>
                  <a:pt x="512233" y="332317"/>
                  <a:pt x="486833" y="588433"/>
                  <a:pt x="584200" y="660400"/>
                </a:cubicBezTo>
                <a:cubicBezTo>
                  <a:pt x="681567" y="732367"/>
                  <a:pt x="848783" y="709083"/>
                  <a:pt x="1016000" y="685800"/>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2" name="Group 51"/>
          <p:cNvGrpSpPr/>
          <p:nvPr/>
        </p:nvGrpSpPr>
        <p:grpSpPr>
          <a:xfrm>
            <a:off x="3781423" y="2322042"/>
            <a:ext cx="1568451" cy="1314167"/>
            <a:chOff x="3781423" y="2322042"/>
            <a:chExt cx="1568451" cy="1314167"/>
          </a:xfrm>
        </p:grpSpPr>
        <p:cxnSp>
          <p:nvCxnSpPr>
            <p:cNvPr id="28" name="Straight Arrow Connector 27"/>
            <p:cNvCxnSpPr/>
            <p:nvPr/>
          </p:nvCxnSpPr>
          <p:spPr>
            <a:xfrm>
              <a:off x="3781424" y="3632201"/>
              <a:ext cx="14986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3781423" y="2556209"/>
              <a:ext cx="1" cy="1080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57686" y="2322042"/>
              <a:ext cx="288925" cy="369332"/>
            </a:xfrm>
            <a:prstGeom prst="rect">
              <a:avLst/>
            </a:prstGeom>
            <a:noFill/>
          </p:spPr>
          <p:txBody>
            <a:bodyPr wrap="square" rtlCol="0">
              <a:spAutoFit/>
            </a:bodyPr>
            <a:lstStyle/>
            <a:p>
              <a:r>
                <a:rPr lang="en-US" altLang="ko-KR" i="1" dirty="0"/>
                <a:t>F</a:t>
              </a:r>
              <a:endParaRPr lang="ko-KR" altLang="en-US" i="1" dirty="0"/>
            </a:p>
          </p:txBody>
        </p:sp>
        <p:sp>
          <p:nvSpPr>
            <p:cNvPr id="31" name="TextBox 30"/>
            <p:cNvSpPr txBox="1"/>
            <p:nvPr/>
          </p:nvSpPr>
          <p:spPr>
            <a:xfrm>
              <a:off x="4010025" y="2597245"/>
              <a:ext cx="406399" cy="215444"/>
            </a:xfrm>
            <a:prstGeom prst="rect">
              <a:avLst/>
            </a:prstGeom>
            <a:noFill/>
          </p:spPr>
          <p:txBody>
            <a:bodyPr wrap="square" lIns="0" tIns="0" rIns="0" bIns="0" rtlCol="0">
              <a:spAutoFit/>
            </a:bodyPr>
            <a:lstStyle/>
            <a:p>
              <a:r>
                <a:rPr lang="en-US" altLang="zh-CN" sz="1400" dirty="0">
                  <a:latin typeface="Times New Roman" panose="02020603050405020304" pitchFamily="18" charset="0"/>
                  <a:cs typeface="Times New Roman" panose="02020603050405020304" pitchFamily="18" charset="0"/>
                </a:rPr>
                <a:t>Φ(</a:t>
              </a:r>
              <a:r>
                <a:rPr lang="en-US" altLang="ko-KR" sz="1400" dirty="0">
                  <a:latin typeface="Times New Roman" panose="02020603050405020304" pitchFamily="18" charset="0"/>
                  <a:cs typeface="Times New Roman" panose="02020603050405020304" pitchFamily="18" charset="0"/>
                </a:rPr>
                <a:t>X)</a:t>
              </a:r>
              <a:endParaRPr lang="ko-KR" altLang="en-US" sz="1400"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4316412" y="2801805"/>
              <a:ext cx="406399" cy="215444"/>
            </a:xfrm>
            <a:prstGeom prst="rect">
              <a:avLst/>
            </a:prstGeom>
            <a:noFill/>
          </p:spPr>
          <p:txBody>
            <a:bodyPr wrap="square" lIns="0" tIns="0" rIns="0" bIns="0" rtlCol="0">
              <a:spAutoFit/>
            </a:bodyPr>
            <a:lstStyle/>
            <a:p>
              <a:r>
                <a:rPr lang="en-US" altLang="zh-CN" sz="1400" dirty="0">
                  <a:latin typeface="Times New Roman" panose="02020603050405020304" pitchFamily="18" charset="0"/>
                  <a:cs typeface="Times New Roman" panose="02020603050405020304" pitchFamily="18" charset="0"/>
                </a:rPr>
                <a:t>Φ(</a:t>
              </a:r>
              <a:r>
                <a:rPr lang="en-US" altLang="ko-KR" sz="1400" dirty="0">
                  <a:latin typeface="Times New Roman" panose="02020603050405020304" pitchFamily="18" charset="0"/>
                  <a:cs typeface="Times New Roman" panose="02020603050405020304" pitchFamily="18" charset="0"/>
                </a:rPr>
                <a:t>X)</a:t>
              </a:r>
              <a:endParaRPr lang="ko-KR" altLang="en-US" sz="1400"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4797425" y="2749645"/>
              <a:ext cx="406399" cy="215444"/>
            </a:xfrm>
            <a:prstGeom prst="rect">
              <a:avLst/>
            </a:prstGeom>
            <a:noFill/>
          </p:spPr>
          <p:txBody>
            <a:bodyPr wrap="square" lIns="0" tIns="0" rIns="0" bIns="0" rtlCol="0">
              <a:spAutoFit/>
            </a:bodyPr>
            <a:lstStyle/>
            <a:p>
              <a:r>
                <a:rPr lang="en-US" altLang="zh-CN" sz="1400" dirty="0">
                  <a:latin typeface="Times New Roman" panose="02020603050405020304" pitchFamily="18" charset="0"/>
                  <a:cs typeface="Times New Roman" panose="02020603050405020304" pitchFamily="18" charset="0"/>
                </a:rPr>
                <a:t>Φ(</a:t>
              </a:r>
              <a:r>
                <a:rPr lang="en-US" altLang="ko-KR" sz="1400" dirty="0">
                  <a:latin typeface="Times New Roman" panose="02020603050405020304" pitchFamily="18" charset="0"/>
                  <a:cs typeface="Times New Roman" panose="02020603050405020304" pitchFamily="18" charset="0"/>
                </a:rPr>
                <a:t>X)</a:t>
              </a:r>
              <a:endParaRPr lang="ko-KR" altLang="en-US" sz="1400" dirty="0">
                <a:latin typeface="Times New Roman" panose="02020603050405020304" pitchFamily="18" charset="0"/>
                <a:cs typeface="Times New Roman" panose="02020603050405020304" pitchFamily="18" charset="0"/>
              </a:endParaRPr>
            </a:p>
          </p:txBody>
        </p:sp>
        <p:sp>
          <p:nvSpPr>
            <p:cNvPr id="42" name="TextBox 41"/>
            <p:cNvSpPr txBox="1"/>
            <p:nvPr/>
          </p:nvSpPr>
          <p:spPr>
            <a:xfrm>
              <a:off x="4943475" y="3081414"/>
              <a:ext cx="406399" cy="215444"/>
            </a:xfrm>
            <a:prstGeom prst="rect">
              <a:avLst/>
            </a:prstGeom>
            <a:noFill/>
          </p:spPr>
          <p:txBody>
            <a:bodyPr wrap="square" lIns="0" tIns="0" rIns="0" bIns="0" rtlCol="0">
              <a:spAutoFit/>
            </a:bodyPr>
            <a:lstStyle/>
            <a:p>
              <a:r>
                <a:rPr lang="en-US" altLang="zh-CN" sz="1400" dirty="0">
                  <a:latin typeface="Times New Roman" panose="02020603050405020304" pitchFamily="18" charset="0"/>
                  <a:cs typeface="Times New Roman" panose="02020603050405020304" pitchFamily="18" charset="0"/>
                </a:rPr>
                <a:t>Φ(</a:t>
              </a:r>
              <a:r>
                <a:rPr lang="en-US" altLang="ko-KR" sz="1400" dirty="0">
                  <a:latin typeface="Times New Roman" panose="02020603050405020304" pitchFamily="18" charset="0"/>
                  <a:cs typeface="Times New Roman" panose="02020603050405020304" pitchFamily="18" charset="0"/>
                </a:rPr>
                <a:t>X)</a:t>
              </a:r>
              <a:endParaRPr lang="ko-KR" altLang="en-US" sz="1400" dirty="0">
                <a:latin typeface="Times New Roman" panose="02020603050405020304" pitchFamily="18" charset="0"/>
                <a:cs typeface="Times New Roman" panose="02020603050405020304" pitchFamily="18" charset="0"/>
              </a:endParaRPr>
            </a:p>
          </p:txBody>
        </p:sp>
        <p:sp>
          <p:nvSpPr>
            <p:cNvPr id="43" name="TextBox 42"/>
            <p:cNvSpPr txBox="1"/>
            <p:nvPr/>
          </p:nvSpPr>
          <p:spPr>
            <a:xfrm>
              <a:off x="4479924" y="3397479"/>
              <a:ext cx="406399" cy="215444"/>
            </a:xfrm>
            <a:prstGeom prst="rect">
              <a:avLst/>
            </a:prstGeom>
            <a:noFill/>
          </p:spPr>
          <p:txBody>
            <a:bodyPr wrap="square" lIns="0" tIns="0" rIns="0" bIns="0" rtlCol="0">
              <a:spAutoFit/>
            </a:bodyPr>
            <a:lstStyle/>
            <a:p>
              <a:r>
                <a:rPr lang="en-US" altLang="zh-CN" sz="1400" dirty="0">
                  <a:latin typeface="Times New Roman" panose="02020603050405020304" pitchFamily="18" charset="0"/>
                  <a:cs typeface="Times New Roman" panose="02020603050405020304" pitchFamily="18" charset="0"/>
                </a:rPr>
                <a:t>Φ(O</a:t>
              </a:r>
              <a:r>
                <a:rPr lang="en-US" altLang="ko-KR" sz="1400" dirty="0">
                  <a:latin typeface="Times New Roman" panose="02020603050405020304" pitchFamily="18" charset="0"/>
                  <a:cs typeface="Times New Roman" panose="02020603050405020304" pitchFamily="18" charset="0"/>
                </a:rPr>
                <a:t>)</a:t>
              </a:r>
              <a:endParaRPr lang="ko-KR" altLang="en-US" sz="1400"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4037011" y="3397479"/>
              <a:ext cx="406399" cy="215444"/>
            </a:xfrm>
            <a:prstGeom prst="rect">
              <a:avLst/>
            </a:prstGeom>
            <a:noFill/>
          </p:spPr>
          <p:txBody>
            <a:bodyPr wrap="square" lIns="0" tIns="0" rIns="0" bIns="0" rtlCol="0">
              <a:spAutoFit/>
            </a:bodyPr>
            <a:lstStyle/>
            <a:p>
              <a:r>
                <a:rPr lang="en-US" altLang="zh-CN" sz="1400" dirty="0">
                  <a:latin typeface="Times New Roman" panose="02020603050405020304" pitchFamily="18" charset="0"/>
                  <a:cs typeface="Times New Roman" panose="02020603050405020304" pitchFamily="18" charset="0"/>
                </a:rPr>
                <a:t>Φ(O</a:t>
              </a:r>
              <a:r>
                <a:rPr lang="en-US" altLang="ko-KR" sz="1400" dirty="0">
                  <a:latin typeface="Times New Roman" panose="02020603050405020304" pitchFamily="18" charset="0"/>
                  <a:cs typeface="Times New Roman" panose="02020603050405020304" pitchFamily="18" charset="0"/>
                </a:rPr>
                <a:t>)</a:t>
              </a:r>
              <a:endParaRPr lang="ko-KR" altLang="en-US" sz="14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3921125" y="3155456"/>
              <a:ext cx="406399" cy="215444"/>
            </a:xfrm>
            <a:prstGeom prst="rect">
              <a:avLst/>
            </a:prstGeom>
            <a:noFill/>
          </p:spPr>
          <p:txBody>
            <a:bodyPr wrap="square" lIns="0" tIns="0" rIns="0" bIns="0" rtlCol="0">
              <a:spAutoFit/>
            </a:bodyPr>
            <a:lstStyle/>
            <a:p>
              <a:r>
                <a:rPr lang="en-US" altLang="zh-CN" sz="1400" dirty="0">
                  <a:latin typeface="Times New Roman" panose="02020603050405020304" pitchFamily="18" charset="0"/>
                  <a:cs typeface="Times New Roman" panose="02020603050405020304" pitchFamily="18" charset="0"/>
                </a:rPr>
                <a:t>Φ(O</a:t>
              </a:r>
              <a:r>
                <a:rPr lang="en-US" altLang="ko-KR" sz="1400" dirty="0">
                  <a:latin typeface="Times New Roman" panose="02020603050405020304" pitchFamily="18" charset="0"/>
                  <a:cs typeface="Times New Roman" panose="02020603050405020304" pitchFamily="18" charset="0"/>
                </a:rPr>
                <a:t>)</a:t>
              </a:r>
              <a:endParaRPr lang="ko-KR" altLang="en-US" sz="1400"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806825" y="2902045"/>
              <a:ext cx="406399" cy="215444"/>
            </a:xfrm>
            <a:prstGeom prst="rect">
              <a:avLst/>
            </a:prstGeom>
            <a:noFill/>
          </p:spPr>
          <p:txBody>
            <a:bodyPr wrap="square" lIns="0" tIns="0" rIns="0" bIns="0" rtlCol="0">
              <a:spAutoFit/>
            </a:bodyPr>
            <a:lstStyle/>
            <a:p>
              <a:r>
                <a:rPr lang="en-US" altLang="zh-CN" sz="1400" dirty="0">
                  <a:latin typeface="Times New Roman" panose="02020603050405020304" pitchFamily="18" charset="0"/>
                  <a:cs typeface="Times New Roman" panose="02020603050405020304" pitchFamily="18" charset="0"/>
                </a:rPr>
                <a:t>Φ(O</a:t>
              </a:r>
              <a:r>
                <a:rPr lang="en-US" altLang="ko-KR" sz="1400" dirty="0">
                  <a:latin typeface="Times New Roman" panose="02020603050405020304" pitchFamily="18" charset="0"/>
                  <a:cs typeface="Times New Roman" panose="02020603050405020304" pitchFamily="18" charset="0"/>
                </a:rPr>
                <a:t>)</a:t>
              </a:r>
              <a:endParaRPr lang="ko-KR" altLang="en-US" sz="1400" dirty="0">
                <a:latin typeface="Times New Roman" panose="02020603050405020304" pitchFamily="18" charset="0"/>
                <a:cs typeface="Times New Roman" panose="02020603050405020304" pitchFamily="18" charset="0"/>
              </a:endParaRPr>
            </a:p>
          </p:txBody>
        </p:sp>
        <p:cxnSp>
          <p:nvCxnSpPr>
            <p:cNvPr id="48" name="Straight Connector 47"/>
            <p:cNvCxnSpPr/>
            <p:nvPr/>
          </p:nvCxnSpPr>
          <p:spPr>
            <a:xfrm>
              <a:off x="3895725" y="2716774"/>
              <a:ext cx="1225549" cy="833105"/>
            </a:xfrm>
            <a:prstGeom prst="line">
              <a:avLst/>
            </a:prstGeom>
            <a:ln w="19050">
              <a:solidFill>
                <a:srgbClr val="1909E7"/>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2438400" y="2500722"/>
            <a:ext cx="1176338" cy="352122"/>
            <a:chOff x="2438400" y="2500722"/>
            <a:chExt cx="1176338" cy="352122"/>
          </a:xfrm>
        </p:grpSpPr>
        <p:sp>
          <p:nvSpPr>
            <p:cNvPr id="49" name="Freeform 48"/>
            <p:cNvSpPr/>
            <p:nvPr/>
          </p:nvSpPr>
          <p:spPr>
            <a:xfrm>
              <a:off x="2438400" y="2500722"/>
              <a:ext cx="1176338" cy="278945"/>
            </a:xfrm>
            <a:custGeom>
              <a:avLst/>
              <a:gdLst>
                <a:gd name="connsiteX0" fmla="*/ 0 w 1092200"/>
                <a:gd name="connsiteY0" fmla="*/ 406684 h 406684"/>
                <a:gd name="connsiteX1" fmla="*/ 508000 w 1092200"/>
                <a:gd name="connsiteY1" fmla="*/ 284 h 406684"/>
                <a:gd name="connsiteX2" fmla="*/ 1092200 w 1092200"/>
                <a:gd name="connsiteY2" fmla="*/ 355884 h 406684"/>
              </a:gdLst>
              <a:ahLst/>
              <a:cxnLst>
                <a:cxn ang="0">
                  <a:pos x="connsiteX0" y="connsiteY0"/>
                </a:cxn>
                <a:cxn ang="0">
                  <a:pos x="connsiteX1" y="connsiteY1"/>
                </a:cxn>
                <a:cxn ang="0">
                  <a:pos x="connsiteX2" y="connsiteY2"/>
                </a:cxn>
              </a:cxnLst>
              <a:rect l="l" t="t" r="r" b="b"/>
              <a:pathLst>
                <a:path w="1092200" h="406684">
                  <a:moveTo>
                    <a:pt x="0" y="406684"/>
                  </a:moveTo>
                  <a:cubicBezTo>
                    <a:pt x="162983" y="207717"/>
                    <a:pt x="325967" y="8751"/>
                    <a:pt x="508000" y="284"/>
                  </a:cubicBezTo>
                  <a:cubicBezTo>
                    <a:pt x="690033" y="-8183"/>
                    <a:pt x="891116" y="173850"/>
                    <a:pt x="1092200" y="355884"/>
                  </a:cubicBezTo>
                </a:path>
              </a:pathLst>
            </a:custGeom>
            <a:noFill/>
            <a:ln w="1905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TextBox 49"/>
            <p:cNvSpPr txBox="1"/>
            <p:nvPr/>
          </p:nvSpPr>
          <p:spPr>
            <a:xfrm>
              <a:off x="2794002" y="2545067"/>
              <a:ext cx="393698" cy="307777"/>
            </a:xfrm>
            <a:prstGeom prst="rect">
              <a:avLst/>
            </a:prstGeom>
            <a:noFill/>
          </p:spPr>
          <p:txBody>
            <a:bodyPr wrap="square" lIns="0" tIns="0" rIns="0" bIns="0" rtlCol="0">
              <a:spAutoFit/>
            </a:bodyPr>
            <a:lstStyle/>
            <a:p>
              <a:pPr algn="ctr"/>
              <a:r>
                <a:rPr lang="en-US" altLang="zh-CN" sz="2000" dirty="0">
                  <a:latin typeface="Times New Roman" panose="02020603050405020304" pitchFamily="18" charset="0"/>
                  <a:cs typeface="Times New Roman" panose="02020603050405020304" pitchFamily="18" charset="0"/>
                </a:rPr>
                <a:t>Φ</a:t>
              </a:r>
              <a:endParaRPr lang="ko-KR" altLang="en-US" sz="2000" dirty="0">
                <a:latin typeface="Times New Roman" panose="02020603050405020304" pitchFamily="18" charset="0"/>
                <a:cs typeface="Times New Roman" panose="02020603050405020304" pitchFamily="18" charset="0"/>
              </a:endParaRPr>
            </a:p>
          </p:txBody>
        </p:sp>
      </p:grpSp>
      <p:sp>
        <p:nvSpPr>
          <p:cNvPr id="8" name="文本框 7">
            <a:extLst>
              <a:ext uri="{FF2B5EF4-FFF2-40B4-BE49-F238E27FC236}">
                <a16:creationId xmlns:a16="http://schemas.microsoft.com/office/drawing/2014/main" id="{08E47835-5D08-F145-AF04-985CF64D33B8}"/>
              </a:ext>
            </a:extLst>
          </p:cNvPr>
          <p:cNvSpPr txBox="1"/>
          <p:nvPr/>
        </p:nvSpPr>
        <p:spPr>
          <a:xfrm>
            <a:off x="-188686" y="3294743"/>
            <a:ext cx="184731" cy="369332"/>
          </a:xfrm>
          <a:prstGeom prst="rect">
            <a:avLst/>
          </a:prstGeom>
          <a:noFill/>
        </p:spPr>
        <p:txBody>
          <a:bodyPr wrap="none" rtlCol="0">
            <a:spAutoFit/>
          </a:bodyPr>
          <a:lstStyle/>
          <a:p>
            <a:endParaRPr kumimoji="1" lang="zh-CN" altLang="en-US" dirty="0"/>
          </a:p>
        </p:txBody>
      </p:sp>
    </p:spTree>
    <p:extLst>
      <p:ext uri="{BB962C8B-B14F-4D97-AF65-F5344CB8AC3E}">
        <p14:creationId xmlns:p14="http://schemas.microsoft.com/office/powerpoint/2010/main" val="312474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730" y="316427"/>
            <a:ext cx="7886700" cy="823507"/>
          </a:xfrm>
        </p:spPr>
        <p:txBody>
          <a:bodyPr>
            <a:normAutofit/>
          </a:bodyPr>
          <a:lstStyle/>
          <a:p>
            <a:r>
              <a:rPr lang="en-US" sz="3200" dirty="0">
                <a:latin typeface="Gill Sans MT" panose="020B0502020104020203" pitchFamily="34" charset="0"/>
              </a:rPr>
              <a:t>Graph Kernel</a:t>
            </a:r>
            <a:r>
              <a:rPr lang="zh-CN" altLang="en-US" sz="3200" dirty="0">
                <a:latin typeface="Gill Sans MT" panose="020B0502020104020203" pitchFamily="34" charset="0"/>
              </a:rPr>
              <a:t> </a:t>
            </a:r>
            <a:r>
              <a:rPr lang="en-US" altLang="zh-CN" sz="2400" dirty="0">
                <a:solidFill>
                  <a:srgbClr val="002060"/>
                </a:solidFill>
                <a:latin typeface="Gill Sans MT" panose="020B0502020104020203" pitchFamily="34" charset="0"/>
              </a:rPr>
              <a:t>–</a:t>
            </a:r>
            <a:r>
              <a:rPr lang="zh-CN" altLang="en-US" sz="2400" dirty="0">
                <a:solidFill>
                  <a:srgbClr val="002060"/>
                </a:solidFill>
                <a:latin typeface="Gill Sans MT" panose="020B0502020104020203" pitchFamily="34" charset="0"/>
              </a:rPr>
              <a:t> </a:t>
            </a:r>
            <a:r>
              <a:rPr lang="en-US" altLang="zh-CN" sz="2400" dirty="0">
                <a:solidFill>
                  <a:srgbClr val="002060"/>
                </a:solidFill>
                <a:latin typeface="Gill Sans MT" panose="020B0502020104020203" pitchFamily="34" charset="0"/>
              </a:rPr>
              <a:t>Kernel Method for Graphs</a:t>
            </a:r>
            <a:endParaRPr lang="en-US" sz="3200" dirty="0">
              <a:solidFill>
                <a:srgbClr val="002060"/>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E5D20B07-BDDC-4D04-8605-14FADEF213F7}" type="slidenum">
              <a:rPr lang="en-US" smtClean="0">
                <a:solidFill>
                  <a:prstClr val="black">
                    <a:tint val="75000"/>
                  </a:prstClr>
                </a:solidFill>
              </a:rPr>
              <a:pPr/>
              <a:t>11</a:t>
            </a:fld>
            <a:endParaRPr lang="en-US">
              <a:solidFill>
                <a:prstClr val="black">
                  <a:tint val="75000"/>
                </a:prstClr>
              </a:solidFill>
            </a:endParaRPr>
          </a:p>
        </p:txBody>
      </p:sp>
      <p:pic>
        <p:nvPicPr>
          <p:cNvPr id="22" name="Picture 21"/>
          <p:cNvPicPr>
            <a:picLocks noChangeAspect="1"/>
          </p:cNvPicPr>
          <p:nvPr/>
        </p:nvPicPr>
        <p:blipFill>
          <a:blip r:embed="rId3">
            <a:duotone>
              <a:prstClr val="black"/>
              <a:srgbClr val="D9C3A5">
                <a:tint val="50000"/>
                <a:satMod val="180000"/>
              </a:srgbClr>
            </a:duotone>
          </a:blip>
          <a:stretch>
            <a:fillRect/>
          </a:stretch>
        </p:blipFill>
        <p:spPr>
          <a:xfrm>
            <a:off x="3155618" y="4922444"/>
            <a:ext cx="3676600" cy="612000"/>
          </a:xfrm>
          <a:prstGeom prst="rect">
            <a:avLst/>
          </a:prstGeom>
        </p:spPr>
      </p:pic>
      <p:pic>
        <p:nvPicPr>
          <p:cNvPr id="26" name="Picture 25"/>
          <p:cNvPicPr>
            <a:picLocks noChangeAspect="1"/>
          </p:cNvPicPr>
          <p:nvPr/>
        </p:nvPicPr>
        <p:blipFill>
          <a:blip r:embed="rId4">
            <a:duotone>
              <a:prstClr val="black"/>
              <a:srgbClr val="D9C3A5">
                <a:tint val="50000"/>
                <a:satMod val="180000"/>
              </a:srgbClr>
            </a:duotone>
          </a:blip>
          <a:stretch>
            <a:fillRect/>
          </a:stretch>
        </p:blipFill>
        <p:spPr>
          <a:xfrm>
            <a:off x="3155618" y="5844542"/>
            <a:ext cx="4006283" cy="576000"/>
          </a:xfrm>
          <a:prstGeom prst="rect">
            <a:avLst/>
          </a:prstGeom>
        </p:spPr>
      </p:pic>
      <p:sp>
        <p:nvSpPr>
          <p:cNvPr id="9" name="Slide Number Placeholder 3"/>
          <p:cNvSpPr txBox="1">
            <a:spLocks/>
          </p:cNvSpPr>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5D20B07-BDDC-4D04-8605-14FADEF213F7}" type="slidenum">
              <a:rPr lang="en-US" smtClean="0">
                <a:solidFill>
                  <a:schemeClr val="tx1"/>
                </a:solidFill>
              </a:rPr>
              <a:pPr/>
              <a:t>11</a:t>
            </a:fld>
            <a:endParaRPr lang="en-US" dirty="0">
              <a:solidFill>
                <a:schemeClr val="tx1"/>
              </a:solidFill>
            </a:endParaRPr>
          </a:p>
        </p:txBody>
      </p:sp>
      <p:sp>
        <p:nvSpPr>
          <p:cNvPr id="11" name="TextBox 10"/>
          <p:cNvSpPr txBox="1"/>
          <p:nvPr/>
        </p:nvSpPr>
        <p:spPr>
          <a:xfrm>
            <a:off x="5603859" y="1308465"/>
            <a:ext cx="3061115" cy="492443"/>
          </a:xfrm>
          <a:prstGeom prst="rect">
            <a:avLst/>
          </a:prstGeom>
          <a:solidFill>
            <a:schemeClr val="accent2">
              <a:lumMod val="20000"/>
              <a:lumOff val="80000"/>
            </a:schemeClr>
          </a:solidFill>
        </p:spPr>
        <p:txBody>
          <a:bodyPr wrap="square" lIns="72000" tIns="0" rIns="72000" bIns="0" rtlCol="0">
            <a:spAutoFit/>
          </a:bodyPr>
          <a:lstStyle/>
          <a:p>
            <a:r>
              <a:rPr lang="en-US" sz="1600" dirty="0"/>
              <a:t>graph clustering in the embedding space with pairwise inner products</a:t>
            </a:r>
          </a:p>
        </p:txBody>
      </p:sp>
      <p:sp>
        <p:nvSpPr>
          <p:cNvPr id="12" name="Rectangle 11"/>
          <p:cNvSpPr/>
          <p:nvPr/>
        </p:nvSpPr>
        <p:spPr>
          <a:xfrm>
            <a:off x="5486251" y="2077835"/>
            <a:ext cx="2831979" cy="204999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p:nvSpPr>
        <p:spPr>
          <a:xfrm>
            <a:off x="649323" y="2077835"/>
            <a:ext cx="3434313" cy="2049980"/>
          </a:xfrm>
          <a:prstGeom prst="parallelogram">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6734022" y="2264090"/>
            <a:ext cx="114300" cy="114300"/>
          </a:xfrm>
          <a:prstGeom prst="flowChartConnector">
            <a:avLst/>
          </a:prstGeom>
          <a:solidFill>
            <a:schemeClr val="bg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p:cNvSpPr/>
          <p:nvPr/>
        </p:nvSpPr>
        <p:spPr>
          <a:xfrm>
            <a:off x="6734022" y="2519204"/>
            <a:ext cx="114300" cy="114300"/>
          </a:xfrm>
          <a:prstGeom prst="flowChartConnector">
            <a:avLst/>
          </a:prstGeom>
          <a:solidFill>
            <a:schemeClr val="bg1">
              <a:lumMod val="5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Connector 15"/>
          <p:cNvSpPr/>
          <p:nvPr/>
        </p:nvSpPr>
        <p:spPr>
          <a:xfrm>
            <a:off x="7143597" y="3499165"/>
            <a:ext cx="114300" cy="114300"/>
          </a:xfrm>
          <a:prstGeom prst="flowChartConnector">
            <a:avLst/>
          </a:prstGeom>
          <a:solidFill>
            <a:schemeClr val="bg1">
              <a:lumMod val="50000"/>
            </a:schemeClr>
          </a:solidFill>
          <a:ln>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p:cNvSpPr/>
          <p:nvPr/>
        </p:nvSpPr>
        <p:spPr>
          <a:xfrm>
            <a:off x="7432866" y="3218449"/>
            <a:ext cx="114300" cy="114300"/>
          </a:xfrm>
          <a:prstGeom prst="flowChartConnector">
            <a:avLst/>
          </a:prstGeom>
          <a:solidFill>
            <a:schemeClr val="bg1">
              <a:lumMod val="5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584353" y="1564633"/>
            <a:ext cx="504825"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Φ</a:t>
            </a:r>
            <a:r>
              <a:rPr lang="en-US" altLang="zh-CN" sz="1600" dirty="0"/>
              <a:t>(·)</a:t>
            </a:r>
            <a:endParaRPr lang="en-US" sz="1600" dirty="0"/>
          </a:p>
        </p:txBody>
      </p:sp>
      <p:sp>
        <p:nvSpPr>
          <p:cNvPr id="19" name="TextBox 18"/>
          <p:cNvSpPr txBox="1"/>
          <p:nvPr/>
        </p:nvSpPr>
        <p:spPr>
          <a:xfrm>
            <a:off x="4599377" y="1995536"/>
            <a:ext cx="504825"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Φ</a:t>
            </a:r>
            <a:r>
              <a:rPr lang="en-US" altLang="zh-CN" sz="1600" dirty="0"/>
              <a:t>(·)</a:t>
            </a:r>
            <a:endParaRPr lang="en-US" sz="1600" dirty="0"/>
          </a:p>
        </p:txBody>
      </p:sp>
      <p:sp>
        <p:nvSpPr>
          <p:cNvPr id="20" name="TextBox 19"/>
          <p:cNvSpPr txBox="1"/>
          <p:nvPr/>
        </p:nvSpPr>
        <p:spPr>
          <a:xfrm>
            <a:off x="4606821" y="2431644"/>
            <a:ext cx="504825"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Φ</a:t>
            </a:r>
            <a:r>
              <a:rPr lang="en-US" altLang="zh-CN" sz="1600" dirty="0"/>
              <a:t>(·)</a:t>
            </a:r>
            <a:endParaRPr lang="en-US" sz="1600" dirty="0"/>
          </a:p>
        </p:txBody>
      </p:sp>
      <p:sp>
        <p:nvSpPr>
          <p:cNvPr id="21" name="TextBox 20"/>
          <p:cNvSpPr txBox="1"/>
          <p:nvPr/>
        </p:nvSpPr>
        <p:spPr>
          <a:xfrm>
            <a:off x="4613383" y="2873897"/>
            <a:ext cx="504825" cy="338554"/>
          </a:xfrm>
          <a:prstGeom prst="rect">
            <a:avLst/>
          </a:prstGeom>
          <a:noFill/>
        </p:spPr>
        <p:txBody>
          <a:bodyPr wrap="square" rtlCol="0">
            <a:spAutoFit/>
          </a:bodyPr>
          <a:lstStyle/>
          <a:p>
            <a:r>
              <a:rPr lang="en-US" altLang="zh-CN" sz="1600" dirty="0">
                <a:latin typeface="Times New Roman" panose="02020603050405020304" pitchFamily="18" charset="0"/>
                <a:cs typeface="Times New Roman" panose="02020603050405020304" pitchFamily="18" charset="0"/>
              </a:rPr>
              <a:t>Φ</a:t>
            </a:r>
            <a:r>
              <a:rPr lang="en-US" altLang="zh-CN" sz="1600" dirty="0"/>
              <a:t>(·)</a:t>
            </a:r>
            <a:endParaRPr lang="en-US" sz="1600" dirty="0"/>
          </a:p>
        </p:txBody>
      </p:sp>
      <p:sp>
        <p:nvSpPr>
          <p:cNvPr id="23" name="TextBox 22"/>
          <p:cNvSpPr txBox="1"/>
          <p:nvPr/>
        </p:nvSpPr>
        <p:spPr>
          <a:xfrm>
            <a:off x="783275" y="3775396"/>
            <a:ext cx="1739733" cy="369332"/>
          </a:xfrm>
          <a:prstGeom prst="rect">
            <a:avLst/>
          </a:prstGeom>
          <a:noFill/>
        </p:spPr>
        <p:txBody>
          <a:bodyPr wrap="square" rtlCol="0">
            <a:spAutoFit/>
          </a:bodyPr>
          <a:lstStyle/>
          <a:p>
            <a:r>
              <a:rPr lang="en-US" sz="1800" dirty="0"/>
              <a:t>Original Space</a:t>
            </a:r>
          </a:p>
        </p:txBody>
      </p:sp>
      <p:sp>
        <p:nvSpPr>
          <p:cNvPr id="24" name="TextBox 23"/>
          <p:cNvSpPr txBox="1"/>
          <p:nvPr/>
        </p:nvSpPr>
        <p:spPr>
          <a:xfrm>
            <a:off x="6497623" y="3798277"/>
            <a:ext cx="1870481" cy="369332"/>
          </a:xfrm>
          <a:prstGeom prst="rect">
            <a:avLst/>
          </a:prstGeom>
          <a:noFill/>
        </p:spPr>
        <p:txBody>
          <a:bodyPr wrap="square" rtlCol="0">
            <a:spAutoFit/>
          </a:bodyPr>
          <a:lstStyle/>
          <a:p>
            <a:r>
              <a:rPr lang="en-US" altLang="zh-CN" sz="1800" dirty="0"/>
              <a:t>Continuous</a:t>
            </a:r>
            <a:r>
              <a:rPr lang="en-US" sz="1800" dirty="0"/>
              <a:t> Space</a:t>
            </a:r>
          </a:p>
        </p:txBody>
      </p:sp>
      <p:cxnSp>
        <p:nvCxnSpPr>
          <p:cNvPr id="25" name="Straight Connector 24"/>
          <p:cNvCxnSpPr/>
          <p:nvPr/>
        </p:nvCxnSpPr>
        <p:spPr>
          <a:xfrm>
            <a:off x="5483274" y="1794203"/>
            <a:ext cx="2974" cy="2340000"/>
          </a:xfrm>
          <a:prstGeom prst="line">
            <a:avLst/>
          </a:prstGeom>
          <a:ln w="1905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486252" y="4127815"/>
            <a:ext cx="3096000" cy="0"/>
          </a:xfrm>
          <a:prstGeom prst="line">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584570" y="2920457"/>
            <a:ext cx="509880" cy="726722"/>
            <a:chOff x="1586246" y="3301453"/>
            <a:chExt cx="222130" cy="332862"/>
          </a:xfrm>
        </p:grpSpPr>
        <p:sp>
          <p:nvSpPr>
            <p:cNvPr id="29" name="Oval 28"/>
            <p:cNvSpPr/>
            <p:nvPr/>
          </p:nvSpPr>
          <p:spPr>
            <a:xfrm>
              <a:off x="1666138" y="3400252"/>
              <a:ext cx="72000" cy="72000"/>
            </a:xfrm>
            <a:prstGeom prst="ellipse">
              <a:avLst/>
            </a:prstGeom>
            <a:no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Oval 29"/>
            <p:cNvSpPr/>
            <p:nvPr/>
          </p:nvSpPr>
          <p:spPr>
            <a:xfrm>
              <a:off x="1666138" y="3562315"/>
              <a:ext cx="72000" cy="72000"/>
            </a:xfrm>
            <a:prstGeom prst="ellipse">
              <a:avLst/>
            </a:prstGeom>
            <a:noFill/>
            <a:ln w="63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cxnSp>
          <p:nvCxnSpPr>
            <p:cNvPr id="31" name="Straight Arrow Connector 30"/>
            <p:cNvCxnSpPr>
              <a:stCxn id="29" idx="4"/>
              <a:endCxn id="30" idx="0"/>
            </p:cNvCxnSpPr>
            <p:nvPr/>
          </p:nvCxnSpPr>
          <p:spPr>
            <a:xfrm>
              <a:off x="1702138" y="3472252"/>
              <a:ext cx="0" cy="90063"/>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9" idx="0"/>
            </p:cNvCxnSpPr>
            <p:nvPr/>
          </p:nvCxnSpPr>
          <p:spPr>
            <a:xfrm>
              <a:off x="1702138" y="3301453"/>
              <a:ext cx="0" cy="98799"/>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1738875" y="3423734"/>
              <a:ext cx="69501" cy="176212"/>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Lst>
              <a:ahLst/>
              <a:cxnLst>
                <a:cxn ang="0">
                  <a:pos x="connsiteX0" y="connsiteY0"/>
                </a:cxn>
                <a:cxn ang="0">
                  <a:pos x="connsiteX1" y="connsiteY1"/>
                </a:cxn>
                <a:cxn ang="0">
                  <a:pos x="connsiteX2" y="connsiteY2"/>
                </a:cxn>
                <a:cxn ang="0">
                  <a:pos x="connsiteX3" y="connsiteY3"/>
                </a:cxn>
              </a:cxnLst>
              <a:rect l="l" t="t" r="r" b="b"/>
              <a:pathLst>
                <a:path w="69501" h="176212">
                  <a:moveTo>
                    <a:pt x="0" y="176212"/>
                  </a:moveTo>
                  <a:cubicBezTo>
                    <a:pt x="28376" y="162123"/>
                    <a:pt x="44054" y="155971"/>
                    <a:pt x="57150" y="135731"/>
                  </a:cubicBezTo>
                  <a:cubicBezTo>
                    <a:pt x="70246" y="115491"/>
                    <a:pt x="73422" y="77391"/>
                    <a:pt x="64294" y="54769"/>
                  </a:cubicBezTo>
                  <a:cubicBezTo>
                    <a:pt x="55166" y="32147"/>
                    <a:pt x="32544" y="5159"/>
                    <a:pt x="2381" y="0"/>
                  </a:cubicBezTo>
                </a:path>
              </a:pathLst>
            </a:custGeom>
            <a:noFill/>
            <a:ln w="3175">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rot="11809332">
              <a:off x="1586246" y="3417203"/>
              <a:ext cx="46877" cy="203107"/>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 name="connsiteX0" fmla="*/ 0 w 67922"/>
                <a:gd name="connsiteY0" fmla="*/ 177836 h 177836"/>
                <a:gd name="connsiteX1" fmla="*/ 57150 w 67922"/>
                <a:gd name="connsiteY1" fmla="*/ 137355 h 177836"/>
                <a:gd name="connsiteX2" fmla="*/ 64294 w 67922"/>
                <a:gd name="connsiteY2" fmla="*/ 56393 h 177836"/>
                <a:gd name="connsiteX3" fmla="*/ 24220 w 67922"/>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20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1262"/>
                <a:gd name="connsiteY0" fmla="*/ 177836 h 177836"/>
                <a:gd name="connsiteX1" fmla="*/ 57150 w 71262"/>
                <a:gd name="connsiteY1" fmla="*/ 137355 h 177836"/>
                <a:gd name="connsiteX2" fmla="*/ 69208 w 71262"/>
                <a:gd name="connsiteY2" fmla="*/ 72962 h 177836"/>
                <a:gd name="connsiteX3" fmla="*/ 24219 w 71262"/>
                <a:gd name="connsiteY3" fmla="*/ 0 h 177836"/>
              </a:gdLst>
              <a:ahLst/>
              <a:cxnLst>
                <a:cxn ang="0">
                  <a:pos x="connsiteX0" y="connsiteY0"/>
                </a:cxn>
                <a:cxn ang="0">
                  <a:pos x="connsiteX1" y="connsiteY1"/>
                </a:cxn>
                <a:cxn ang="0">
                  <a:pos x="connsiteX2" y="connsiteY2"/>
                </a:cxn>
                <a:cxn ang="0">
                  <a:pos x="connsiteX3" y="connsiteY3"/>
                </a:cxn>
              </a:cxnLst>
              <a:rect l="l" t="t" r="r" b="b"/>
              <a:pathLst>
                <a:path w="71262" h="177836">
                  <a:moveTo>
                    <a:pt x="0" y="177836"/>
                  </a:moveTo>
                  <a:cubicBezTo>
                    <a:pt x="28376" y="163747"/>
                    <a:pt x="45615" y="154834"/>
                    <a:pt x="57150" y="137355"/>
                  </a:cubicBezTo>
                  <a:cubicBezTo>
                    <a:pt x="68685" y="119876"/>
                    <a:pt x="74696" y="95854"/>
                    <a:pt x="69208" y="72962"/>
                  </a:cubicBezTo>
                  <a:cubicBezTo>
                    <a:pt x="63720" y="50070"/>
                    <a:pt x="52044" y="29524"/>
                    <a:pt x="24219" y="0"/>
                  </a:cubicBezTo>
                </a:path>
              </a:pathLst>
            </a:custGeom>
            <a:noFill/>
            <a:ln w="3175">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1206593" y="2187024"/>
            <a:ext cx="471401" cy="769071"/>
            <a:chOff x="1155243" y="649320"/>
            <a:chExt cx="235993" cy="412908"/>
          </a:xfrm>
        </p:grpSpPr>
        <p:sp>
          <p:nvSpPr>
            <p:cNvPr id="36" name="Oval 35"/>
            <p:cNvSpPr/>
            <p:nvPr/>
          </p:nvSpPr>
          <p:spPr>
            <a:xfrm>
              <a:off x="1248998" y="748119"/>
              <a:ext cx="72000" cy="72000"/>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248998" y="910182"/>
              <a:ext cx="72000" cy="72000"/>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a:stCxn id="36" idx="4"/>
              <a:endCxn id="37" idx="0"/>
            </p:cNvCxnSpPr>
            <p:nvPr/>
          </p:nvCxnSpPr>
          <p:spPr>
            <a:xfrm>
              <a:off x="1284998" y="820119"/>
              <a:ext cx="0" cy="90063"/>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36" idx="0"/>
            </p:cNvCxnSpPr>
            <p:nvPr/>
          </p:nvCxnSpPr>
          <p:spPr>
            <a:xfrm>
              <a:off x="1284998" y="649320"/>
              <a:ext cx="0" cy="98799"/>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40" name="Freeform 39"/>
            <p:cNvSpPr/>
            <p:nvPr/>
          </p:nvSpPr>
          <p:spPr>
            <a:xfrm>
              <a:off x="1321735" y="771601"/>
              <a:ext cx="69501" cy="176212"/>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Lst>
              <a:ahLst/>
              <a:cxnLst>
                <a:cxn ang="0">
                  <a:pos x="connsiteX0" y="connsiteY0"/>
                </a:cxn>
                <a:cxn ang="0">
                  <a:pos x="connsiteX1" y="connsiteY1"/>
                </a:cxn>
                <a:cxn ang="0">
                  <a:pos x="connsiteX2" y="connsiteY2"/>
                </a:cxn>
                <a:cxn ang="0">
                  <a:pos x="connsiteX3" y="connsiteY3"/>
                </a:cxn>
              </a:cxnLst>
              <a:rect l="l" t="t" r="r" b="b"/>
              <a:pathLst>
                <a:path w="69501" h="176212">
                  <a:moveTo>
                    <a:pt x="0" y="176212"/>
                  </a:moveTo>
                  <a:cubicBezTo>
                    <a:pt x="28376" y="162123"/>
                    <a:pt x="44054" y="155971"/>
                    <a:pt x="57150" y="135731"/>
                  </a:cubicBezTo>
                  <a:cubicBezTo>
                    <a:pt x="70246" y="115491"/>
                    <a:pt x="73422" y="77391"/>
                    <a:pt x="64294" y="54769"/>
                  </a:cubicBezTo>
                  <a:cubicBezTo>
                    <a:pt x="55166" y="32147"/>
                    <a:pt x="32544" y="5159"/>
                    <a:pt x="2381" y="0"/>
                  </a:cubicBezTo>
                </a:path>
              </a:pathLst>
            </a:custGeom>
            <a:noFill/>
            <a:ln w="3175">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rot="11809332">
              <a:off x="1155243" y="939744"/>
              <a:ext cx="76943" cy="122484"/>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 name="connsiteX0" fmla="*/ 0 w 67922"/>
                <a:gd name="connsiteY0" fmla="*/ 177836 h 177836"/>
                <a:gd name="connsiteX1" fmla="*/ 57150 w 67922"/>
                <a:gd name="connsiteY1" fmla="*/ 137355 h 177836"/>
                <a:gd name="connsiteX2" fmla="*/ 64294 w 67922"/>
                <a:gd name="connsiteY2" fmla="*/ 56393 h 177836"/>
                <a:gd name="connsiteX3" fmla="*/ 24220 w 67922"/>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20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1262"/>
                <a:gd name="connsiteY0" fmla="*/ 177836 h 177836"/>
                <a:gd name="connsiteX1" fmla="*/ 57150 w 71262"/>
                <a:gd name="connsiteY1" fmla="*/ 137355 h 177836"/>
                <a:gd name="connsiteX2" fmla="*/ 69208 w 71262"/>
                <a:gd name="connsiteY2" fmla="*/ 72962 h 177836"/>
                <a:gd name="connsiteX3" fmla="*/ 24219 w 71262"/>
                <a:gd name="connsiteY3" fmla="*/ 0 h 177836"/>
                <a:gd name="connsiteX0" fmla="*/ 0 w 121617"/>
                <a:gd name="connsiteY0" fmla="*/ 106891 h 106891"/>
                <a:gd name="connsiteX1" fmla="*/ 57150 w 121617"/>
                <a:gd name="connsiteY1" fmla="*/ 66410 h 106891"/>
                <a:gd name="connsiteX2" fmla="*/ 69208 w 121617"/>
                <a:gd name="connsiteY2" fmla="*/ 2017 h 106891"/>
                <a:gd name="connsiteX3" fmla="*/ 114635 w 121617"/>
                <a:gd name="connsiteY3" fmla="*/ 436 h 106891"/>
                <a:gd name="connsiteX0" fmla="*/ 0 w 133307"/>
                <a:gd name="connsiteY0" fmla="*/ 106455 h 106455"/>
                <a:gd name="connsiteX1" fmla="*/ 57150 w 133307"/>
                <a:gd name="connsiteY1" fmla="*/ 65974 h 106455"/>
                <a:gd name="connsiteX2" fmla="*/ 123926 w 133307"/>
                <a:gd name="connsiteY2" fmla="*/ 77001 h 106455"/>
                <a:gd name="connsiteX3" fmla="*/ 114635 w 133307"/>
                <a:gd name="connsiteY3" fmla="*/ 0 h 106455"/>
                <a:gd name="connsiteX0" fmla="*/ 0 w 133106"/>
                <a:gd name="connsiteY0" fmla="*/ 106455 h 106455"/>
                <a:gd name="connsiteX1" fmla="*/ 60373 w 133106"/>
                <a:gd name="connsiteY1" fmla="*/ 93729 h 106455"/>
                <a:gd name="connsiteX2" fmla="*/ 123926 w 133106"/>
                <a:gd name="connsiteY2" fmla="*/ 77001 h 106455"/>
                <a:gd name="connsiteX3" fmla="*/ 114635 w 133106"/>
                <a:gd name="connsiteY3" fmla="*/ 0 h 106455"/>
                <a:gd name="connsiteX0" fmla="*/ 0 w 133106"/>
                <a:gd name="connsiteY0" fmla="*/ 106455 h 106455"/>
                <a:gd name="connsiteX1" fmla="*/ 123926 w 133106"/>
                <a:gd name="connsiteY1" fmla="*/ 77001 h 106455"/>
                <a:gd name="connsiteX2" fmla="*/ 114635 w 133106"/>
                <a:gd name="connsiteY2" fmla="*/ 0 h 106455"/>
                <a:gd name="connsiteX0" fmla="*/ 0 w 143054"/>
                <a:gd name="connsiteY0" fmla="*/ 106455 h 106455"/>
                <a:gd name="connsiteX1" fmla="*/ 123926 w 143054"/>
                <a:gd name="connsiteY1" fmla="*/ 77001 h 106455"/>
                <a:gd name="connsiteX2" fmla="*/ 114635 w 143054"/>
                <a:gd name="connsiteY2" fmla="*/ 0 h 106455"/>
                <a:gd name="connsiteX0" fmla="*/ 0 w 134646"/>
                <a:gd name="connsiteY0" fmla="*/ 106455 h 106455"/>
                <a:gd name="connsiteX1" fmla="*/ 108697 w 134646"/>
                <a:gd name="connsiteY1" fmla="*/ 84009 h 106455"/>
                <a:gd name="connsiteX2" fmla="*/ 114635 w 134646"/>
                <a:gd name="connsiteY2" fmla="*/ 0 h 106455"/>
                <a:gd name="connsiteX0" fmla="*/ 0 w 135896"/>
                <a:gd name="connsiteY0" fmla="*/ 106455 h 106455"/>
                <a:gd name="connsiteX1" fmla="*/ 108697 w 135896"/>
                <a:gd name="connsiteY1" fmla="*/ 84009 h 106455"/>
                <a:gd name="connsiteX2" fmla="*/ 114635 w 135896"/>
                <a:gd name="connsiteY2" fmla="*/ 0 h 106455"/>
                <a:gd name="connsiteX0" fmla="*/ 0 w 131855"/>
                <a:gd name="connsiteY0" fmla="*/ 106455 h 106455"/>
                <a:gd name="connsiteX1" fmla="*/ 108697 w 131855"/>
                <a:gd name="connsiteY1" fmla="*/ 84009 h 106455"/>
                <a:gd name="connsiteX2" fmla="*/ 114635 w 131855"/>
                <a:gd name="connsiteY2" fmla="*/ 0 h 106455"/>
                <a:gd name="connsiteX0" fmla="*/ 0 w 116968"/>
                <a:gd name="connsiteY0" fmla="*/ 107244 h 107244"/>
                <a:gd name="connsiteX1" fmla="*/ 100721 w 116968"/>
                <a:gd name="connsiteY1" fmla="*/ 84009 h 107244"/>
                <a:gd name="connsiteX2" fmla="*/ 106659 w 116968"/>
                <a:gd name="connsiteY2" fmla="*/ 0 h 107244"/>
                <a:gd name="connsiteX0" fmla="*/ 0 w 116968"/>
                <a:gd name="connsiteY0" fmla="*/ 107244 h 107244"/>
                <a:gd name="connsiteX1" fmla="*/ 100721 w 116968"/>
                <a:gd name="connsiteY1" fmla="*/ 84009 h 107244"/>
                <a:gd name="connsiteX2" fmla="*/ 106659 w 116968"/>
                <a:gd name="connsiteY2" fmla="*/ 0 h 107244"/>
              </a:gdLst>
              <a:ahLst/>
              <a:cxnLst>
                <a:cxn ang="0">
                  <a:pos x="connsiteX0" y="connsiteY0"/>
                </a:cxn>
                <a:cxn ang="0">
                  <a:pos x="connsiteX1" y="connsiteY1"/>
                </a:cxn>
                <a:cxn ang="0">
                  <a:pos x="connsiteX2" y="connsiteY2"/>
                </a:cxn>
              </a:cxnLst>
              <a:rect l="l" t="t" r="r" b="b"/>
              <a:pathLst>
                <a:path w="116968" h="107244">
                  <a:moveTo>
                    <a:pt x="0" y="107244"/>
                  </a:moveTo>
                  <a:cubicBezTo>
                    <a:pt x="45239" y="102082"/>
                    <a:pt x="82944" y="101883"/>
                    <a:pt x="100721" y="84009"/>
                  </a:cubicBezTo>
                  <a:cubicBezTo>
                    <a:pt x="118498" y="66135"/>
                    <a:pt x="123445" y="44516"/>
                    <a:pt x="106659" y="0"/>
                  </a:cubicBezTo>
                </a:path>
              </a:pathLst>
            </a:custGeom>
            <a:noFill/>
            <a:ln w="3175">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2725693" y="2668367"/>
            <a:ext cx="493260" cy="595167"/>
            <a:chOff x="1978818" y="3393960"/>
            <a:chExt cx="198255" cy="234063"/>
          </a:xfrm>
        </p:grpSpPr>
        <p:sp>
          <p:nvSpPr>
            <p:cNvPr id="43" name="Oval 42"/>
            <p:cNvSpPr/>
            <p:nvPr/>
          </p:nvSpPr>
          <p:spPr>
            <a:xfrm>
              <a:off x="1978818" y="3393960"/>
              <a:ext cx="72000" cy="72000"/>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978818" y="3556023"/>
              <a:ext cx="72000" cy="72000"/>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Arrow Connector 44"/>
            <p:cNvCxnSpPr>
              <a:stCxn id="43" idx="4"/>
              <a:endCxn id="44" idx="0"/>
            </p:cNvCxnSpPr>
            <p:nvPr/>
          </p:nvCxnSpPr>
          <p:spPr>
            <a:xfrm>
              <a:off x="2014818" y="3465960"/>
              <a:ext cx="0" cy="90063"/>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43" idx="6"/>
              <a:endCxn id="47" idx="1"/>
            </p:cNvCxnSpPr>
            <p:nvPr/>
          </p:nvCxnSpPr>
          <p:spPr>
            <a:xfrm>
              <a:off x="2050818" y="3429960"/>
              <a:ext cx="64799" cy="52823"/>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2105073" y="3472239"/>
              <a:ext cx="72000" cy="72000"/>
            </a:xfrm>
            <a:prstGeom prst="ellipse">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a:stCxn id="47" idx="3"/>
              <a:endCxn id="44" idx="6"/>
            </p:cNvCxnSpPr>
            <p:nvPr/>
          </p:nvCxnSpPr>
          <p:spPr>
            <a:xfrm flipH="1">
              <a:off x="2050818" y="3533695"/>
              <a:ext cx="64799" cy="58328"/>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2873796" y="3316404"/>
            <a:ext cx="613071" cy="691942"/>
            <a:chOff x="1748267" y="3088371"/>
            <a:chExt cx="613071" cy="691942"/>
          </a:xfrm>
        </p:grpSpPr>
        <p:sp>
          <p:nvSpPr>
            <p:cNvPr id="50" name="Oval 49"/>
            <p:cNvSpPr/>
            <p:nvPr/>
          </p:nvSpPr>
          <p:spPr>
            <a:xfrm>
              <a:off x="1940521" y="3088371"/>
              <a:ext cx="179137" cy="183079"/>
            </a:xfrm>
            <a:prstGeom prst="ellipse">
              <a:avLst/>
            </a:prstGeom>
            <a:noFill/>
            <a:ln w="63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1748267" y="3376104"/>
              <a:ext cx="179137" cy="183079"/>
            </a:xfrm>
            <a:prstGeom prst="ellipse">
              <a:avLst/>
            </a:prstGeom>
            <a:noFill/>
            <a:ln w="63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Arrow Connector 51"/>
            <p:cNvCxnSpPr>
              <a:stCxn id="50" idx="3"/>
              <a:endCxn id="51" idx="0"/>
            </p:cNvCxnSpPr>
            <p:nvPr/>
          </p:nvCxnSpPr>
          <p:spPr>
            <a:xfrm flipH="1">
              <a:off x="1837836" y="3244639"/>
              <a:ext cx="128919" cy="131465"/>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50" idx="5"/>
              <a:endCxn id="54" idx="0"/>
            </p:cNvCxnSpPr>
            <p:nvPr/>
          </p:nvCxnSpPr>
          <p:spPr>
            <a:xfrm>
              <a:off x="2093424" y="3244639"/>
              <a:ext cx="178346" cy="134315"/>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54" name="Oval 53"/>
            <p:cNvSpPr/>
            <p:nvPr/>
          </p:nvSpPr>
          <p:spPr>
            <a:xfrm>
              <a:off x="2182201" y="3378954"/>
              <a:ext cx="179137" cy="183079"/>
            </a:xfrm>
            <a:prstGeom prst="ellipse">
              <a:avLst/>
            </a:prstGeom>
            <a:noFill/>
            <a:ln w="63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Arrow Connector 54"/>
            <p:cNvCxnSpPr>
              <a:stCxn id="54" idx="4"/>
              <a:endCxn id="56" idx="6"/>
            </p:cNvCxnSpPr>
            <p:nvPr/>
          </p:nvCxnSpPr>
          <p:spPr>
            <a:xfrm flipH="1">
              <a:off x="2145107" y="3562033"/>
              <a:ext cx="126663" cy="126741"/>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1965970" y="3597234"/>
              <a:ext cx="179137" cy="183079"/>
            </a:xfrm>
            <a:prstGeom prst="ellipse">
              <a:avLst/>
            </a:prstGeom>
            <a:noFill/>
            <a:ln w="63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a:stCxn id="51" idx="4"/>
              <a:endCxn id="56" idx="2"/>
            </p:cNvCxnSpPr>
            <p:nvPr/>
          </p:nvCxnSpPr>
          <p:spPr>
            <a:xfrm>
              <a:off x="1837836" y="3559183"/>
              <a:ext cx="128134" cy="129591"/>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sp>
        <p:nvSpPr>
          <p:cNvPr id="58" name="Oval 57"/>
          <p:cNvSpPr/>
          <p:nvPr/>
        </p:nvSpPr>
        <p:spPr>
          <a:xfrm>
            <a:off x="6596104" y="2084281"/>
            <a:ext cx="391308" cy="722529"/>
          </a:xfrm>
          <a:prstGeom prst="ellipse">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2692634">
            <a:off x="7169662" y="3059072"/>
            <a:ext cx="391308" cy="722529"/>
          </a:xfrm>
          <a:prstGeom prst="ellipse">
            <a:avLst/>
          </a:prstGeom>
          <a:noFill/>
          <a:ln w="31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a:off x="1717134" y="1826420"/>
            <a:ext cx="5025447" cy="461644"/>
          </a:xfrm>
          <a:custGeom>
            <a:avLst/>
            <a:gdLst>
              <a:gd name="connsiteX0" fmla="*/ 0 w 5286564"/>
              <a:gd name="connsiteY0" fmla="*/ 492805 h 577584"/>
              <a:gd name="connsiteX1" fmla="*/ 841732 w 5286564"/>
              <a:gd name="connsiteY1" fmla="*/ 208191 h 577584"/>
              <a:gd name="connsiteX2" fmla="*/ 2270861 w 5286564"/>
              <a:gd name="connsiteY2" fmla="*/ 38633 h 577584"/>
              <a:gd name="connsiteX3" fmla="*/ 3887714 w 5286564"/>
              <a:gd name="connsiteY3" fmla="*/ 50745 h 577584"/>
              <a:gd name="connsiteX4" fmla="*/ 5286564 w 5286564"/>
              <a:gd name="connsiteY4" fmla="*/ 577584 h 577584"/>
              <a:gd name="connsiteX0" fmla="*/ 0 w 5286564"/>
              <a:gd name="connsiteY0" fmla="*/ 454215 h 538994"/>
              <a:gd name="connsiteX1" fmla="*/ 841732 w 5286564"/>
              <a:gd name="connsiteY1" fmla="*/ 169601 h 538994"/>
              <a:gd name="connsiteX2" fmla="*/ 2270861 w 5286564"/>
              <a:gd name="connsiteY2" fmla="*/ 43 h 538994"/>
              <a:gd name="connsiteX3" fmla="*/ 3893770 w 5286564"/>
              <a:gd name="connsiteY3" fmla="*/ 157490 h 538994"/>
              <a:gd name="connsiteX4" fmla="*/ 5286564 w 5286564"/>
              <a:gd name="connsiteY4" fmla="*/ 538994 h 538994"/>
              <a:gd name="connsiteX0" fmla="*/ 0 w 5286564"/>
              <a:gd name="connsiteY0" fmla="*/ 417913 h 502692"/>
              <a:gd name="connsiteX1" fmla="*/ 841732 w 5286564"/>
              <a:gd name="connsiteY1" fmla="*/ 133299 h 502692"/>
              <a:gd name="connsiteX2" fmla="*/ 2301139 w 5286564"/>
              <a:gd name="connsiteY2" fmla="*/ 74 h 502692"/>
              <a:gd name="connsiteX3" fmla="*/ 3893770 w 5286564"/>
              <a:gd name="connsiteY3" fmla="*/ 121188 h 502692"/>
              <a:gd name="connsiteX4" fmla="*/ 5286564 w 5286564"/>
              <a:gd name="connsiteY4" fmla="*/ 502692 h 502692"/>
              <a:gd name="connsiteX0" fmla="*/ 0 w 5286564"/>
              <a:gd name="connsiteY0" fmla="*/ 418242 h 503021"/>
              <a:gd name="connsiteX1" fmla="*/ 859899 w 5286564"/>
              <a:gd name="connsiteY1" fmla="*/ 151795 h 503021"/>
              <a:gd name="connsiteX2" fmla="*/ 2301139 w 5286564"/>
              <a:gd name="connsiteY2" fmla="*/ 403 h 503021"/>
              <a:gd name="connsiteX3" fmla="*/ 3893770 w 5286564"/>
              <a:gd name="connsiteY3" fmla="*/ 121517 h 503021"/>
              <a:gd name="connsiteX4" fmla="*/ 5286564 w 5286564"/>
              <a:gd name="connsiteY4" fmla="*/ 503021 h 503021"/>
              <a:gd name="connsiteX0" fmla="*/ 0 w 5286564"/>
              <a:gd name="connsiteY0" fmla="*/ 417839 h 502618"/>
              <a:gd name="connsiteX1" fmla="*/ 1017345 w 5286564"/>
              <a:gd name="connsiteY1" fmla="*/ 121114 h 502618"/>
              <a:gd name="connsiteX2" fmla="*/ 2301139 w 5286564"/>
              <a:gd name="connsiteY2" fmla="*/ 0 h 502618"/>
              <a:gd name="connsiteX3" fmla="*/ 3893770 w 5286564"/>
              <a:gd name="connsiteY3" fmla="*/ 121114 h 502618"/>
              <a:gd name="connsiteX4" fmla="*/ 5286564 w 5286564"/>
              <a:gd name="connsiteY4" fmla="*/ 502618 h 502618"/>
              <a:gd name="connsiteX0" fmla="*/ 0 w 5286564"/>
              <a:gd name="connsiteY0" fmla="*/ 393616 h 478395"/>
              <a:gd name="connsiteX1" fmla="*/ 1017345 w 5286564"/>
              <a:gd name="connsiteY1" fmla="*/ 96891 h 478395"/>
              <a:gd name="connsiteX2" fmla="*/ 2567586 w 5286564"/>
              <a:gd name="connsiteY2" fmla="*/ 0 h 478395"/>
              <a:gd name="connsiteX3" fmla="*/ 3893770 w 5286564"/>
              <a:gd name="connsiteY3" fmla="*/ 96891 h 478395"/>
              <a:gd name="connsiteX4" fmla="*/ 5286564 w 5286564"/>
              <a:gd name="connsiteY4" fmla="*/ 478395 h 478395"/>
              <a:gd name="connsiteX0" fmla="*/ 0 w 5228506"/>
              <a:gd name="connsiteY0" fmla="*/ 393616 h 393616"/>
              <a:gd name="connsiteX1" fmla="*/ 1017345 w 5228506"/>
              <a:gd name="connsiteY1" fmla="*/ 96891 h 393616"/>
              <a:gd name="connsiteX2" fmla="*/ 2567586 w 5228506"/>
              <a:gd name="connsiteY2" fmla="*/ 0 h 393616"/>
              <a:gd name="connsiteX3" fmla="*/ 3893770 w 5228506"/>
              <a:gd name="connsiteY3" fmla="*/ 96891 h 393616"/>
              <a:gd name="connsiteX4" fmla="*/ 5228506 w 5228506"/>
              <a:gd name="connsiteY4" fmla="*/ 376795 h 393616"/>
              <a:gd name="connsiteX0" fmla="*/ 0 w 5228506"/>
              <a:gd name="connsiteY0" fmla="*/ 409547 h 409547"/>
              <a:gd name="connsiteX1" fmla="*/ 1017345 w 5228506"/>
              <a:gd name="connsiteY1" fmla="*/ 112822 h 409547"/>
              <a:gd name="connsiteX2" fmla="*/ 2567586 w 5228506"/>
              <a:gd name="connsiteY2" fmla="*/ 15931 h 409547"/>
              <a:gd name="connsiteX3" fmla="*/ 3901028 w 5228506"/>
              <a:gd name="connsiteY3" fmla="*/ 40250 h 409547"/>
              <a:gd name="connsiteX4" fmla="*/ 5228506 w 5228506"/>
              <a:gd name="connsiteY4" fmla="*/ 392726 h 409547"/>
              <a:gd name="connsiteX0" fmla="*/ 0 w 5228506"/>
              <a:gd name="connsiteY0" fmla="*/ 461644 h 461644"/>
              <a:gd name="connsiteX1" fmla="*/ 1017345 w 5228506"/>
              <a:gd name="connsiteY1" fmla="*/ 164919 h 461644"/>
              <a:gd name="connsiteX2" fmla="*/ 2567586 w 5228506"/>
              <a:gd name="connsiteY2" fmla="*/ 2714 h 461644"/>
              <a:gd name="connsiteX3" fmla="*/ 3901028 w 5228506"/>
              <a:gd name="connsiteY3" fmla="*/ 92347 h 461644"/>
              <a:gd name="connsiteX4" fmla="*/ 5228506 w 5228506"/>
              <a:gd name="connsiteY4" fmla="*/ 444823 h 461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8506" h="461644">
                <a:moveTo>
                  <a:pt x="0" y="461644"/>
                </a:moveTo>
                <a:cubicBezTo>
                  <a:pt x="231627" y="357184"/>
                  <a:pt x="589414" y="241407"/>
                  <a:pt x="1017345" y="164919"/>
                </a:cubicBezTo>
                <a:cubicBezTo>
                  <a:pt x="1445276" y="88431"/>
                  <a:pt x="2086972" y="14809"/>
                  <a:pt x="2567586" y="2714"/>
                </a:cubicBezTo>
                <a:cubicBezTo>
                  <a:pt x="3048200" y="-9381"/>
                  <a:pt x="3457541" y="18662"/>
                  <a:pt x="3901028" y="92347"/>
                </a:cubicBezTo>
                <a:cubicBezTo>
                  <a:pt x="4344515" y="166032"/>
                  <a:pt x="4780389" y="226316"/>
                  <a:pt x="5228506" y="444823"/>
                </a:cubicBezTo>
              </a:path>
            </a:pathLst>
          </a:custGeom>
          <a:noFill/>
          <a:ln w="9525">
            <a:solidFill>
              <a:schemeClr val="tx1">
                <a:lumMod val="65000"/>
                <a:lumOff val="35000"/>
              </a:schemeClr>
            </a:solidFill>
            <a:prstDash val="dash"/>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rot="20970434">
            <a:off x="1994875" y="2258141"/>
            <a:ext cx="4687085" cy="723786"/>
          </a:xfrm>
          <a:custGeom>
            <a:avLst/>
            <a:gdLst>
              <a:gd name="connsiteX0" fmla="*/ 0 w 5286564"/>
              <a:gd name="connsiteY0" fmla="*/ 492805 h 577584"/>
              <a:gd name="connsiteX1" fmla="*/ 841732 w 5286564"/>
              <a:gd name="connsiteY1" fmla="*/ 208191 h 577584"/>
              <a:gd name="connsiteX2" fmla="*/ 2270861 w 5286564"/>
              <a:gd name="connsiteY2" fmla="*/ 38633 h 577584"/>
              <a:gd name="connsiteX3" fmla="*/ 3887714 w 5286564"/>
              <a:gd name="connsiteY3" fmla="*/ 50745 h 577584"/>
              <a:gd name="connsiteX4" fmla="*/ 5286564 w 5286564"/>
              <a:gd name="connsiteY4" fmla="*/ 577584 h 577584"/>
              <a:gd name="connsiteX0" fmla="*/ 0 w 5286564"/>
              <a:gd name="connsiteY0" fmla="*/ 454215 h 538994"/>
              <a:gd name="connsiteX1" fmla="*/ 841732 w 5286564"/>
              <a:gd name="connsiteY1" fmla="*/ 169601 h 538994"/>
              <a:gd name="connsiteX2" fmla="*/ 2270861 w 5286564"/>
              <a:gd name="connsiteY2" fmla="*/ 43 h 538994"/>
              <a:gd name="connsiteX3" fmla="*/ 3893770 w 5286564"/>
              <a:gd name="connsiteY3" fmla="*/ 157490 h 538994"/>
              <a:gd name="connsiteX4" fmla="*/ 5286564 w 5286564"/>
              <a:gd name="connsiteY4" fmla="*/ 538994 h 538994"/>
              <a:gd name="connsiteX0" fmla="*/ 0 w 5286564"/>
              <a:gd name="connsiteY0" fmla="*/ 417913 h 502692"/>
              <a:gd name="connsiteX1" fmla="*/ 841732 w 5286564"/>
              <a:gd name="connsiteY1" fmla="*/ 133299 h 502692"/>
              <a:gd name="connsiteX2" fmla="*/ 2301139 w 5286564"/>
              <a:gd name="connsiteY2" fmla="*/ 74 h 502692"/>
              <a:gd name="connsiteX3" fmla="*/ 3893770 w 5286564"/>
              <a:gd name="connsiteY3" fmla="*/ 121188 h 502692"/>
              <a:gd name="connsiteX4" fmla="*/ 5286564 w 5286564"/>
              <a:gd name="connsiteY4" fmla="*/ 502692 h 502692"/>
              <a:gd name="connsiteX0" fmla="*/ 0 w 5286564"/>
              <a:gd name="connsiteY0" fmla="*/ 418242 h 503021"/>
              <a:gd name="connsiteX1" fmla="*/ 859899 w 5286564"/>
              <a:gd name="connsiteY1" fmla="*/ 151795 h 503021"/>
              <a:gd name="connsiteX2" fmla="*/ 2301139 w 5286564"/>
              <a:gd name="connsiteY2" fmla="*/ 403 h 503021"/>
              <a:gd name="connsiteX3" fmla="*/ 3893770 w 5286564"/>
              <a:gd name="connsiteY3" fmla="*/ 121517 h 503021"/>
              <a:gd name="connsiteX4" fmla="*/ 5286564 w 5286564"/>
              <a:gd name="connsiteY4" fmla="*/ 503021 h 503021"/>
              <a:gd name="connsiteX0" fmla="*/ 0 w 5286564"/>
              <a:gd name="connsiteY0" fmla="*/ 417839 h 502618"/>
              <a:gd name="connsiteX1" fmla="*/ 1017345 w 5286564"/>
              <a:gd name="connsiteY1" fmla="*/ 121114 h 502618"/>
              <a:gd name="connsiteX2" fmla="*/ 2301139 w 5286564"/>
              <a:gd name="connsiteY2" fmla="*/ 0 h 502618"/>
              <a:gd name="connsiteX3" fmla="*/ 3893770 w 5286564"/>
              <a:gd name="connsiteY3" fmla="*/ 121114 h 502618"/>
              <a:gd name="connsiteX4" fmla="*/ 5286564 w 5286564"/>
              <a:gd name="connsiteY4" fmla="*/ 502618 h 502618"/>
              <a:gd name="connsiteX0" fmla="*/ 0 w 5286564"/>
              <a:gd name="connsiteY0" fmla="*/ 393616 h 478395"/>
              <a:gd name="connsiteX1" fmla="*/ 1017345 w 5286564"/>
              <a:gd name="connsiteY1" fmla="*/ 96891 h 478395"/>
              <a:gd name="connsiteX2" fmla="*/ 2567586 w 5286564"/>
              <a:gd name="connsiteY2" fmla="*/ 0 h 478395"/>
              <a:gd name="connsiteX3" fmla="*/ 3893770 w 5286564"/>
              <a:gd name="connsiteY3" fmla="*/ 96891 h 478395"/>
              <a:gd name="connsiteX4" fmla="*/ 5286564 w 5286564"/>
              <a:gd name="connsiteY4" fmla="*/ 478395 h 478395"/>
              <a:gd name="connsiteX0" fmla="*/ 0 w 5286564"/>
              <a:gd name="connsiteY0" fmla="*/ 547134 h 631913"/>
              <a:gd name="connsiteX1" fmla="*/ 949278 w 5286564"/>
              <a:gd name="connsiteY1" fmla="*/ 15265 h 631913"/>
              <a:gd name="connsiteX2" fmla="*/ 2567586 w 5286564"/>
              <a:gd name="connsiteY2" fmla="*/ 153518 h 631913"/>
              <a:gd name="connsiteX3" fmla="*/ 3893770 w 5286564"/>
              <a:gd name="connsiteY3" fmla="*/ 250409 h 631913"/>
              <a:gd name="connsiteX4" fmla="*/ 5286564 w 5286564"/>
              <a:gd name="connsiteY4" fmla="*/ 631913 h 631913"/>
              <a:gd name="connsiteX0" fmla="*/ 0 w 5286564"/>
              <a:gd name="connsiteY0" fmla="*/ 667978 h 752757"/>
              <a:gd name="connsiteX1" fmla="*/ 949278 w 5286564"/>
              <a:gd name="connsiteY1" fmla="*/ 136109 h 752757"/>
              <a:gd name="connsiteX2" fmla="*/ 2640567 w 5286564"/>
              <a:gd name="connsiteY2" fmla="*/ 12829 h 752757"/>
              <a:gd name="connsiteX3" fmla="*/ 3893770 w 5286564"/>
              <a:gd name="connsiteY3" fmla="*/ 371253 h 752757"/>
              <a:gd name="connsiteX4" fmla="*/ 5286564 w 5286564"/>
              <a:gd name="connsiteY4" fmla="*/ 752757 h 752757"/>
              <a:gd name="connsiteX0" fmla="*/ 0 w 5286564"/>
              <a:gd name="connsiteY0" fmla="*/ 658048 h 742827"/>
              <a:gd name="connsiteX1" fmla="*/ 949278 w 5286564"/>
              <a:gd name="connsiteY1" fmla="*/ 126179 h 742827"/>
              <a:gd name="connsiteX2" fmla="*/ 2640567 w 5286564"/>
              <a:gd name="connsiteY2" fmla="*/ 2899 h 742827"/>
              <a:gd name="connsiteX3" fmla="*/ 3910502 w 5286564"/>
              <a:gd name="connsiteY3" fmla="*/ 202274 h 742827"/>
              <a:gd name="connsiteX4" fmla="*/ 5286564 w 5286564"/>
              <a:gd name="connsiteY4" fmla="*/ 742827 h 742827"/>
              <a:gd name="connsiteX0" fmla="*/ 0 w 5286564"/>
              <a:gd name="connsiteY0" fmla="*/ 673844 h 758623"/>
              <a:gd name="connsiteX1" fmla="*/ 949278 w 5286564"/>
              <a:gd name="connsiteY1" fmla="*/ 141975 h 758623"/>
              <a:gd name="connsiteX2" fmla="*/ 2522308 w 5286564"/>
              <a:gd name="connsiteY2" fmla="*/ 2239 h 758623"/>
              <a:gd name="connsiteX3" fmla="*/ 3910502 w 5286564"/>
              <a:gd name="connsiteY3" fmla="*/ 218070 h 758623"/>
              <a:gd name="connsiteX4" fmla="*/ 5286564 w 5286564"/>
              <a:gd name="connsiteY4" fmla="*/ 758623 h 758623"/>
              <a:gd name="connsiteX0" fmla="*/ 0 w 5286564"/>
              <a:gd name="connsiteY0" fmla="*/ 676675 h 761454"/>
              <a:gd name="connsiteX1" fmla="*/ 949278 w 5286564"/>
              <a:gd name="connsiteY1" fmla="*/ 144806 h 761454"/>
              <a:gd name="connsiteX2" fmla="*/ 2522308 w 5286564"/>
              <a:gd name="connsiteY2" fmla="*/ 5070 h 761454"/>
              <a:gd name="connsiteX3" fmla="*/ 3910502 w 5286564"/>
              <a:gd name="connsiteY3" fmla="*/ 220901 h 761454"/>
              <a:gd name="connsiteX4" fmla="*/ 5286564 w 5286564"/>
              <a:gd name="connsiteY4" fmla="*/ 761454 h 761454"/>
              <a:gd name="connsiteX0" fmla="*/ 0 w 5286564"/>
              <a:gd name="connsiteY0" fmla="*/ 694334 h 779113"/>
              <a:gd name="connsiteX1" fmla="*/ 949278 w 5286564"/>
              <a:gd name="connsiteY1" fmla="*/ 162465 h 779113"/>
              <a:gd name="connsiteX2" fmla="*/ 2525193 w 5286564"/>
              <a:gd name="connsiteY2" fmla="*/ 4220 h 779113"/>
              <a:gd name="connsiteX3" fmla="*/ 3910502 w 5286564"/>
              <a:gd name="connsiteY3" fmla="*/ 238560 h 779113"/>
              <a:gd name="connsiteX4" fmla="*/ 5286564 w 5286564"/>
              <a:gd name="connsiteY4" fmla="*/ 779113 h 779113"/>
              <a:gd name="connsiteX0" fmla="*/ 0 w 5286564"/>
              <a:gd name="connsiteY0" fmla="*/ 700400 h 785179"/>
              <a:gd name="connsiteX1" fmla="*/ 942358 w 5286564"/>
              <a:gd name="connsiteY1" fmla="*/ 109573 h 785179"/>
              <a:gd name="connsiteX2" fmla="*/ 2525193 w 5286564"/>
              <a:gd name="connsiteY2" fmla="*/ 10286 h 785179"/>
              <a:gd name="connsiteX3" fmla="*/ 3910502 w 5286564"/>
              <a:gd name="connsiteY3" fmla="*/ 244626 h 785179"/>
              <a:gd name="connsiteX4" fmla="*/ 5286564 w 5286564"/>
              <a:gd name="connsiteY4" fmla="*/ 785179 h 785179"/>
              <a:gd name="connsiteX0" fmla="*/ 0 w 5286564"/>
              <a:gd name="connsiteY0" fmla="*/ 706264 h 791043"/>
              <a:gd name="connsiteX1" fmla="*/ 942358 w 5286564"/>
              <a:gd name="connsiteY1" fmla="*/ 115437 h 791043"/>
              <a:gd name="connsiteX2" fmla="*/ 2525193 w 5286564"/>
              <a:gd name="connsiteY2" fmla="*/ 16150 h 791043"/>
              <a:gd name="connsiteX3" fmla="*/ 3910502 w 5286564"/>
              <a:gd name="connsiteY3" fmla="*/ 250490 h 791043"/>
              <a:gd name="connsiteX4" fmla="*/ 5286564 w 5286564"/>
              <a:gd name="connsiteY4" fmla="*/ 791043 h 791043"/>
              <a:gd name="connsiteX0" fmla="*/ 0 w 5286564"/>
              <a:gd name="connsiteY0" fmla="*/ 743558 h 828337"/>
              <a:gd name="connsiteX1" fmla="*/ 942358 w 5286564"/>
              <a:gd name="connsiteY1" fmla="*/ 152731 h 828337"/>
              <a:gd name="connsiteX2" fmla="*/ 2524619 w 5286564"/>
              <a:gd name="connsiteY2" fmla="*/ 5455 h 828337"/>
              <a:gd name="connsiteX3" fmla="*/ 3910502 w 5286564"/>
              <a:gd name="connsiteY3" fmla="*/ 287784 h 828337"/>
              <a:gd name="connsiteX4" fmla="*/ 5286564 w 5286564"/>
              <a:gd name="connsiteY4" fmla="*/ 828337 h 828337"/>
              <a:gd name="connsiteX0" fmla="*/ 0 w 5286564"/>
              <a:gd name="connsiteY0" fmla="*/ 743558 h 828337"/>
              <a:gd name="connsiteX1" fmla="*/ 942358 w 5286564"/>
              <a:gd name="connsiteY1" fmla="*/ 152731 h 828337"/>
              <a:gd name="connsiteX2" fmla="*/ 2524619 w 5286564"/>
              <a:gd name="connsiteY2" fmla="*/ 5455 h 828337"/>
              <a:gd name="connsiteX3" fmla="*/ 3910502 w 5286564"/>
              <a:gd name="connsiteY3" fmla="*/ 287784 h 828337"/>
              <a:gd name="connsiteX4" fmla="*/ 5286564 w 5286564"/>
              <a:gd name="connsiteY4" fmla="*/ 828337 h 828337"/>
              <a:gd name="connsiteX0" fmla="*/ 0 w 5286564"/>
              <a:gd name="connsiteY0" fmla="*/ 743558 h 828337"/>
              <a:gd name="connsiteX1" fmla="*/ 942358 w 5286564"/>
              <a:gd name="connsiteY1" fmla="*/ 152731 h 828337"/>
              <a:gd name="connsiteX2" fmla="*/ 2524619 w 5286564"/>
              <a:gd name="connsiteY2" fmla="*/ 5455 h 828337"/>
              <a:gd name="connsiteX3" fmla="*/ 3910502 w 5286564"/>
              <a:gd name="connsiteY3" fmla="*/ 287784 h 828337"/>
              <a:gd name="connsiteX4" fmla="*/ 5286564 w 5286564"/>
              <a:gd name="connsiteY4" fmla="*/ 828337 h 828337"/>
              <a:gd name="connsiteX0" fmla="*/ 0 w 5286564"/>
              <a:gd name="connsiteY0" fmla="*/ 745601 h 830380"/>
              <a:gd name="connsiteX1" fmla="*/ 942358 w 5286564"/>
              <a:gd name="connsiteY1" fmla="*/ 154774 h 830380"/>
              <a:gd name="connsiteX2" fmla="*/ 2524619 w 5286564"/>
              <a:gd name="connsiteY2" fmla="*/ 7498 h 830380"/>
              <a:gd name="connsiteX3" fmla="*/ 3910502 w 5286564"/>
              <a:gd name="connsiteY3" fmla="*/ 289827 h 830380"/>
              <a:gd name="connsiteX4" fmla="*/ 5286564 w 5286564"/>
              <a:gd name="connsiteY4" fmla="*/ 830380 h 830380"/>
              <a:gd name="connsiteX0" fmla="*/ 0 w 5281927"/>
              <a:gd name="connsiteY0" fmla="*/ 386380 h 827392"/>
              <a:gd name="connsiteX1" fmla="*/ 937721 w 5281927"/>
              <a:gd name="connsiteY1" fmla="*/ 151786 h 827392"/>
              <a:gd name="connsiteX2" fmla="*/ 2519982 w 5281927"/>
              <a:gd name="connsiteY2" fmla="*/ 4510 h 827392"/>
              <a:gd name="connsiteX3" fmla="*/ 3905865 w 5281927"/>
              <a:gd name="connsiteY3" fmla="*/ 286839 h 827392"/>
              <a:gd name="connsiteX4" fmla="*/ 5281927 w 5281927"/>
              <a:gd name="connsiteY4" fmla="*/ 827392 h 827392"/>
              <a:gd name="connsiteX0" fmla="*/ 0 w 5281927"/>
              <a:gd name="connsiteY0" fmla="*/ 386380 h 827392"/>
              <a:gd name="connsiteX1" fmla="*/ 937721 w 5281927"/>
              <a:gd name="connsiteY1" fmla="*/ 151786 h 827392"/>
              <a:gd name="connsiteX2" fmla="*/ 2519982 w 5281927"/>
              <a:gd name="connsiteY2" fmla="*/ 4510 h 827392"/>
              <a:gd name="connsiteX3" fmla="*/ 3905865 w 5281927"/>
              <a:gd name="connsiteY3" fmla="*/ 286839 h 827392"/>
              <a:gd name="connsiteX4" fmla="*/ 5281927 w 5281927"/>
              <a:gd name="connsiteY4" fmla="*/ 827392 h 827392"/>
              <a:gd name="connsiteX0" fmla="*/ 0 w 5281927"/>
              <a:gd name="connsiteY0" fmla="*/ 391913 h 832925"/>
              <a:gd name="connsiteX1" fmla="*/ 1102087 w 5281927"/>
              <a:gd name="connsiteY1" fmla="*/ 94311 h 832925"/>
              <a:gd name="connsiteX2" fmla="*/ 2519982 w 5281927"/>
              <a:gd name="connsiteY2" fmla="*/ 10043 h 832925"/>
              <a:gd name="connsiteX3" fmla="*/ 3905865 w 5281927"/>
              <a:gd name="connsiteY3" fmla="*/ 292372 h 832925"/>
              <a:gd name="connsiteX4" fmla="*/ 5281927 w 5281927"/>
              <a:gd name="connsiteY4" fmla="*/ 832925 h 832925"/>
              <a:gd name="connsiteX0" fmla="*/ 0 w 5281927"/>
              <a:gd name="connsiteY0" fmla="*/ 402959 h 843971"/>
              <a:gd name="connsiteX1" fmla="*/ 1109322 w 5281927"/>
              <a:gd name="connsiteY1" fmla="*/ 63246 h 843971"/>
              <a:gd name="connsiteX2" fmla="*/ 2519982 w 5281927"/>
              <a:gd name="connsiteY2" fmla="*/ 21089 h 843971"/>
              <a:gd name="connsiteX3" fmla="*/ 3905865 w 5281927"/>
              <a:gd name="connsiteY3" fmla="*/ 303418 h 843971"/>
              <a:gd name="connsiteX4" fmla="*/ 5281927 w 5281927"/>
              <a:gd name="connsiteY4" fmla="*/ 843971 h 843971"/>
              <a:gd name="connsiteX0" fmla="*/ 0 w 5281927"/>
              <a:gd name="connsiteY0" fmla="*/ 413264 h 854276"/>
              <a:gd name="connsiteX1" fmla="*/ 1121477 w 5281927"/>
              <a:gd name="connsiteY1" fmla="*/ 49844 h 854276"/>
              <a:gd name="connsiteX2" fmla="*/ 2519982 w 5281927"/>
              <a:gd name="connsiteY2" fmla="*/ 31394 h 854276"/>
              <a:gd name="connsiteX3" fmla="*/ 3905865 w 5281927"/>
              <a:gd name="connsiteY3" fmla="*/ 313723 h 854276"/>
              <a:gd name="connsiteX4" fmla="*/ 5281927 w 5281927"/>
              <a:gd name="connsiteY4" fmla="*/ 854276 h 854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1927" h="854276">
                <a:moveTo>
                  <a:pt x="0" y="413264"/>
                </a:moveTo>
                <a:cubicBezTo>
                  <a:pt x="229669" y="261963"/>
                  <a:pt x="701480" y="113489"/>
                  <a:pt x="1121477" y="49844"/>
                </a:cubicBezTo>
                <a:cubicBezTo>
                  <a:pt x="1541474" y="-13801"/>
                  <a:pt x="2055917" y="-12586"/>
                  <a:pt x="2519982" y="31394"/>
                </a:cubicBezTo>
                <a:cubicBezTo>
                  <a:pt x="2984047" y="75374"/>
                  <a:pt x="3445541" y="176576"/>
                  <a:pt x="3905865" y="313723"/>
                </a:cubicBezTo>
                <a:cubicBezTo>
                  <a:pt x="4366189" y="450870"/>
                  <a:pt x="4833810" y="635769"/>
                  <a:pt x="5281927" y="854276"/>
                </a:cubicBezTo>
              </a:path>
            </a:pathLst>
          </a:custGeom>
          <a:noFill/>
          <a:ln w="9525">
            <a:solidFill>
              <a:schemeClr val="tx1">
                <a:lumMod val="65000"/>
                <a:lumOff val="35000"/>
              </a:schemeClr>
            </a:solidFill>
            <a:prstDash val="dash"/>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21141168">
            <a:off x="3228589" y="2593762"/>
            <a:ext cx="4162524" cy="905674"/>
          </a:xfrm>
          <a:custGeom>
            <a:avLst/>
            <a:gdLst>
              <a:gd name="connsiteX0" fmla="*/ 0 w 5286564"/>
              <a:gd name="connsiteY0" fmla="*/ 492805 h 577584"/>
              <a:gd name="connsiteX1" fmla="*/ 841732 w 5286564"/>
              <a:gd name="connsiteY1" fmla="*/ 208191 h 577584"/>
              <a:gd name="connsiteX2" fmla="*/ 2270861 w 5286564"/>
              <a:gd name="connsiteY2" fmla="*/ 38633 h 577584"/>
              <a:gd name="connsiteX3" fmla="*/ 3887714 w 5286564"/>
              <a:gd name="connsiteY3" fmla="*/ 50745 h 577584"/>
              <a:gd name="connsiteX4" fmla="*/ 5286564 w 5286564"/>
              <a:gd name="connsiteY4" fmla="*/ 577584 h 577584"/>
              <a:gd name="connsiteX0" fmla="*/ 0 w 5286564"/>
              <a:gd name="connsiteY0" fmla="*/ 454215 h 538994"/>
              <a:gd name="connsiteX1" fmla="*/ 841732 w 5286564"/>
              <a:gd name="connsiteY1" fmla="*/ 169601 h 538994"/>
              <a:gd name="connsiteX2" fmla="*/ 2270861 w 5286564"/>
              <a:gd name="connsiteY2" fmla="*/ 43 h 538994"/>
              <a:gd name="connsiteX3" fmla="*/ 3893770 w 5286564"/>
              <a:gd name="connsiteY3" fmla="*/ 157490 h 538994"/>
              <a:gd name="connsiteX4" fmla="*/ 5286564 w 5286564"/>
              <a:gd name="connsiteY4" fmla="*/ 538994 h 538994"/>
              <a:gd name="connsiteX0" fmla="*/ 0 w 5286564"/>
              <a:gd name="connsiteY0" fmla="*/ 417913 h 502692"/>
              <a:gd name="connsiteX1" fmla="*/ 841732 w 5286564"/>
              <a:gd name="connsiteY1" fmla="*/ 133299 h 502692"/>
              <a:gd name="connsiteX2" fmla="*/ 2301139 w 5286564"/>
              <a:gd name="connsiteY2" fmla="*/ 74 h 502692"/>
              <a:gd name="connsiteX3" fmla="*/ 3893770 w 5286564"/>
              <a:gd name="connsiteY3" fmla="*/ 121188 h 502692"/>
              <a:gd name="connsiteX4" fmla="*/ 5286564 w 5286564"/>
              <a:gd name="connsiteY4" fmla="*/ 502692 h 502692"/>
              <a:gd name="connsiteX0" fmla="*/ 0 w 5286564"/>
              <a:gd name="connsiteY0" fmla="*/ 418242 h 503021"/>
              <a:gd name="connsiteX1" fmla="*/ 859899 w 5286564"/>
              <a:gd name="connsiteY1" fmla="*/ 151795 h 503021"/>
              <a:gd name="connsiteX2" fmla="*/ 2301139 w 5286564"/>
              <a:gd name="connsiteY2" fmla="*/ 403 h 503021"/>
              <a:gd name="connsiteX3" fmla="*/ 3893770 w 5286564"/>
              <a:gd name="connsiteY3" fmla="*/ 121517 h 503021"/>
              <a:gd name="connsiteX4" fmla="*/ 5286564 w 5286564"/>
              <a:gd name="connsiteY4" fmla="*/ 503021 h 503021"/>
              <a:gd name="connsiteX0" fmla="*/ 0 w 5286564"/>
              <a:gd name="connsiteY0" fmla="*/ 417839 h 502618"/>
              <a:gd name="connsiteX1" fmla="*/ 1017345 w 5286564"/>
              <a:gd name="connsiteY1" fmla="*/ 121114 h 502618"/>
              <a:gd name="connsiteX2" fmla="*/ 2301139 w 5286564"/>
              <a:gd name="connsiteY2" fmla="*/ 0 h 502618"/>
              <a:gd name="connsiteX3" fmla="*/ 3893770 w 5286564"/>
              <a:gd name="connsiteY3" fmla="*/ 121114 h 502618"/>
              <a:gd name="connsiteX4" fmla="*/ 5286564 w 5286564"/>
              <a:gd name="connsiteY4" fmla="*/ 502618 h 502618"/>
              <a:gd name="connsiteX0" fmla="*/ 0 w 5286564"/>
              <a:gd name="connsiteY0" fmla="*/ 393616 h 478395"/>
              <a:gd name="connsiteX1" fmla="*/ 1017345 w 5286564"/>
              <a:gd name="connsiteY1" fmla="*/ 96891 h 478395"/>
              <a:gd name="connsiteX2" fmla="*/ 2567586 w 5286564"/>
              <a:gd name="connsiteY2" fmla="*/ 0 h 478395"/>
              <a:gd name="connsiteX3" fmla="*/ 3893770 w 5286564"/>
              <a:gd name="connsiteY3" fmla="*/ 96891 h 478395"/>
              <a:gd name="connsiteX4" fmla="*/ 5286564 w 5286564"/>
              <a:gd name="connsiteY4" fmla="*/ 478395 h 478395"/>
              <a:gd name="connsiteX0" fmla="*/ 0 w 5286564"/>
              <a:gd name="connsiteY0" fmla="*/ 547134 h 631913"/>
              <a:gd name="connsiteX1" fmla="*/ 949278 w 5286564"/>
              <a:gd name="connsiteY1" fmla="*/ 15265 h 631913"/>
              <a:gd name="connsiteX2" fmla="*/ 2567586 w 5286564"/>
              <a:gd name="connsiteY2" fmla="*/ 153518 h 631913"/>
              <a:gd name="connsiteX3" fmla="*/ 3893770 w 5286564"/>
              <a:gd name="connsiteY3" fmla="*/ 250409 h 631913"/>
              <a:gd name="connsiteX4" fmla="*/ 5286564 w 5286564"/>
              <a:gd name="connsiteY4" fmla="*/ 631913 h 631913"/>
              <a:gd name="connsiteX0" fmla="*/ 0 w 5286564"/>
              <a:gd name="connsiteY0" fmla="*/ 667978 h 752757"/>
              <a:gd name="connsiteX1" fmla="*/ 949278 w 5286564"/>
              <a:gd name="connsiteY1" fmla="*/ 136109 h 752757"/>
              <a:gd name="connsiteX2" fmla="*/ 2640567 w 5286564"/>
              <a:gd name="connsiteY2" fmla="*/ 12829 h 752757"/>
              <a:gd name="connsiteX3" fmla="*/ 3893770 w 5286564"/>
              <a:gd name="connsiteY3" fmla="*/ 371253 h 752757"/>
              <a:gd name="connsiteX4" fmla="*/ 5286564 w 5286564"/>
              <a:gd name="connsiteY4" fmla="*/ 752757 h 752757"/>
              <a:gd name="connsiteX0" fmla="*/ 0 w 5286564"/>
              <a:gd name="connsiteY0" fmla="*/ 658048 h 742827"/>
              <a:gd name="connsiteX1" fmla="*/ 949278 w 5286564"/>
              <a:gd name="connsiteY1" fmla="*/ 126179 h 742827"/>
              <a:gd name="connsiteX2" fmla="*/ 2640567 w 5286564"/>
              <a:gd name="connsiteY2" fmla="*/ 2899 h 742827"/>
              <a:gd name="connsiteX3" fmla="*/ 3910502 w 5286564"/>
              <a:gd name="connsiteY3" fmla="*/ 202274 h 742827"/>
              <a:gd name="connsiteX4" fmla="*/ 5286564 w 5286564"/>
              <a:gd name="connsiteY4" fmla="*/ 742827 h 742827"/>
              <a:gd name="connsiteX0" fmla="*/ 0 w 5286564"/>
              <a:gd name="connsiteY0" fmla="*/ 673844 h 758623"/>
              <a:gd name="connsiteX1" fmla="*/ 949278 w 5286564"/>
              <a:gd name="connsiteY1" fmla="*/ 141975 h 758623"/>
              <a:gd name="connsiteX2" fmla="*/ 2522308 w 5286564"/>
              <a:gd name="connsiteY2" fmla="*/ 2239 h 758623"/>
              <a:gd name="connsiteX3" fmla="*/ 3910502 w 5286564"/>
              <a:gd name="connsiteY3" fmla="*/ 218070 h 758623"/>
              <a:gd name="connsiteX4" fmla="*/ 5286564 w 5286564"/>
              <a:gd name="connsiteY4" fmla="*/ 758623 h 758623"/>
              <a:gd name="connsiteX0" fmla="*/ 0 w 5286564"/>
              <a:gd name="connsiteY0" fmla="*/ 676675 h 761454"/>
              <a:gd name="connsiteX1" fmla="*/ 949278 w 5286564"/>
              <a:gd name="connsiteY1" fmla="*/ 144806 h 761454"/>
              <a:gd name="connsiteX2" fmla="*/ 2522308 w 5286564"/>
              <a:gd name="connsiteY2" fmla="*/ 5070 h 761454"/>
              <a:gd name="connsiteX3" fmla="*/ 3910502 w 5286564"/>
              <a:gd name="connsiteY3" fmla="*/ 220901 h 761454"/>
              <a:gd name="connsiteX4" fmla="*/ 5286564 w 5286564"/>
              <a:gd name="connsiteY4" fmla="*/ 761454 h 761454"/>
              <a:gd name="connsiteX0" fmla="*/ 0 w 5286564"/>
              <a:gd name="connsiteY0" fmla="*/ 694334 h 779113"/>
              <a:gd name="connsiteX1" fmla="*/ 949278 w 5286564"/>
              <a:gd name="connsiteY1" fmla="*/ 162465 h 779113"/>
              <a:gd name="connsiteX2" fmla="*/ 2525193 w 5286564"/>
              <a:gd name="connsiteY2" fmla="*/ 4220 h 779113"/>
              <a:gd name="connsiteX3" fmla="*/ 3910502 w 5286564"/>
              <a:gd name="connsiteY3" fmla="*/ 238560 h 779113"/>
              <a:gd name="connsiteX4" fmla="*/ 5286564 w 5286564"/>
              <a:gd name="connsiteY4" fmla="*/ 779113 h 779113"/>
              <a:gd name="connsiteX0" fmla="*/ 0 w 5286564"/>
              <a:gd name="connsiteY0" fmla="*/ 700400 h 785179"/>
              <a:gd name="connsiteX1" fmla="*/ 942358 w 5286564"/>
              <a:gd name="connsiteY1" fmla="*/ 109573 h 785179"/>
              <a:gd name="connsiteX2" fmla="*/ 2525193 w 5286564"/>
              <a:gd name="connsiteY2" fmla="*/ 10286 h 785179"/>
              <a:gd name="connsiteX3" fmla="*/ 3910502 w 5286564"/>
              <a:gd name="connsiteY3" fmla="*/ 244626 h 785179"/>
              <a:gd name="connsiteX4" fmla="*/ 5286564 w 5286564"/>
              <a:gd name="connsiteY4" fmla="*/ 785179 h 785179"/>
              <a:gd name="connsiteX0" fmla="*/ 0 w 5286564"/>
              <a:gd name="connsiteY0" fmla="*/ 706264 h 791043"/>
              <a:gd name="connsiteX1" fmla="*/ 942358 w 5286564"/>
              <a:gd name="connsiteY1" fmla="*/ 115437 h 791043"/>
              <a:gd name="connsiteX2" fmla="*/ 2525193 w 5286564"/>
              <a:gd name="connsiteY2" fmla="*/ 16150 h 791043"/>
              <a:gd name="connsiteX3" fmla="*/ 3910502 w 5286564"/>
              <a:gd name="connsiteY3" fmla="*/ 250490 h 791043"/>
              <a:gd name="connsiteX4" fmla="*/ 5286564 w 5286564"/>
              <a:gd name="connsiteY4" fmla="*/ 791043 h 791043"/>
              <a:gd name="connsiteX0" fmla="*/ 0 w 5286564"/>
              <a:gd name="connsiteY0" fmla="*/ 743558 h 828337"/>
              <a:gd name="connsiteX1" fmla="*/ 942358 w 5286564"/>
              <a:gd name="connsiteY1" fmla="*/ 152731 h 828337"/>
              <a:gd name="connsiteX2" fmla="*/ 2524619 w 5286564"/>
              <a:gd name="connsiteY2" fmla="*/ 5455 h 828337"/>
              <a:gd name="connsiteX3" fmla="*/ 3910502 w 5286564"/>
              <a:gd name="connsiteY3" fmla="*/ 287784 h 828337"/>
              <a:gd name="connsiteX4" fmla="*/ 5286564 w 5286564"/>
              <a:gd name="connsiteY4" fmla="*/ 828337 h 828337"/>
              <a:gd name="connsiteX0" fmla="*/ 0 w 5286564"/>
              <a:gd name="connsiteY0" fmla="*/ 743558 h 828337"/>
              <a:gd name="connsiteX1" fmla="*/ 942358 w 5286564"/>
              <a:gd name="connsiteY1" fmla="*/ 152731 h 828337"/>
              <a:gd name="connsiteX2" fmla="*/ 2524619 w 5286564"/>
              <a:gd name="connsiteY2" fmla="*/ 5455 h 828337"/>
              <a:gd name="connsiteX3" fmla="*/ 3910502 w 5286564"/>
              <a:gd name="connsiteY3" fmla="*/ 287784 h 828337"/>
              <a:gd name="connsiteX4" fmla="*/ 5286564 w 5286564"/>
              <a:gd name="connsiteY4" fmla="*/ 828337 h 828337"/>
              <a:gd name="connsiteX0" fmla="*/ 0 w 5286564"/>
              <a:gd name="connsiteY0" fmla="*/ 743558 h 828337"/>
              <a:gd name="connsiteX1" fmla="*/ 942358 w 5286564"/>
              <a:gd name="connsiteY1" fmla="*/ 152731 h 828337"/>
              <a:gd name="connsiteX2" fmla="*/ 2524619 w 5286564"/>
              <a:gd name="connsiteY2" fmla="*/ 5455 h 828337"/>
              <a:gd name="connsiteX3" fmla="*/ 3910502 w 5286564"/>
              <a:gd name="connsiteY3" fmla="*/ 287784 h 828337"/>
              <a:gd name="connsiteX4" fmla="*/ 5286564 w 5286564"/>
              <a:gd name="connsiteY4" fmla="*/ 828337 h 828337"/>
              <a:gd name="connsiteX0" fmla="*/ 0 w 5286564"/>
              <a:gd name="connsiteY0" fmla="*/ 745601 h 830380"/>
              <a:gd name="connsiteX1" fmla="*/ 942358 w 5286564"/>
              <a:gd name="connsiteY1" fmla="*/ 154774 h 830380"/>
              <a:gd name="connsiteX2" fmla="*/ 2524619 w 5286564"/>
              <a:gd name="connsiteY2" fmla="*/ 7498 h 830380"/>
              <a:gd name="connsiteX3" fmla="*/ 3910502 w 5286564"/>
              <a:gd name="connsiteY3" fmla="*/ 289827 h 830380"/>
              <a:gd name="connsiteX4" fmla="*/ 5286564 w 5286564"/>
              <a:gd name="connsiteY4" fmla="*/ 830380 h 830380"/>
              <a:gd name="connsiteX0" fmla="*/ 0 w 5281927"/>
              <a:gd name="connsiteY0" fmla="*/ 386380 h 827392"/>
              <a:gd name="connsiteX1" fmla="*/ 937721 w 5281927"/>
              <a:gd name="connsiteY1" fmla="*/ 151786 h 827392"/>
              <a:gd name="connsiteX2" fmla="*/ 2519982 w 5281927"/>
              <a:gd name="connsiteY2" fmla="*/ 4510 h 827392"/>
              <a:gd name="connsiteX3" fmla="*/ 3905865 w 5281927"/>
              <a:gd name="connsiteY3" fmla="*/ 286839 h 827392"/>
              <a:gd name="connsiteX4" fmla="*/ 5281927 w 5281927"/>
              <a:gd name="connsiteY4" fmla="*/ 827392 h 827392"/>
              <a:gd name="connsiteX0" fmla="*/ 0 w 5281927"/>
              <a:gd name="connsiteY0" fmla="*/ 386380 h 827392"/>
              <a:gd name="connsiteX1" fmla="*/ 937721 w 5281927"/>
              <a:gd name="connsiteY1" fmla="*/ 151786 h 827392"/>
              <a:gd name="connsiteX2" fmla="*/ 2519982 w 5281927"/>
              <a:gd name="connsiteY2" fmla="*/ 4510 h 827392"/>
              <a:gd name="connsiteX3" fmla="*/ 3905865 w 5281927"/>
              <a:gd name="connsiteY3" fmla="*/ 286839 h 827392"/>
              <a:gd name="connsiteX4" fmla="*/ 5281927 w 5281927"/>
              <a:gd name="connsiteY4" fmla="*/ 827392 h 827392"/>
              <a:gd name="connsiteX0" fmla="*/ 0 w 5281927"/>
              <a:gd name="connsiteY0" fmla="*/ 391913 h 832925"/>
              <a:gd name="connsiteX1" fmla="*/ 1102087 w 5281927"/>
              <a:gd name="connsiteY1" fmla="*/ 94311 h 832925"/>
              <a:gd name="connsiteX2" fmla="*/ 2519982 w 5281927"/>
              <a:gd name="connsiteY2" fmla="*/ 10043 h 832925"/>
              <a:gd name="connsiteX3" fmla="*/ 3905865 w 5281927"/>
              <a:gd name="connsiteY3" fmla="*/ 292372 h 832925"/>
              <a:gd name="connsiteX4" fmla="*/ 5281927 w 5281927"/>
              <a:gd name="connsiteY4" fmla="*/ 832925 h 832925"/>
              <a:gd name="connsiteX0" fmla="*/ 0 w 5281927"/>
              <a:gd name="connsiteY0" fmla="*/ 402959 h 843971"/>
              <a:gd name="connsiteX1" fmla="*/ 1109322 w 5281927"/>
              <a:gd name="connsiteY1" fmla="*/ 63246 h 843971"/>
              <a:gd name="connsiteX2" fmla="*/ 2519982 w 5281927"/>
              <a:gd name="connsiteY2" fmla="*/ 21089 h 843971"/>
              <a:gd name="connsiteX3" fmla="*/ 3905865 w 5281927"/>
              <a:gd name="connsiteY3" fmla="*/ 303418 h 843971"/>
              <a:gd name="connsiteX4" fmla="*/ 5281927 w 5281927"/>
              <a:gd name="connsiteY4" fmla="*/ 843971 h 843971"/>
              <a:gd name="connsiteX0" fmla="*/ 0 w 5281927"/>
              <a:gd name="connsiteY0" fmla="*/ 413264 h 854276"/>
              <a:gd name="connsiteX1" fmla="*/ 1121477 w 5281927"/>
              <a:gd name="connsiteY1" fmla="*/ 49844 h 854276"/>
              <a:gd name="connsiteX2" fmla="*/ 2519982 w 5281927"/>
              <a:gd name="connsiteY2" fmla="*/ 31394 h 854276"/>
              <a:gd name="connsiteX3" fmla="*/ 3905865 w 5281927"/>
              <a:gd name="connsiteY3" fmla="*/ 313723 h 854276"/>
              <a:gd name="connsiteX4" fmla="*/ 5281927 w 5281927"/>
              <a:gd name="connsiteY4" fmla="*/ 854276 h 854276"/>
              <a:gd name="connsiteX0" fmla="*/ 0 w 5281927"/>
              <a:gd name="connsiteY0" fmla="*/ 363425 h 804437"/>
              <a:gd name="connsiteX1" fmla="*/ 1121477 w 5281927"/>
              <a:gd name="connsiteY1" fmla="*/ 5 h 804437"/>
              <a:gd name="connsiteX2" fmla="*/ 2402116 w 5281927"/>
              <a:gd name="connsiteY2" fmla="*/ 369998 h 804437"/>
              <a:gd name="connsiteX3" fmla="*/ 3905865 w 5281927"/>
              <a:gd name="connsiteY3" fmla="*/ 263884 h 804437"/>
              <a:gd name="connsiteX4" fmla="*/ 5281927 w 5281927"/>
              <a:gd name="connsiteY4" fmla="*/ 804437 h 804437"/>
              <a:gd name="connsiteX0" fmla="*/ 0 w 5281927"/>
              <a:gd name="connsiteY0" fmla="*/ 363425 h 804437"/>
              <a:gd name="connsiteX1" fmla="*/ 1121477 w 5281927"/>
              <a:gd name="connsiteY1" fmla="*/ 5 h 804437"/>
              <a:gd name="connsiteX2" fmla="*/ 2402116 w 5281927"/>
              <a:gd name="connsiteY2" fmla="*/ 369998 h 804437"/>
              <a:gd name="connsiteX3" fmla="*/ 3905365 w 5281927"/>
              <a:gd name="connsiteY3" fmla="*/ 524971 h 804437"/>
              <a:gd name="connsiteX4" fmla="*/ 5281927 w 5281927"/>
              <a:gd name="connsiteY4" fmla="*/ 804437 h 804437"/>
              <a:gd name="connsiteX0" fmla="*/ 0 w 5281927"/>
              <a:gd name="connsiteY0" fmla="*/ 116686 h 557698"/>
              <a:gd name="connsiteX1" fmla="*/ 1114455 w 5281927"/>
              <a:gd name="connsiteY1" fmla="*/ 5229 h 557698"/>
              <a:gd name="connsiteX2" fmla="*/ 2402116 w 5281927"/>
              <a:gd name="connsiteY2" fmla="*/ 123259 h 557698"/>
              <a:gd name="connsiteX3" fmla="*/ 3905365 w 5281927"/>
              <a:gd name="connsiteY3" fmla="*/ 278232 h 557698"/>
              <a:gd name="connsiteX4" fmla="*/ 5281927 w 5281927"/>
              <a:gd name="connsiteY4" fmla="*/ 557698 h 557698"/>
              <a:gd name="connsiteX0" fmla="*/ 1 w 5123566"/>
              <a:gd name="connsiteY0" fmla="*/ 71782 h 624456"/>
              <a:gd name="connsiteX1" fmla="*/ 956094 w 5123566"/>
              <a:gd name="connsiteY1" fmla="*/ 71987 h 624456"/>
              <a:gd name="connsiteX2" fmla="*/ 2243755 w 5123566"/>
              <a:gd name="connsiteY2" fmla="*/ 190017 h 624456"/>
              <a:gd name="connsiteX3" fmla="*/ 3747004 w 5123566"/>
              <a:gd name="connsiteY3" fmla="*/ 344990 h 624456"/>
              <a:gd name="connsiteX4" fmla="*/ 5123566 w 5123566"/>
              <a:gd name="connsiteY4" fmla="*/ 624456 h 624456"/>
              <a:gd name="connsiteX0" fmla="*/ 0 w 5123565"/>
              <a:gd name="connsiteY0" fmla="*/ 14190 h 566864"/>
              <a:gd name="connsiteX1" fmla="*/ 956093 w 5123565"/>
              <a:gd name="connsiteY1" fmla="*/ 14395 h 566864"/>
              <a:gd name="connsiteX2" fmla="*/ 2243754 w 5123565"/>
              <a:gd name="connsiteY2" fmla="*/ 132425 h 566864"/>
              <a:gd name="connsiteX3" fmla="*/ 3747003 w 5123565"/>
              <a:gd name="connsiteY3" fmla="*/ 287398 h 566864"/>
              <a:gd name="connsiteX4" fmla="*/ 5123565 w 5123565"/>
              <a:gd name="connsiteY4" fmla="*/ 566864 h 566864"/>
              <a:gd name="connsiteX0" fmla="*/ 0 w 5123565"/>
              <a:gd name="connsiteY0" fmla="*/ 5843 h 558517"/>
              <a:gd name="connsiteX1" fmla="*/ 1156392 w 5123565"/>
              <a:gd name="connsiteY1" fmla="*/ 36350 h 558517"/>
              <a:gd name="connsiteX2" fmla="*/ 2243754 w 5123565"/>
              <a:gd name="connsiteY2" fmla="*/ 124078 h 558517"/>
              <a:gd name="connsiteX3" fmla="*/ 3747003 w 5123565"/>
              <a:gd name="connsiteY3" fmla="*/ 279051 h 558517"/>
              <a:gd name="connsiteX4" fmla="*/ 5123565 w 5123565"/>
              <a:gd name="connsiteY4" fmla="*/ 558517 h 558517"/>
              <a:gd name="connsiteX0" fmla="*/ 0 w 5123565"/>
              <a:gd name="connsiteY0" fmla="*/ 5843 h 558517"/>
              <a:gd name="connsiteX1" fmla="*/ 1156392 w 5123565"/>
              <a:gd name="connsiteY1" fmla="*/ 36350 h 558517"/>
              <a:gd name="connsiteX2" fmla="*/ 2243754 w 5123565"/>
              <a:gd name="connsiteY2" fmla="*/ 124078 h 558517"/>
              <a:gd name="connsiteX3" fmla="*/ 3747003 w 5123565"/>
              <a:gd name="connsiteY3" fmla="*/ 279051 h 558517"/>
              <a:gd name="connsiteX4" fmla="*/ 5123565 w 5123565"/>
              <a:gd name="connsiteY4" fmla="*/ 558517 h 558517"/>
              <a:gd name="connsiteX0" fmla="*/ 0 w 5123565"/>
              <a:gd name="connsiteY0" fmla="*/ 5843 h 558517"/>
              <a:gd name="connsiteX1" fmla="*/ 1156392 w 5123565"/>
              <a:gd name="connsiteY1" fmla="*/ 36350 h 558517"/>
              <a:gd name="connsiteX2" fmla="*/ 2243754 w 5123565"/>
              <a:gd name="connsiteY2" fmla="*/ 124078 h 558517"/>
              <a:gd name="connsiteX3" fmla="*/ 3747003 w 5123565"/>
              <a:gd name="connsiteY3" fmla="*/ 279051 h 558517"/>
              <a:gd name="connsiteX4" fmla="*/ 5123565 w 5123565"/>
              <a:gd name="connsiteY4" fmla="*/ 558517 h 558517"/>
              <a:gd name="connsiteX0" fmla="*/ 0 w 5123565"/>
              <a:gd name="connsiteY0" fmla="*/ 5527 h 558201"/>
              <a:gd name="connsiteX1" fmla="*/ 1156392 w 5123565"/>
              <a:gd name="connsiteY1" fmla="*/ 36034 h 558201"/>
              <a:gd name="connsiteX2" fmla="*/ 2248543 w 5123565"/>
              <a:gd name="connsiteY2" fmla="*/ 106662 h 558201"/>
              <a:gd name="connsiteX3" fmla="*/ 3747003 w 5123565"/>
              <a:gd name="connsiteY3" fmla="*/ 278735 h 558201"/>
              <a:gd name="connsiteX4" fmla="*/ 5123565 w 5123565"/>
              <a:gd name="connsiteY4" fmla="*/ 558201 h 558201"/>
              <a:gd name="connsiteX0" fmla="*/ 0 w 5123565"/>
              <a:gd name="connsiteY0" fmla="*/ 5308 h 557982"/>
              <a:gd name="connsiteX1" fmla="*/ 1156392 w 5123565"/>
              <a:gd name="connsiteY1" fmla="*/ 35815 h 557982"/>
              <a:gd name="connsiteX2" fmla="*/ 2252135 w 5123565"/>
              <a:gd name="connsiteY2" fmla="*/ 93619 h 557982"/>
              <a:gd name="connsiteX3" fmla="*/ 3747003 w 5123565"/>
              <a:gd name="connsiteY3" fmla="*/ 278516 h 557982"/>
              <a:gd name="connsiteX4" fmla="*/ 5123565 w 5123565"/>
              <a:gd name="connsiteY4" fmla="*/ 557982 h 557982"/>
              <a:gd name="connsiteX0" fmla="*/ 0 w 5123565"/>
              <a:gd name="connsiteY0" fmla="*/ 8142 h 560816"/>
              <a:gd name="connsiteX1" fmla="*/ 1152264 w 5123565"/>
              <a:gd name="connsiteY1" fmla="*/ 20976 h 560816"/>
              <a:gd name="connsiteX2" fmla="*/ 2252135 w 5123565"/>
              <a:gd name="connsiteY2" fmla="*/ 96453 h 560816"/>
              <a:gd name="connsiteX3" fmla="*/ 3747003 w 5123565"/>
              <a:gd name="connsiteY3" fmla="*/ 281350 h 560816"/>
              <a:gd name="connsiteX4" fmla="*/ 5123565 w 5123565"/>
              <a:gd name="connsiteY4" fmla="*/ 560816 h 560816"/>
              <a:gd name="connsiteX0" fmla="*/ 0 w 5160431"/>
              <a:gd name="connsiteY0" fmla="*/ 8562 h 559257"/>
              <a:gd name="connsiteX1" fmla="*/ 1189130 w 5160431"/>
              <a:gd name="connsiteY1" fmla="*/ 19417 h 559257"/>
              <a:gd name="connsiteX2" fmla="*/ 2289001 w 5160431"/>
              <a:gd name="connsiteY2" fmla="*/ 94894 h 559257"/>
              <a:gd name="connsiteX3" fmla="*/ 3783869 w 5160431"/>
              <a:gd name="connsiteY3" fmla="*/ 279791 h 559257"/>
              <a:gd name="connsiteX4" fmla="*/ 5160431 w 5160431"/>
              <a:gd name="connsiteY4" fmla="*/ 559257 h 559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0431" h="559257">
                <a:moveTo>
                  <a:pt x="0" y="8562"/>
                </a:moveTo>
                <a:cubicBezTo>
                  <a:pt x="401234" y="-9840"/>
                  <a:pt x="807630" y="5028"/>
                  <a:pt x="1189130" y="19417"/>
                </a:cubicBezTo>
                <a:cubicBezTo>
                  <a:pt x="1570630" y="33806"/>
                  <a:pt x="1856545" y="51498"/>
                  <a:pt x="2289001" y="94894"/>
                </a:cubicBezTo>
                <a:cubicBezTo>
                  <a:pt x="2721457" y="138290"/>
                  <a:pt x="3305297" y="202397"/>
                  <a:pt x="3783869" y="279791"/>
                </a:cubicBezTo>
                <a:cubicBezTo>
                  <a:pt x="4262441" y="357185"/>
                  <a:pt x="4650306" y="432502"/>
                  <a:pt x="5160431" y="559257"/>
                </a:cubicBezTo>
              </a:path>
            </a:pathLst>
          </a:custGeom>
          <a:noFill/>
          <a:ln w="9525">
            <a:solidFill>
              <a:schemeClr val="tx1">
                <a:lumMod val="65000"/>
                <a:lumOff val="35000"/>
              </a:schemeClr>
            </a:solidFill>
            <a:prstDash val="dash"/>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20578096">
            <a:off x="3545244" y="2959926"/>
            <a:ext cx="3473934" cy="1033143"/>
          </a:xfrm>
          <a:custGeom>
            <a:avLst/>
            <a:gdLst>
              <a:gd name="connsiteX0" fmla="*/ 0 w 5286564"/>
              <a:gd name="connsiteY0" fmla="*/ 492805 h 577584"/>
              <a:gd name="connsiteX1" fmla="*/ 841732 w 5286564"/>
              <a:gd name="connsiteY1" fmla="*/ 208191 h 577584"/>
              <a:gd name="connsiteX2" fmla="*/ 2270861 w 5286564"/>
              <a:gd name="connsiteY2" fmla="*/ 38633 h 577584"/>
              <a:gd name="connsiteX3" fmla="*/ 3887714 w 5286564"/>
              <a:gd name="connsiteY3" fmla="*/ 50745 h 577584"/>
              <a:gd name="connsiteX4" fmla="*/ 5286564 w 5286564"/>
              <a:gd name="connsiteY4" fmla="*/ 577584 h 577584"/>
              <a:gd name="connsiteX0" fmla="*/ 0 w 5286564"/>
              <a:gd name="connsiteY0" fmla="*/ 454215 h 538994"/>
              <a:gd name="connsiteX1" fmla="*/ 841732 w 5286564"/>
              <a:gd name="connsiteY1" fmla="*/ 169601 h 538994"/>
              <a:gd name="connsiteX2" fmla="*/ 2270861 w 5286564"/>
              <a:gd name="connsiteY2" fmla="*/ 43 h 538994"/>
              <a:gd name="connsiteX3" fmla="*/ 3893770 w 5286564"/>
              <a:gd name="connsiteY3" fmla="*/ 157490 h 538994"/>
              <a:gd name="connsiteX4" fmla="*/ 5286564 w 5286564"/>
              <a:gd name="connsiteY4" fmla="*/ 538994 h 538994"/>
              <a:gd name="connsiteX0" fmla="*/ 0 w 5286564"/>
              <a:gd name="connsiteY0" fmla="*/ 417913 h 502692"/>
              <a:gd name="connsiteX1" fmla="*/ 841732 w 5286564"/>
              <a:gd name="connsiteY1" fmla="*/ 133299 h 502692"/>
              <a:gd name="connsiteX2" fmla="*/ 2301139 w 5286564"/>
              <a:gd name="connsiteY2" fmla="*/ 74 h 502692"/>
              <a:gd name="connsiteX3" fmla="*/ 3893770 w 5286564"/>
              <a:gd name="connsiteY3" fmla="*/ 121188 h 502692"/>
              <a:gd name="connsiteX4" fmla="*/ 5286564 w 5286564"/>
              <a:gd name="connsiteY4" fmla="*/ 502692 h 502692"/>
              <a:gd name="connsiteX0" fmla="*/ 0 w 5286564"/>
              <a:gd name="connsiteY0" fmla="*/ 418242 h 503021"/>
              <a:gd name="connsiteX1" fmla="*/ 859899 w 5286564"/>
              <a:gd name="connsiteY1" fmla="*/ 151795 h 503021"/>
              <a:gd name="connsiteX2" fmla="*/ 2301139 w 5286564"/>
              <a:gd name="connsiteY2" fmla="*/ 403 h 503021"/>
              <a:gd name="connsiteX3" fmla="*/ 3893770 w 5286564"/>
              <a:gd name="connsiteY3" fmla="*/ 121517 h 503021"/>
              <a:gd name="connsiteX4" fmla="*/ 5286564 w 5286564"/>
              <a:gd name="connsiteY4" fmla="*/ 503021 h 503021"/>
              <a:gd name="connsiteX0" fmla="*/ 0 w 5286564"/>
              <a:gd name="connsiteY0" fmla="*/ 417839 h 502618"/>
              <a:gd name="connsiteX1" fmla="*/ 1017345 w 5286564"/>
              <a:gd name="connsiteY1" fmla="*/ 121114 h 502618"/>
              <a:gd name="connsiteX2" fmla="*/ 2301139 w 5286564"/>
              <a:gd name="connsiteY2" fmla="*/ 0 h 502618"/>
              <a:gd name="connsiteX3" fmla="*/ 3893770 w 5286564"/>
              <a:gd name="connsiteY3" fmla="*/ 121114 h 502618"/>
              <a:gd name="connsiteX4" fmla="*/ 5286564 w 5286564"/>
              <a:gd name="connsiteY4" fmla="*/ 502618 h 502618"/>
              <a:gd name="connsiteX0" fmla="*/ 0 w 5286564"/>
              <a:gd name="connsiteY0" fmla="*/ 393616 h 478395"/>
              <a:gd name="connsiteX1" fmla="*/ 1017345 w 5286564"/>
              <a:gd name="connsiteY1" fmla="*/ 96891 h 478395"/>
              <a:gd name="connsiteX2" fmla="*/ 2567586 w 5286564"/>
              <a:gd name="connsiteY2" fmla="*/ 0 h 478395"/>
              <a:gd name="connsiteX3" fmla="*/ 3893770 w 5286564"/>
              <a:gd name="connsiteY3" fmla="*/ 96891 h 478395"/>
              <a:gd name="connsiteX4" fmla="*/ 5286564 w 5286564"/>
              <a:gd name="connsiteY4" fmla="*/ 478395 h 478395"/>
              <a:gd name="connsiteX0" fmla="*/ 0 w 5286564"/>
              <a:gd name="connsiteY0" fmla="*/ 547134 h 631913"/>
              <a:gd name="connsiteX1" fmla="*/ 949278 w 5286564"/>
              <a:gd name="connsiteY1" fmla="*/ 15265 h 631913"/>
              <a:gd name="connsiteX2" fmla="*/ 2567586 w 5286564"/>
              <a:gd name="connsiteY2" fmla="*/ 153518 h 631913"/>
              <a:gd name="connsiteX3" fmla="*/ 3893770 w 5286564"/>
              <a:gd name="connsiteY3" fmla="*/ 250409 h 631913"/>
              <a:gd name="connsiteX4" fmla="*/ 5286564 w 5286564"/>
              <a:gd name="connsiteY4" fmla="*/ 631913 h 631913"/>
              <a:gd name="connsiteX0" fmla="*/ 0 w 5286564"/>
              <a:gd name="connsiteY0" fmla="*/ 667978 h 752757"/>
              <a:gd name="connsiteX1" fmla="*/ 949278 w 5286564"/>
              <a:gd name="connsiteY1" fmla="*/ 136109 h 752757"/>
              <a:gd name="connsiteX2" fmla="*/ 2640567 w 5286564"/>
              <a:gd name="connsiteY2" fmla="*/ 12829 h 752757"/>
              <a:gd name="connsiteX3" fmla="*/ 3893770 w 5286564"/>
              <a:gd name="connsiteY3" fmla="*/ 371253 h 752757"/>
              <a:gd name="connsiteX4" fmla="*/ 5286564 w 5286564"/>
              <a:gd name="connsiteY4" fmla="*/ 752757 h 752757"/>
              <a:gd name="connsiteX0" fmla="*/ 0 w 5286564"/>
              <a:gd name="connsiteY0" fmla="*/ 658048 h 742827"/>
              <a:gd name="connsiteX1" fmla="*/ 949278 w 5286564"/>
              <a:gd name="connsiteY1" fmla="*/ 126179 h 742827"/>
              <a:gd name="connsiteX2" fmla="*/ 2640567 w 5286564"/>
              <a:gd name="connsiteY2" fmla="*/ 2899 h 742827"/>
              <a:gd name="connsiteX3" fmla="*/ 3910502 w 5286564"/>
              <a:gd name="connsiteY3" fmla="*/ 202274 h 742827"/>
              <a:gd name="connsiteX4" fmla="*/ 5286564 w 5286564"/>
              <a:gd name="connsiteY4" fmla="*/ 742827 h 742827"/>
              <a:gd name="connsiteX0" fmla="*/ 0 w 5286564"/>
              <a:gd name="connsiteY0" fmla="*/ 673844 h 758623"/>
              <a:gd name="connsiteX1" fmla="*/ 949278 w 5286564"/>
              <a:gd name="connsiteY1" fmla="*/ 141975 h 758623"/>
              <a:gd name="connsiteX2" fmla="*/ 2522308 w 5286564"/>
              <a:gd name="connsiteY2" fmla="*/ 2239 h 758623"/>
              <a:gd name="connsiteX3" fmla="*/ 3910502 w 5286564"/>
              <a:gd name="connsiteY3" fmla="*/ 218070 h 758623"/>
              <a:gd name="connsiteX4" fmla="*/ 5286564 w 5286564"/>
              <a:gd name="connsiteY4" fmla="*/ 758623 h 758623"/>
              <a:gd name="connsiteX0" fmla="*/ 0 w 5286564"/>
              <a:gd name="connsiteY0" fmla="*/ 676675 h 761454"/>
              <a:gd name="connsiteX1" fmla="*/ 949278 w 5286564"/>
              <a:gd name="connsiteY1" fmla="*/ 144806 h 761454"/>
              <a:gd name="connsiteX2" fmla="*/ 2522308 w 5286564"/>
              <a:gd name="connsiteY2" fmla="*/ 5070 h 761454"/>
              <a:gd name="connsiteX3" fmla="*/ 3910502 w 5286564"/>
              <a:gd name="connsiteY3" fmla="*/ 220901 h 761454"/>
              <a:gd name="connsiteX4" fmla="*/ 5286564 w 5286564"/>
              <a:gd name="connsiteY4" fmla="*/ 761454 h 761454"/>
              <a:gd name="connsiteX0" fmla="*/ 0 w 5286564"/>
              <a:gd name="connsiteY0" fmla="*/ 694334 h 779113"/>
              <a:gd name="connsiteX1" fmla="*/ 949278 w 5286564"/>
              <a:gd name="connsiteY1" fmla="*/ 162465 h 779113"/>
              <a:gd name="connsiteX2" fmla="*/ 2525193 w 5286564"/>
              <a:gd name="connsiteY2" fmla="*/ 4220 h 779113"/>
              <a:gd name="connsiteX3" fmla="*/ 3910502 w 5286564"/>
              <a:gd name="connsiteY3" fmla="*/ 238560 h 779113"/>
              <a:gd name="connsiteX4" fmla="*/ 5286564 w 5286564"/>
              <a:gd name="connsiteY4" fmla="*/ 779113 h 779113"/>
              <a:gd name="connsiteX0" fmla="*/ 0 w 5286564"/>
              <a:gd name="connsiteY0" fmla="*/ 700400 h 785179"/>
              <a:gd name="connsiteX1" fmla="*/ 942358 w 5286564"/>
              <a:gd name="connsiteY1" fmla="*/ 109573 h 785179"/>
              <a:gd name="connsiteX2" fmla="*/ 2525193 w 5286564"/>
              <a:gd name="connsiteY2" fmla="*/ 10286 h 785179"/>
              <a:gd name="connsiteX3" fmla="*/ 3910502 w 5286564"/>
              <a:gd name="connsiteY3" fmla="*/ 244626 h 785179"/>
              <a:gd name="connsiteX4" fmla="*/ 5286564 w 5286564"/>
              <a:gd name="connsiteY4" fmla="*/ 785179 h 785179"/>
              <a:gd name="connsiteX0" fmla="*/ 0 w 5286564"/>
              <a:gd name="connsiteY0" fmla="*/ 706264 h 791043"/>
              <a:gd name="connsiteX1" fmla="*/ 942358 w 5286564"/>
              <a:gd name="connsiteY1" fmla="*/ 115437 h 791043"/>
              <a:gd name="connsiteX2" fmla="*/ 2525193 w 5286564"/>
              <a:gd name="connsiteY2" fmla="*/ 16150 h 791043"/>
              <a:gd name="connsiteX3" fmla="*/ 3910502 w 5286564"/>
              <a:gd name="connsiteY3" fmla="*/ 250490 h 791043"/>
              <a:gd name="connsiteX4" fmla="*/ 5286564 w 5286564"/>
              <a:gd name="connsiteY4" fmla="*/ 791043 h 791043"/>
              <a:gd name="connsiteX0" fmla="*/ 0 w 5286564"/>
              <a:gd name="connsiteY0" fmla="*/ 743558 h 828337"/>
              <a:gd name="connsiteX1" fmla="*/ 942358 w 5286564"/>
              <a:gd name="connsiteY1" fmla="*/ 152731 h 828337"/>
              <a:gd name="connsiteX2" fmla="*/ 2524619 w 5286564"/>
              <a:gd name="connsiteY2" fmla="*/ 5455 h 828337"/>
              <a:gd name="connsiteX3" fmla="*/ 3910502 w 5286564"/>
              <a:gd name="connsiteY3" fmla="*/ 287784 h 828337"/>
              <a:gd name="connsiteX4" fmla="*/ 5286564 w 5286564"/>
              <a:gd name="connsiteY4" fmla="*/ 828337 h 828337"/>
              <a:gd name="connsiteX0" fmla="*/ 0 w 5286564"/>
              <a:gd name="connsiteY0" fmla="*/ 743558 h 828337"/>
              <a:gd name="connsiteX1" fmla="*/ 942358 w 5286564"/>
              <a:gd name="connsiteY1" fmla="*/ 152731 h 828337"/>
              <a:gd name="connsiteX2" fmla="*/ 2524619 w 5286564"/>
              <a:gd name="connsiteY2" fmla="*/ 5455 h 828337"/>
              <a:gd name="connsiteX3" fmla="*/ 3910502 w 5286564"/>
              <a:gd name="connsiteY3" fmla="*/ 287784 h 828337"/>
              <a:gd name="connsiteX4" fmla="*/ 5286564 w 5286564"/>
              <a:gd name="connsiteY4" fmla="*/ 828337 h 828337"/>
              <a:gd name="connsiteX0" fmla="*/ 0 w 5286564"/>
              <a:gd name="connsiteY0" fmla="*/ 743558 h 828337"/>
              <a:gd name="connsiteX1" fmla="*/ 942358 w 5286564"/>
              <a:gd name="connsiteY1" fmla="*/ 152731 h 828337"/>
              <a:gd name="connsiteX2" fmla="*/ 2524619 w 5286564"/>
              <a:gd name="connsiteY2" fmla="*/ 5455 h 828337"/>
              <a:gd name="connsiteX3" fmla="*/ 3910502 w 5286564"/>
              <a:gd name="connsiteY3" fmla="*/ 287784 h 828337"/>
              <a:gd name="connsiteX4" fmla="*/ 5286564 w 5286564"/>
              <a:gd name="connsiteY4" fmla="*/ 828337 h 828337"/>
              <a:gd name="connsiteX0" fmla="*/ 0 w 5286564"/>
              <a:gd name="connsiteY0" fmla="*/ 745601 h 830380"/>
              <a:gd name="connsiteX1" fmla="*/ 942358 w 5286564"/>
              <a:gd name="connsiteY1" fmla="*/ 154774 h 830380"/>
              <a:gd name="connsiteX2" fmla="*/ 2524619 w 5286564"/>
              <a:gd name="connsiteY2" fmla="*/ 7498 h 830380"/>
              <a:gd name="connsiteX3" fmla="*/ 3910502 w 5286564"/>
              <a:gd name="connsiteY3" fmla="*/ 289827 h 830380"/>
              <a:gd name="connsiteX4" fmla="*/ 5286564 w 5286564"/>
              <a:gd name="connsiteY4" fmla="*/ 830380 h 830380"/>
              <a:gd name="connsiteX0" fmla="*/ 0 w 5281927"/>
              <a:gd name="connsiteY0" fmla="*/ 386380 h 827392"/>
              <a:gd name="connsiteX1" fmla="*/ 937721 w 5281927"/>
              <a:gd name="connsiteY1" fmla="*/ 151786 h 827392"/>
              <a:gd name="connsiteX2" fmla="*/ 2519982 w 5281927"/>
              <a:gd name="connsiteY2" fmla="*/ 4510 h 827392"/>
              <a:gd name="connsiteX3" fmla="*/ 3905865 w 5281927"/>
              <a:gd name="connsiteY3" fmla="*/ 286839 h 827392"/>
              <a:gd name="connsiteX4" fmla="*/ 5281927 w 5281927"/>
              <a:gd name="connsiteY4" fmla="*/ 827392 h 827392"/>
              <a:gd name="connsiteX0" fmla="*/ 0 w 5281927"/>
              <a:gd name="connsiteY0" fmla="*/ 386380 h 827392"/>
              <a:gd name="connsiteX1" fmla="*/ 937721 w 5281927"/>
              <a:gd name="connsiteY1" fmla="*/ 151786 h 827392"/>
              <a:gd name="connsiteX2" fmla="*/ 2519982 w 5281927"/>
              <a:gd name="connsiteY2" fmla="*/ 4510 h 827392"/>
              <a:gd name="connsiteX3" fmla="*/ 3905865 w 5281927"/>
              <a:gd name="connsiteY3" fmla="*/ 286839 h 827392"/>
              <a:gd name="connsiteX4" fmla="*/ 5281927 w 5281927"/>
              <a:gd name="connsiteY4" fmla="*/ 827392 h 827392"/>
              <a:gd name="connsiteX0" fmla="*/ 0 w 5281927"/>
              <a:gd name="connsiteY0" fmla="*/ 391913 h 832925"/>
              <a:gd name="connsiteX1" fmla="*/ 1102087 w 5281927"/>
              <a:gd name="connsiteY1" fmla="*/ 94311 h 832925"/>
              <a:gd name="connsiteX2" fmla="*/ 2519982 w 5281927"/>
              <a:gd name="connsiteY2" fmla="*/ 10043 h 832925"/>
              <a:gd name="connsiteX3" fmla="*/ 3905865 w 5281927"/>
              <a:gd name="connsiteY3" fmla="*/ 292372 h 832925"/>
              <a:gd name="connsiteX4" fmla="*/ 5281927 w 5281927"/>
              <a:gd name="connsiteY4" fmla="*/ 832925 h 832925"/>
              <a:gd name="connsiteX0" fmla="*/ 0 w 5281927"/>
              <a:gd name="connsiteY0" fmla="*/ 402959 h 843971"/>
              <a:gd name="connsiteX1" fmla="*/ 1109322 w 5281927"/>
              <a:gd name="connsiteY1" fmla="*/ 63246 h 843971"/>
              <a:gd name="connsiteX2" fmla="*/ 2519982 w 5281927"/>
              <a:gd name="connsiteY2" fmla="*/ 21089 h 843971"/>
              <a:gd name="connsiteX3" fmla="*/ 3905865 w 5281927"/>
              <a:gd name="connsiteY3" fmla="*/ 303418 h 843971"/>
              <a:gd name="connsiteX4" fmla="*/ 5281927 w 5281927"/>
              <a:gd name="connsiteY4" fmla="*/ 843971 h 843971"/>
              <a:gd name="connsiteX0" fmla="*/ 0 w 5281927"/>
              <a:gd name="connsiteY0" fmla="*/ 413264 h 854276"/>
              <a:gd name="connsiteX1" fmla="*/ 1121477 w 5281927"/>
              <a:gd name="connsiteY1" fmla="*/ 49844 h 854276"/>
              <a:gd name="connsiteX2" fmla="*/ 2519982 w 5281927"/>
              <a:gd name="connsiteY2" fmla="*/ 31394 h 854276"/>
              <a:gd name="connsiteX3" fmla="*/ 3905865 w 5281927"/>
              <a:gd name="connsiteY3" fmla="*/ 313723 h 854276"/>
              <a:gd name="connsiteX4" fmla="*/ 5281927 w 5281927"/>
              <a:gd name="connsiteY4" fmla="*/ 854276 h 854276"/>
              <a:gd name="connsiteX0" fmla="*/ 0 w 5281927"/>
              <a:gd name="connsiteY0" fmla="*/ 363425 h 804437"/>
              <a:gd name="connsiteX1" fmla="*/ 1121477 w 5281927"/>
              <a:gd name="connsiteY1" fmla="*/ 5 h 804437"/>
              <a:gd name="connsiteX2" fmla="*/ 2402116 w 5281927"/>
              <a:gd name="connsiteY2" fmla="*/ 369998 h 804437"/>
              <a:gd name="connsiteX3" fmla="*/ 3905865 w 5281927"/>
              <a:gd name="connsiteY3" fmla="*/ 263884 h 804437"/>
              <a:gd name="connsiteX4" fmla="*/ 5281927 w 5281927"/>
              <a:gd name="connsiteY4" fmla="*/ 804437 h 804437"/>
              <a:gd name="connsiteX0" fmla="*/ 0 w 5281927"/>
              <a:gd name="connsiteY0" fmla="*/ 363425 h 804437"/>
              <a:gd name="connsiteX1" fmla="*/ 1121477 w 5281927"/>
              <a:gd name="connsiteY1" fmla="*/ 5 h 804437"/>
              <a:gd name="connsiteX2" fmla="*/ 2402116 w 5281927"/>
              <a:gd name="connsiteY2" fmla="*/ 369998 h 804437"/>
              <a:gd name="connsiteX3" fmla="*/ 3905365 w 5281927"/>
              <a:gd name="connsiteY3" fmla="*/ 524971 h 804437"/>
              <a:gd name="connsiteX4" fmla="*/ 5281927 w 5281927"/>
              <a:gd name="connsiteY4" fmla="*/ 804437 h 804437"/>
              <a:gd name="connsiteX0" fmla="*/ 0 w 5281927"/>
              <a:gd name="connsiteY0" fmla="*/ 116686 h 557698"/>
              <a:gd name="connsiteX1" fmla="*/ 1114455 w 5281927"/>
              <a:gd name="connsiteY1" fmla="*/ 5229 h 557698"/>
              <a:gd name="connsiteX2" fmla="*/ 2402116 w 5281927"/>
              <a:gd name="connsiteY2" fmla="*/ 123259 h 557698"/>
              <a:gd name="connsiteX3" fmla="*/ 3905365 w 5281927"/>
              <a:gd name="connsiteY3" fmla="*/ 278232 h 557698"/>
              <a:gd name="connsiteX4" fmla="*/ 5281927 w 5281927"/>
              <a:gd name="connsiteY4" fmla="*/ 557698 h 557698"/>
              <a:gd name="connsiteX0" fmla="*/ 1 w 5123566"/>
              <a:gd name="connsiteY0" fmla="*/ 71782 h 624456"/>
              <a:gd name="connsiteX1" fmla="*/ 956094 w 5123566"/>
              <a:gd name="connsiteY1" fmla="*/ 71987 h 624456"/>
              <a:gd name="connsiteX2" fmla="*/ 2243755 w 5123566"/>
              <a:gd name="connsiteY2" fmla="*/ 190017 h 624456"/>
              <a:gd name="connsiteX3" fmla="*/ 3747004 w 5123566"/>
              <a:gd name="connsiteY3" fmla="*/ 344990 h 624456"/>
              <a:gd name="connsiteX4" fmla="*/ 5123566 w 5123566"/>
              <a:gd name="connsiteY4" fmla="*/ 624456 h 624456"/>
              <a:gd name="connsiteX0" fmla="*/ 0 w 5123565"/>
              <a:gd name="connsiteY0" fmla="*/ 14190 h 566864"/>
              <a:gd name="connsiteX1" fmla="*/ 956093 w 5123565"/>
              <a:gd name="connsiteY1" fmla="*/ 14395 h 566864"/>
              <a:gd name="connsiteX2" fmla="*/ 2243754 w 5123565"/>
              <a:gd name="connsiteY2" fmla="*/ 132425 h 566864"/>
              <a:gd name="connsiteX3" fmla="*/ 3747003 w 5123565"/>
              <a:gd name="connsiteY3" fmla="*/ 287398 h 566864"/>
              <a:gd name="connsiteX4" fmla="*/ 5123565 w 5123565"/>
              <a:gd name="connsiteY4" fmla="*/ 566864 h 566864"/>
              <a:gd name="connsiteX0" fmla="*/ 0 w 5123565"/>
              <a:gd name="connsiteY0" fmla="*/ 5843 h 558517"/>
              <a:gd name="connsiteX1" fmla="*/ 1156392 w 5123565"/>
              <a:gd name="connsiteY1" fmla="*/ 36350 h 558517"/>
              <a:gd name="connsiteX2" fmla="*/ 2243754 w 5123565"/>
              <a:gd name="connsiteY2" fmla="*/ 124078 h 558517"/>
              <a:gd name="connsiteX3" fmla="*/ 3747003 w 5123565"/>
              <a:gd name="connsiteY3" fmla="*/ 279051 h 558517"/>
              <a:gd name="connsiteX4" fmla="*/ 5123565 w 5123565"/>
              <a:gd name="connsiteY4" fmla="*/ 558517 h 558517"/>
              <a:gd name="connsiteX0" fmla="*/ 0 w 5123565"/>
              <a:gd name="connsiteY0" fmla="*/ 5843 h 558517"/>
              <a:gd name="connsiteX1" fmla="*/ 1156392 w 5123565"/>
              <a:gd name="connsiteY1" fmla="*/ 36350 h 558517"/>
              <a:gd name="connsiteX2" fmla="*/ 2243754 w 5123565"/>
              <a:gd name="connsiteY2" fmla="*/ 124078 h 558517"/>
              <a:gd name="connsiteX3" fmla="*/ 3747003 w 5123565"/>
              <a:gd name="connsiteY3" fmla="*/ 279051 h 558517"/>
              <a:gd name="connsiteX4" fmla="*/ 5123565 w 5123565"/>
              <a:gd name="connsiteY4" fmla="*/ 558517 h 558517"/>
              <a:gd name="connsiteX0" fmla="*/ 0 w 5123565"/>
              <a:gd name="connsiteY0" fmla="*/ 5843 h 558517"/>
              <a:gd name="connsiteX1" fmla="*/ 1156392 w 5123565"/>
              <a:gd name="connsiteY1" fmla="*/ 36350 h 558517"/>
              <a:gd name="connsiteX2" fmla="*/ 2243754 w 5123565"/>
              <a:gd name="connsiteY2" fmla="*/ 124078 h 558517"/>
              <a:gd name="connsiteX3" fmla="*/ 3747003 w 5123565"/>
              <a:gd name="connsiteY3" fmla="*/ 279051 h 558517"/>
              <a:gd name="connsiteX4" fmla="*/ 5123565 w 5123565"/>
              <a:gd name="connsiteY4" fmla="*/ 558517 h 558517"/>
              <a:gd name="connsiteX0" fmla="*/ 0 w 5123565"/>
              <a:gd name="connsiteY0" fmla="*/ 5527 h 558201"/>
              <a:gd name="connsiteX1" fmla="*/ 1156392 w 5123565"/>
              <a:gd name="connsiteY1" fmla="*/ 36034 h 558201"/>
              <a:gd name="connsiteX2" fmla="*/ 2248543 w 5123565"/>
              <a:gd name="connsiteY2" fmla="*/ 106662 h 558201"/>
              <a:gd name="connsiteX3" fmla="*/ 3747003 w 5123565"/>
              <a:gd name="connsiteY3" fmla="*/ 278735 h 558201"/>
              <a:gd name="connsiteX4" fmla="*/ 5123565 w 5123565"/>
              <a:gd name="connsiteY4" fmla="*/ 558201 h 558201"/>
              <a:gd name="connsiteX0" fmla="*/ 0 w 5123565"/>
              <a:gd name="connsiteY0" fmla="*/ 5308 h 557982"/>
              <a:gd name="connsiteX1" fmla="*/ 1156392 w 5123565"/>
              <a:gd name="connsiteY1" fmla="*/ 35815 h 557982"/>
              <a:gd name="connsiteX2" fmla="*/ 2252135 w 5123565"/>
              <a:gd name="connsiteY2" fmla="*/ 93619 h 557982"/>
              <a:gd name="connsiteX3" fmla="*/ 3747003 w 5123565"/>
              <a:gd name="connsiteY3" fmla="*/ 278516 h 557982"/>
              <a:gd name="connsiteX4" fmla="*/ 5123565 w 5123565"/>
              <a:gd name="connsiteY4" fmla="*/ 557982 h 557982"/>
              <a:gd name="connsiteX0" fmla="*/ 0 w 5123565"/>
              <a:gd name="connsiteY0" fmla="*/ 8142 h 560816"/>
              <a:gd name="connsiteX1" fmla="*/ 1152264 w 5123565"/>
              <a:gd name="connsiteY1" fmla="*/ 20976 h 560816"/>
              <a:gd name="connsiteX2" fmla="*/ 2252135 w 5123565"/>
              <a:gd name="connsiteY2" fmla="*/ 96453 h 560816"/>
              <a:gd name="connsiteX3" fmla="*/ 3747003 w 5123565"/>
              <a:gd name="connsiteY3" fmla="*/ 281350 h 560816"/>
              <a:gd name="connsiteX4" fmla="*/ 5123565 w 5123565"/>
              <a:gd name="connsiteY4" fmla="*/ 560816 h 560816"/>
              <a:gd name="connsiteX0" fmla="*/ 0 w 5160431"/>
              <a:gd name="connsiteY0" fmla="*/ 8562 h 559257"/>
              <a:gd name="connsiteX1" fmla="*/ 1189130 w 5160431"/>
              <a:gd name="connsiteY1" fmla="*/ 19417 h 559257"/>
              <a:gd name="connsiteX2" fmla="*/ 2289001 w 5160431"/>
              <a:gd name="connsiteY2" fmla="*/ 94894 h 559257"/>
              <a:gd name="connsiteX3" fmla="*/ 3783869 w 5160431"/>
              <a:gd name="connsiteY3" fmla="*/ 279791 h 559257"/>
              <a:gd name="connsiteX4" fmla="*/ 5160431 w 5160431"/>
              <a:gd name="connsiteY4" fmla="*/ 559257 h 559257"/>
              <a:gd name="connsiteX0" fmla="*/ 0 w 4866408"/>
              <a:gd name="connsiteY0" fmla="*/ 8562 h 623918"/>
              <a:gd name="connsiteX1" fmla="*/ 1189130 w 4866408"/>
              <a:gd name="connsiteY1" fmla="*/ 19417 h 623918"/>
              <a:gd name="connsiteX2" fmla="*/ 2289001 w 4866408"/>
              <a:gd name="connsiteY2" fmla="*/ 94894 h 623918"/>
              <a:gd name="connsiteX3" fmla="*/ 3783869 w 4866408"/>
              <a:gd name="connsiteY3" fmla="*/ 279791 h 623918"/>
              <a:gd name="connsiteX4" fmla="*/ 4866408 w 4866408"/>
              <a:gd name="connsiteY4" fmla="*/ 623918 h 623918"/>
              <a:gd name="connsiteX0" fmla="*/ 0 w 4866408"/>
              <a:gd name="connsiteY0" fmla="*/ 8562 h 623918"/>
              <a:gd name="connsiteX1" fmla="*/ 1189130 w 4866408"/>
              <a:gd name="connsiteY1" fmla="*/ 19417 h 623918"/>
              <a:gd name="connsiteX2" fmla="*/ 2289001 w 4866408"/>
              <a:gd name="connsiteY2" fmla="*/ 94894 h 623918"/>
              <a:gd name="connsiteX3" fmla="*/ 3783869 w 4866408"/>
              <a:gd name="connsiteY3" fmla="*/ 279791 h 623918"/>
              <a:gd name="connsiteX4" fmla="*/ 4866408 w 4866408"/>
              <a:gd name="connsiteY4" fmla="*/ 623918 h 623918"/>
              <a:gd name="connsiteX0" fmla="*/ 0 w 4866408"/>
              <a:gd name="connsiteY0" fmla="*/ 8562 h 623918"/>
              <a:gd name="connsiteX1" fmla="*/ 1189130 w 4866408"/>
              <a:gd name="connsiteY1" fmla="*/ 19417 h 623918"/>
              <a:gd name="connsiteX2" fmla="*/ 2289001 w 4866408"/>
              <a:gd name="connsiteY2" fmla="*/ 94894 h 623918"/>
              <a:gd name="connsiteX3" fmla="*/ 3747689 w 4866408"/>
              <a:gd name="connsiteY3" fmla="*/ 289053 h 623918"/>
              <a:gd name="connsiteX4" fmla="*/ 4866408 w 4866408"/>
              <a:gd name="connsiteY4" fmla="*/ 623918 h 623918"/>
              <a:gd name="connsiteX0" fmla="*/ 0 w 4866408"/>
              <a:gd name="connsiteY0" fmla="*/ 8562 h 623918"/>
              <a:gd name="connsiteX1" fmla="*/ 1189130 w 4866408"/>
              <a:gd name="connsiteY1" fmla="*/ 19417 h 623918"/>
              <a:gd name="connsiteX2" fmla="*/ 2289001 w 4866408"/>
              <a:gd name="connsiteY2" fmla="*/ 94894 h 623918"/>
              <a:gd name="connsiteX3" fmla="*/ 3735628 w 4866408"/>
              <a:gd name="connsiteY3" fmla="*/ 292140 h 623918"/>
              <a:gd name="connsiteX4" fmla="*/ 4866408 w 4866408"/>
              <a:gd name="connsiteY4" fmla="*/ 623918 h 623918"/>
              <a:gd name="connsiteX0" fmla="*/ 0 w 4866408"/>
              <a:gd name="connsiteY0" fmla="*/ 7969 h 623325"/>
              <a:gd name="connsiteX1" fmla="*/ 1189130 w 4866408"/>
              <a:gd name="connsiteY1" fmla="*/ 18824 h 623325"/>
              <a:gd name="connsiteX2" fmla="*/ 2258199 w 4866408"/>
              <a:gd name="connsiteY2" fmla="*/ 77431 h 623325"/>
              <a:gd name="connsiteX3" fmla="*/ 3735628 w 4866408"/>
              <a:gd name="connsiteY3" fmla="*/ 291547 h 623325"/>
              <a:gd name="connsiteX4" fmla="*/ 4866408 w 4866408"/>
              <a:gd name="connsiteY4" fmla="*/ 623325 h 623325"/>
              <a:gd name="connsiteX0" fmla="*/ 0 w 4866408"/>
              <a:gd name="connsiteY0" fmla="*/ 9715 h 625071"/>
              <a:gd name="connsiteX1" fmla="*/ 1172482 w 4866408"/>
              <a:gd name="connsiteY1" fmla="*/ 14222 h 625071"/>
              <a:gd name="connsiteX2" fmla="*/ 2258199 w 4866408"/>
              <a:gd name="connsiteY2" fmla="*/ 79177 h 625071"/>
              <a:gd name="connsiteX3" fmla="*/ 3735628 w 4866408"/>
              <a:gd name="connsiteY3" fmla="*/ 293293 h 625071"/>
              <a:gd name="connsiteX4" fmla="*/ 4866408 w 4866408"/>
              <a:gd name="connsiteY4" fmla="*/ 625071 h 625071"/>
              <a:gd name="connsiteX0" fmla="*/ 0 w 4866408"/>
              <a:gd name="connsiteY0" fmla="*/ 13164 h 628520"/>
              <a:gd name="connsiteX1" fmla="*/ 1177464 w 4866408"/>
              <a:gd name="connsiteY1" fmla="*/ 9323 h 628520"/>
              <a:gd name="connsiteX2" fmla="*/ 2258199 w 4866408"/>
              <a:gd name="connsiteY2" fmla="*/ 82626 h 628520"/>
              <a:gd name="connsiteX3" fmla="*/ 3735628 w 4866408"/>
              <a:gd name="connsiteY3" fmla="*/ 296742 h 628520"/>
              <a:gd name="connsiteX4" fmla="*/ 4866408 w 4866408"/>
              <a:gd name="connsiteY4" fmla="*/ 628520 h 628520"/>
              <a:gd name="connsiteX0" fmla="*/ 0 w 4914649"/>
              <a:gd name="connsiteY0" fmla="*/ 20370 h 623376"/>
              <a:gd name="connsiteX1" fmla="*/ 1225705 w 4914649"/>
              <a:gd name="connsiteY1" fmla="*/ 4179 h 623376"/>
              <a:gd name="connsiteX2" fmla="*/ 2306440 w 4914649"/>
              <a:gd name="connsiteY2" fmla="*/ 77482 h 623376"/>
              <a:gd name="connsiteX3" fmla="*/ 3783869 w 4914649"/>
              <a:gd name="connsiteY3" fmla="*/ 291598 h 623376"/>
              <a:gd name="connsiteX4" fmla="*/ 4914649 w 4914649"/>
              <a:gd name="connsiteY4" fmla="*/ 623376 h 6233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4649" h="623376">
                <a:moveTo>
                  <a:pt x="0" y="20370"/>
                </a:moveTo>
                <a:cubicBezTo>
                  <a:pt x="401234" y="1968"/>
                  <a:pt x="841298" y="-5340"/>
                  <a:pt x="1225705" y="4179"/>
                </a:cubicBezTo>
                <a:cubicBezTo>
                  <a:pt x="1610112" y="13698"/>
                  <a:pt x="1880079" y="29579"/>
                  <a:pt x="2306440" y="77482"/>
                </a:cubicBezTo>
                <a:cubicBezTo>
                  <a:pt x="2732801" y="125385"/>
                  <a:pt x="3349168" y="200616"/>
                  <a:pt x="3783869" y="291598"/>
                </a:cubicBezTo>
                <a:cubicBezTo>
                  <a:pt x="4218570" y="382580"/>
                  <a:pt x="4448576" y="457054"/>
                  <a:pt x="4914649" y="623376"/>
                </a:cubicBezTo>
              </a:path>
            </a:pathLst>
          </a:custGeom>
          <a:noFill/>
          <a:ln w="9525">
            <a:solidFill>
              <a:schemeClr val="tx1">
                <a:lumMod val="65000"/>
                <a:lumOff val="35000"/>
              </a:schemeClr>
            </a:solidFill>
            <a:prstDash val="dash"/>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0424" y="4521351"/>
            <a:ext cx="7852794" cy="1800493"/>
          </a:xfrm>
          <a:prstGeom prst="rect">
            <a:avLst/>
          </a:prstGeom>
        </p:spPr>
        <p:txBody>
          <a:bodyPr wrap="square">
            <a:spAutoFit/>
          </a:bodyPr>
          <a:lstStyle/>
          <a:p>
            <a:pPr>
              <a:spcAft>
                <a:spcPts val="1200"/>
              </a:spcAft>
            </a:pPr>
            <a:r>
              <a:rPr lang="en-US" altLang="ko-KR" sz="2200" dirty="0">
                <a:latin typeface="Gill Sans MT" panose="020B0502020104020203" pitchFamily="34" charset="0"/>
              </a:rPr>
              <a:t>Widely used graph kernels</a:t>
            </a:r>
          </a:p>
          <a:p>
            <a:pPr marL="361950" lvl="1" indent="-276225">
              <a:spcBef>
                <a:spcPts val="600"/>
              </a:spcBef>
              <a:spcAft>
                <a:spcPts val="600"/>
              </a:spcAft>
              <a:buSzPct val="70000"/>
              <a:buFont typeface="Wingdings" panose="05000000000000000000" pitchFamily="2" charset="2"/>
              <a:buChar char="n"/>
            </a:pPr>
            <a:r>
              <a:rPr lang="en-US" altLang="ko-KR" dirty="0">
                <a:latin typeface="Gill Sans MT" panose="020B0502020104020203" pitchFamily="34" charset="0"/>
              </a:rPr>
              <a:t>random walk kernel</a:t>
            </a:r>
          </a:p>
          <a:p>
            <a:pPr marL="361950" lvl="1" indent="-276225">
              <a:spcBef>
                <a:spcPts val="600"/>
              </a:spcBef>
              <a:spcAft>
                <a:spcPts val="600"/>
              </a:spcAft>
              <a:buSzPct val="70000"/>
              <a:buFont typeface="Wingdings" panose="05000000000000000000" pitchFamily="2" charset="2"/>
              <a:buChar char="n"/>
            </a:pPr>
            <a:r>
              <a:rPr lang="en-US" altLang="ko-KR" dirty="0">
                <a:latin typeface="Gill Sans MT" panose="020B0502020104020203" pitchFamily="34" charset="0"/>
              </a:rPr>
              <a:t>shortest path kernel – consider</a:t>
            </a:r>
            <a:r>
              <a:rPr lang="en-US" altLang="zh-CN" dirty="0">
                <a:latin typeface="Gill Sans MT" panose="020B0502020104020203" pitchFamily="34" charset="0"/>
              </a:rPr>
              <a:t>s</a:t>
            </a:r>
            <a:r>
              <a:rPr lang="en-US" altLang="ko-KR" dirty="0">
                <a:latin typeface="Gill Sans MT" panose="020B0502020104020203" pitchFamily="34" charset="0"/>
              </a:rPr>
              <a:t> only shortest paths</a:t>
            </a:r>
          </a:p>
          <a:p>
            <a:pPr marL="361950" lvl="1" indent="-276225">
              <a:spcBef>
                <a:spcPts val="600"/>
              </a:spcBef>
              <a:spcAft>
                <a:spcPts val="600"/>
              </a:spcAft>
              <a:buSzPct val="70000"/>
              <a:buFont typeface="Wingdings" panose="05000000000000000000" pitchFamily="2" charset="2"/>
              <a:buChar char="n"/>
            </a:pPr>
            <a:r>
              <a:rPr lang="en-US" altLang="ko-KR" dirty="0">
                <a:latin typeface="Gill Sans MT" panose="020B0502020104020203" pitchFamily="34" charset="0"/>
              </a:rPr>
              <a:t>……</a:t>
            </a:r>
          </a:p>
        </p:txBody>
      </p:sp>
      <p:sp>
        <p:nvSpPr>
          <p:cNvPr id="65" name="Rectangle 64"/>
          <p:cNvSpPr/>
          <p:nvPr/>
        </p:nvSpPr>
        <p:spPr>
          <a:xfrm>
            <a:off x="926957" y="1300688"/>
            <a:ext cx="3192102" cy="492443"/>
          </a:xfrm>
          <a:prstGeom prst="rect">
            <a:avLst/>
          </a:prstGeom>
          <a:solidFill>
            <a:schemeClr val="accent2">
              <a:lumMod val="20000"/>
              <a:lumOff val="80000"/>
            </a:schemeClr>
          </a:solidFill>
        </p:spPr>
        <p:txBody>
          <a:bodyPr wrap="square" lIns="0" tIns="0" rIns="0" bIns="0">
            <a:spAutoFit/>
          </a:bodyPr>
          <a:lstStyle/>
          <a:p>
            <a:pPr marL="85725" lvl="1">
              <a:buSzPct val="70000"/>
            </a:pPr>
            <a:r>
              <a:rPr lang="en-US" altLang="zh-CN" sz="1600" dirty="0"/>
              <a:t>graph computation (e.g., Isomorphism) is usually</a:t>
            </a:r>
            <a:r>
              <a:rPr lang="zh-CN" altLang="en-US" sz="1600" dirty="0"/>
              <a:t> </a:t>
            </a:r>
            <a:r>
              <a:rPr lang="en-US" altLang="zh-CN" sz="1600" dirty="0"/>
              <a:t>NP hard.</a:t>
            </a:r>
          </a:p>
        </p:txBody>
      </p:sp>
    </p:spTree>
    <p:extLst>
      <p:ext uri="{BB962C8B-B14F-4D97-AF65-F5344CB8AC3E}">
        <p14:creationId xmlns:p14="http://schemas.microsoft.com/office/powerpoint/2010/main" val="3140947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859283"/>
          </a:xfrm>
        </p:spPr>
        <p:txBody>
          <a:bodyPr>
            <a:normAutofit/>
          </a:bodyPr>
          <a:lstStyle/>
          <a:p>
            <a:r>
              <a:rPr lang="en-US" sz="3200" dirty="0">
                <a:latin typeface="Gill Sans MT" panose="020B0502020104020203" pitchFamily="34" charset="0"/>
              </a:rPr>
              <a:t>Overall Workflow of </a:t>
            </a:r>
            <a:r>
              <a:rPr lang="en-US" sz="3200" dirty="0" err="1">
                <a:latin typeface="Gill Sans MT" panose="020B0502020104020203" pitchFamily="34" charset="0"/>
              </a:rPr>
              <a:t>CodeKernel</a:t>
            </a:r>
            <a:endParaRPr lang="en-US" sz="3200" dirty="0">
              <a:latin typeface="Gill Sans MT" panose="020B0502020104020203" pitchFamily="34" charset="0"/>
            </a:endParaRPr>
          </a:p>
        </p:txBody>
      </p:sp>
      <p:sp>
        <p:nvSpPr>
          <p:cNvPr id="3" name="Content Placeholder 2"/>
          <p:cNvSpPr>
            <a:spLocks noGrp="1"/>
          </p:cNvSpPr>
          <p:nvPr>
            <p:ph idx="1"/>
          </p:nvPr>
        </p:nvSpPr>
        <p:spPr>
          <a:xfrm>
            <a:off x="628651" y="1420362"/>
            <a:ext cx="7779010" cy="861443"/>
          </a:xfrm>
        </p:spPr>
        <p:txBody>
          <a:bodyPr>
            <a:noAutofit/>
          </a:bodyPr>
          <a:lstStyle/>
          <a:p>
            <a:pPr marL="0" indent="0">
              <a:spcAft>
                <a:spcPts val="600"/>
              </a:spcAft>
              <a:buNone/>
            </a:pPr>
            <a:r>
              <a:rPr lang="en-US" altLang="ko-KR" sz="2400" dirty="0">
                <a:solidFill>
                  <a:srgbClr val="002060"/>
                </a:solidFill>
                <a:latin typeface="Arial" panose="020B0604020202020204" pitchFamily="34" charset="0"/>
                <a:cs typeface="Arial" panose="020B0604020202020204" pitchFamily="34" charset="0"/>
              </a:rPr>
              <a:t>Represent code snippets as graphs and then cluster the graphs with graph kernel:</a:t>
            </a:r>
            <a:endParaRPr lang="en-US" sz="2400" dirty="0">
              <a:solidFill>
                <a:srgbClr val="002060"/>
              </a:solidFill>
              <a:latin typeface="Arial" panose="020B0604020202020204" pitchFamily="34" charset="0"/>
              <a:cs typeface="Arial" panose="020B0604020202020204" pitchFamily="34" charset="0"/>
            </a:endParaRPr>
          </a:p>
        </p:txBody>
      </p:sp>
      <p:sp>
        <p:nvSpPr>
          <p:cNvPr id="28" name="Slide Number Placeholder 27"/>
          <p:cNvSpPr>
            <a:spLocks noGrp="1"/>
          </p:cNvSpPr>
          <p:nvPr>
            <p:ph type="sldNum" sz="quarter" idx="12"/>
          </p:nvPr>
        </p:nvSpPr>
        <p:spPr/>
        <p:txBody>
          <a:bodyPr/>
          <a:lstStyle/>
          <a:p>
            <a:fld id="{E5D20B07-BDDC-4D04-8605-14FADEF213F7}" type="slidenum">
              <a:rPr lang="en-US" smtClean="0">
                <a:solidFill>
                  <a:schemeClr val="tx1"/>
                </a:solidFill>
              </a:rPr>
              <a:pPr/>
              <a:t>12</a:t>
            </a:fld>
            <a:endParaRPr lang="en-US" dirty="0">
              <a:solidFill>
                <a:schemeClr val="tx1"/>
              </a:solidFill>
            </a:endParaRPr>
          </a:p>
        </p:txBody>
      </p:sp>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525" y="6875402"/>
            <a:ext cx="10010775" cy="4581525"/>
          </a:xfrm>
          <a:prstGeom prst="rect">
            <a:avLst/>
          </a:prstGeom>
        </p:spPr>
      </p:pic>
      <p:sp>
        <p:nvSpPr>
          <p:cNvPr id="30" name="Striped Right Arrow 29"/>
          <p:cNvSpPr/>
          <p:nvPr/>
        </p:nvSpPr>
        <p:spPr>
          <a:xfrm>
            <a:off x="3014272" y="5034743"/>
            <a:ext cx="440371" cy="218555"/>
          </a:xfrm>
          <a:prstGeom prst="striped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endParaRPr lang="en-US" dirty="0">
              <a:ea typeface="宋体" panose="02010600030101010101" pitchFamily="2" charset="-122"/>
              <a:cs typeface="Times New Roman" panose="02020603050405020304" pitchFamily="18" charset="0"/>
            </a:endParaRPr>
          </a:p>
        </p:txBody>
      </p:sp>
      <p:sp>
        <p:nvSpPr>
          <p:cNvPr id="31" name="TextBox 30"/>
          <p:cNvSpPr txBox="1"/>
          <p:nvPr/>
        </p:nvSpPr>
        <p:spPr>
          <a:xfrm>
            <a:off x="3504807" y="4297539"/>
            <a:ext cx="1095769" cy="430887"/>
          </a:xfrm>
          <a:prstGeom prst="rect">
            <a:avLst/>
          </a:prstGeom>
          <a:noFill/>
        </p:spPr>
        <p:txBody>
          <a:bodyPr wrap="square" lIns="0" tIns="0" rIns="0" bIns="0" rtlCol="0">
            <a:spAutoFit/>
          </a:bodyPr>
          <a:lstStyle/>
          <a:p>
            <a:pPr marL="117298" indent="-117298"/>
            <a:r>
              <a:rPr lang="zh-CN" altLang="en-US" sz="1100" b="1" dirty="0">
                <a:solidFill>
                  <a:schemeClr val="accent5">
                    <a:lumMod val="50000"/>
                  </a:schemeClr>
                </a:solidFill>
              </a:rPr>
              <a:t>② </a:t>
            </a:r>
            <a:r>
              <a:rPr lang="en-US" altLang="zh-CN" sz="1400" b="1" dirty="0">
                <a:solidFill>
                  <a:schemeClr val="accent5">
                    <a:lumMod val="50000"/>
                  </a:schemeClr>
                </a:solidFill>
              </a:rPr>
              <a:t>Graph  Embedding</a:t>
            </a:r>
            <a:endParaRPr lang="en-US" sz="1400" b="1" dirty="0">
              <a:solidFill>
                <a:schemeClr val="accent5">
                  <a:lumMod val="50000"/>
                </a:schemeClr>
              </a:solidFill>
            </a:endParaRPr>
          </a:p>
        </p:txBody>
      </p:sp>
      <p:sp>
        <p:nvSpPr>
          <p:cNvPr id="32" name="TextBox 31"/>
          <p:cNvSpPr txBox="1"/>
          <p:nvPr/>
        </p:nvSpPr>
        <p:spPr>
          <a:xfrm>
            <a:off x="5199305" y="4343534"/>
            <a:ext cx="1348025" cy="215444"/>
          </a:xfrm>
          <a:prstGeom prst="rect">
            <a:avLst/>
          </a:prstGeom>
          <a:noFill/>
        </p:spPr>
        <p:txBody>
          <a:bodyPr wrap="square" lIns="0" tIns="0" rIns="0" bIns="0" rtlCol="0">
            <a:spAutoFit/>
          </a:bodyPr>
          <a:lstStyle/>
          <a:p>
            <a:pPr algn="ctr"/>
            <a:r>
              <a:rPr lang="zh-CN" altLang="en-US" sz="1200" b="1" dirty="0">
                <a:solidFill>
                  <a:schemeClr val="accent5">
                    <a:lumMod val="50000"/>
                  </a:schemeClr>
                </a:solidFill>
              </a:rPr>
              <a:t>③</a:t>
            </a:r>
            <a:r>
              <a:rPr lang="zh-CN" altLang="en-US" sz="1400" b="1" dirty="0">
                <a:solidFill>
                  <a:schemeClr val="accent5">
                    <a:lumMod val="50000"/>
                  </a:schemeClr>
                </a:solidFill>
              </a:rPr>
              <a:t> </a:t>
            </a:r>
            <a:r>
              <a:rPr lang="en-US" altLang="zh-CN" sz="1400" b="1" dirty="0">
                <a:solidFill>
                  <a:schemeClr val="accent5">
                    <a:lumMod val="50000"/>
                  </a:schemeClr>
                </a:solidFill>
              </a:rPr>
              <a:t>Clustering</a:t>
            </a:r>
            <a:r>
              <a:rPr lang="en-US" sz="1400" b="1" dirty="0">
                <a:solidFill>
                  <a:schemeClr val="accent5">
                    <a:lumMod val="50000"/>
                  </a:schemeClr>
                </a:solidFill>
              </a:rPr>
              <a:t> </a:t>
            </a:r>
            <a:endParaRPr lang="en-US" sz="2000" b="1" dirty="0">
              <a:solidFill>
                <a:schemeClr val="accent5">
                  <a:lumMod val="50000"/>
                </a:schemeClr>
              </a:solidFill>
            </a:endParaRPr>
          </a:p>
        </p:txBody>
      </p:sp>
      <p:sp>
        <p:nvSpPr>
          <p:cNvPr id="33" name="Striped Right Arrow 32"/>
          <p:cNvSpPr/>
          <p:nvPr/>
        </p:nvSpPr>
        <p:spPr>
          <a:xfrm>
            <a:off x="1672319" y="5070460"/>
            <a:ext cx="396533" cy="190644"/>
          </a:xfrm>
          <a:prstGeom prst="stripedRightArrow">
            <a:avLst/>
          </a:prstGeom>
          <a:noFill/>
          <a:ln w="63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endParaRPr lang="en-US" dirty="0">
              <a:ea typeface="宋体" panose="02010600030101010101" pitchFamily="2" charset="-122"/>
              <a:cs typeface="Times New Roman" panose="02020603050405020304" pitchFamily="18" charset="0"/>
            </a:endParaRPr>
          </a:p>
        </p:txBody>
      </p:sp>
      <p:sp>
        <p:nvSpPr>
          <p:cNvPr id="34" name="TextBox 33"/>
          <p:cNvSpPr txBox="1"/>
          <p:nvPr/>
        </p:nvSpPr>
        <p:spPr>
          <a:xfrm>
            <a:off x="1825711" y="4259892"/>
            <a:ext cx="1188561" cy="430887"/>
          </a:xfrm>
          <a:prstGeom prst="rect">
            <a:avLst/>
          </a:prstGeom>
          <a:noFill/>
        </p:spPr>
        <p:txBody>
          <a:bodyPr wrap="square" lIns="0" tIns="0" rIns="0" bIns="0" rtlCol="0">
            <a:spAutoFit/>
          </a:bodyPr>
          <a:lstStyle/>
          <a:p>
            <a:pPr marL="117298" indent="-117298"/>
            <a:r>
              <a:rPr lang="zh-CN" altLang="en-US" sz="1100" b="1" dirty="0">
                <a:solidFill>
                  <a:schemeClr val="accent5">
                    <a:lumMod val="50000"/>
                  </a:schemeClr>
                </a:solidFill>
              </a:rPr>
              <a:t>① </a:t>
            </a:r>
            <a:r>
              <a:rPr lang="en-US" altLang="zh-CN" sz="1400" b="1" dirty="0">
                <a:solidFill>
                  <a:schemeClr val="accent5">
                    <a:lumMod val="50000"/>
                  </a:schemeClr>
                </a:solidFill>
              </a:rPr>
              <a:t>Graph Construction</a:t>
            </a:r>
            <a:endParaRPr lang="en-US" sz="1400" b="1" dirty="0">
              <a:solidFill>
                <a:schemeClr val="accent5">
                  <a:lumMod val="50000"/>
                </a:schemeClr>
              </a:solidFill>
            </a:endParaRPr>
          </a:p>
        </p:txBody>
      </p:sp>
      <p:sp>
        <p:nvSpPr>
          <p:cNvPr id="35" name="TextBox 34"/>
          <p:cNvSpPr txBox="1"/>
          <p:nvPr/>
        </p:nvSpPr>
        <p:spPr>
          <a:xfrm>
            <a:off x="6997962" y="4328785"/>
            <a:ext cx="1409699" cy="318480"/>
          </a:xfrm>
          <a:prstGeom prst="rect">
            <a:avLst/>
          </a:prstGeom>
          <a:noFill/>
        </p:spPr>
        <p:txBody>
          <a:bodyPr wrap="square" lIns="0" tIns="36000" rIns="0" bIns="0" rtlCol="0">
            <a:spAutoFit/>
          </a:bodyPr>
          <a:lstStyle/>
          <a:p>
            <a:pPr marL="117298" indent="-117298" algn="ctr">
              <a:lnSpc>
                <a:spcPts val="1100"/>
              </a:lnSpc>
            </a:pPr>
            <a:r>
              <a:rPr lang="zh-CN" altLang="en-US" sz="1100" b="1" dirty="0">
                <a:solidFill>
                  <a:schemeClr val="accent5">
                    <a:lumMod val="50000"/>
                  </a:schemeClr>
                </a:solidFill>
              </a:rPr>
              <a:t>④ </a:t>
            </a:r>
            <a:r>
              <a:rPr lang="en-US" altLang="zh-CN" sz="1400" b="1" dirty="0">
                <a:solidFill>
                  <a:schemeClr val="accent5">
                    <a:lumMod val="50000"/>
                  </a:schemeClr>
                </a:solidFill>
              </a:rPr>
              <a:t>Example Selection</a:t>
            </a:r>
            <a:endParaRPr lang="en-US" sz="1400" b="1" dirty="0">
              <a:solidFill>
                <a:schemeClr val="accent5">
                  <a:lumMod val="50000"/>
                </a:schemeClr>
              </a:solidFill>
            </a:endParaRPr>
          </a:p>
        </p:txBody>
      </p:sp>
      <p:sp>
        <p:nvSpPr>
          <p:cNvPr id="36" name="TextBox 35"/>
          <p:cNvSpPr txBox="1"/>
          <p:nvPr/>
        </p:nvSpPr>
        <p:spPr>
          <a:xfrm>
            <a:off x="7167924" y="5659292"/>
            <a:ext cx="1153358" cy="184666"/>
          </a:xfrm>
          <a:prstGeom prst="rect">
            <a:avLst/>
          </a:prstGeom>
          <a:noFill/>
        </p:spPr>
        <p:txBody>
          <a:bodyPr wrap="square" lIns="0" tIns="0" rIns="0" bIns="0" rtlCol="0">
            <a:spAutoFit/>
          </a:bodyPr>
          <a:lstStyle/>
          <a:p>
            <a:pPr algn="ctr"/>
            <a:r>
              <a:rPr lang="en-US" altLang="zh-CN" sz="1200" dirty="0"/>
              <a:t>Code Ex</a:t>
            </a:r>
            <a:r>
              <a:rPr lang="en-US" sz="1200" dirty="0"/>
              <a:t>amples</a:t>
            </a:r>
          </a:p>
        </p:txBody>
      </p:sp>
      <p:sp>
        <p:nvSpPr>
          <p:cNvPr id="37" name="Striped Right Arrow 36"/>
          <p:cNvSpPr/>
          <p:nvPr/>
        </p:nvSpPr>
        <p:spPr>
          <a:xfrm>
            <a:off x="4865555" y="5030228"/>
            <a:ext cx="462993" cy="211514"/>
          </a:xfrm>
          <a:prstGeom prst="striped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endParaRPr lang="en-US" dirty="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TextBox 37"/>
              <p:cNvSpPr txBox="1"/>
              <p:nvPr/>
            </p:nvSpPr>
            <p:spPr>
              <a:xfrm>
                <a:off x="3557701" y="4798113"/>
                <a:ext cx="1286194" cy="6369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1050" i="1">
                              <a:latin typeface="Cambria Math" panose="02040503050406030204" pitchFamily="18" charset="0"/>
                            </a:rPr>
                          </m:ctrlPr>
                        </m:mPr>
                        <m:mr>
                          <m:e>
                            <m:m>
                              <m:mPr>
                                <m:mcs>
                                  <m:mc>
                                    <m:mcPr>
                                      <m:count m:val="1"/>
                                      <m:mcJc m:val="center"/>
                                    </m:mcPr>
                                  </m:mc>
                                </m:mcs>
                                <m:ctrlPr>
                                  <a:rPr lang="en-US" sz="1050" i="1">
                                    <a:latin typeface="Cambria Math" panose="02040503050406030204" pitchFamily="18" charset="0"/>
                                  </a:rPr>
                                </m:ctrlPr>
                              </m:mPr>
                              <m:mr>
                                <m:e>
                                  <m:sSub>
                                    <m:sSubPr>
                                      <m:ctrlPr>
                                        <a:rPr lang="en-US" sz="1050" i="1">
                                          <a:latin typeface="Cambria Math" panose="02040503050406030204" pitchFamily="18" charset="0"/>
                                        </a:rPr>
                                      </m:ctrlPr>
                                    </m:sSubPr>
                                    <m:e>
                                      <m:r>
                                        <a:rPr lang="en-US" sz="1050" i="1">
                                          <a:latin typeface="Cambria Math" panose="02040503050406030204" pitchFamily="18" charset="0"/>
                                        </a:rPr>
                                        <m:t>𝑔</m:t>
                                      </m:r>
                                    </m:e>
                                    <m:sub>
                                      <m:r>
                                        <a:rPr lang="en-US" sz="1050" i="1">
                                          <a:latin typeface="Cambria Math" panose="02040503050406030204" pitchFamily="18" charset="0"/>
                                        </a:rPr>
                                        <m:t>1</m:t>
                                      </m:r>
                                    </m:sub>
                                  </m:sSub>
                                </m:e>
                              </m:mr>
                              <m:mr>
                                <m:e>
                                  <m:sSub>
                                    <m:sSubPr>
                                      <m:ctrlPr>
                                        <a:rPr lang="en-US" sz="1050" i="1">
                                          <a:latin typeface="Cambria Math" panose="02040503050406030204" pitchFamily="18" charset="0"/>
                                        </a:rPr>
                                      </m:ctrlPr>
                                    </m:sSubPr>
                                    <m:e>
                                      <m:r>
                                        <a:rPr lang="en-US" sz="1050" i="1">
                                          <a:latin typeface="Cambria Math" panose="02040503050406030204" pitchFamily="18" charset="0"/>
                                        </a:rPr>
                                        <m:t>𝑔</m:t>
                                      </m:r>
                                    </m:e>
                                    <m:sub>
                                      <m:r>
                                        <a:rPr lang="en-US" sz="1050" i="1">
                                          <a:latin typeface="Cambria Math" panose="02040503050406030204" pitchFamily="18" charset="0"/>
                                        </a:rPr>
                                        <m:t>2</m:t>
                                      </m:r>
                                    </m:sub>
                                  </m:sSub>
                                </m:e>
                              </m:mr>
                            </m:m>
                          </m:e>
                        </m:mr>
                        <m:mr>
                          <m:e>
                            <m:r>
                              <a:rPr lang="en-US" sz="1050" i="1">
                                <a:latin typeface="Cambria Math" panose="02040503050406030204" pitchFamily="18" charset="0"/>
                              </a:rPr>
                              <m:t>…</m:t>
                            </m:r>
                          </m:e>
                        </m:mr>
                        <m:mr>
                          <m:e>
                            <m:sSub>
                              <m:sSubPr>
                                <m:ctrlPr>
                                  <a:rPr lang="en-US" sz="1050" i="1">
                                    <a:latin typeface="Cambria Math" panose="02040503050406030204" pitchFamily="18" charset="0"/>
                                  </a:rPr>
                                </m:ctrlPr>
                              </m:sSubPr>
                              <m:e>
                                <m:r>
                                  <a:rPr lang="en-US" sz="1050" i="1">
                                    <a:latin typeface="Cambria Math" panose="02040503050406030204" pitchFamily="18" charset="0"/>
                                  </a:rPr>
                                  <m:t>𝑔</m:t>
                                </m:r>
                              </m:e>
                              <m:sub>
                                <m:r>
                                  <a:rPr lang="en-US" sz="1050" i="1">
                                    <a:latin typeface="Cambria Math" panose="02040503050406030204" pitchFamily="18" charset="0"/>
                                  </a:rPr>
                                  <m:t>𝑛</m:t>
                                </m:r>
                              </m:sub>
                            </m:sSub>
                          </m:e>
                        </m:mr>
                      </m:m>
                      <m:d>
                        <m:dPr>
                          <m:begChr m:val="["/>
                          <m:endChr m:val="]"/>
                          <m:ctrlPr>
                            <a:rPr lang="en-US" sz="1050" i="1">
                              <a:latin typeface="Cambria Math" panose="02040503050406030204" pitchFamily="18" charset="0"/>
                            </a:rPr>
                          </m:ctrlPr>
                        </m:dPr>
                        <m:e>
                          <m:m>
                            <m:mPr>
                              <m:mcs>
                                <m:mc>
                                  <m:mcPr>
                                    <m:count m:val="3"/>
                                    <m:mcJc m:val="center"/>
                                  </m:mcPr>
                                </m:mc>
                              </m:mcs>
                              <m:ctrlPr>
                                <a:rPr lang="en-US" sz="1050" i="1">
                                  <a:latin typeface="Cambria Math" panose="02040503050406030204" pitchFamily="18" charset="0"/>
                                </a:rPr>
                              </m:ctrlPr>
                            </m:mPr>
                            <m:mr>
                              <m:e>
                                <m:r>
                                  <m:rPr>
                                    <m:brk m:alnAt="7"/>
                                  </m:rPr>
                                  <a:rPr lang="en-US" sz="1050" i="1">
                                    <a:latin typeface="Cambria Math" panose="02040503050406030204" pitchFamily="18" charset="0"/>
                                  </a:rPr>
                                  <m:t>4</m:t>
                                </m:r>
                                <m:r>
                                  <a:rPr lang="en-US" sz="1050" i="1">
                                    <a:latin typeface="Cambria Math" panose="02040503050406030204" pitchFamily="18" charset="0"/>
                                  </a:rPr>
                                  <m:t>.3</m:t>
                                </m:r>
                              </m:e>
                              <m:e>
                                <m:r>
                                  <a:rPr lang="en-US" sz="1050" i="1">
                                    <a:latin typeface="Cambria Math" panose="02040503050406030204" pitchFamily="18" charset="0"/>
                                  </a:rPr>
                                  <m:t>1.5</m:t>
                                </m:r>
                              </m:e>
                              <m:e>
                                <m:r>
                                  <a:rPr lang="en-US" sz="1050" i="1">
                                    <a:latin typeface="Cambria Math" panose="02040503050406030204" pitchFamily="18" charset="0"/>
                                  </a:rPr>
                                  <m:t>0.2</m:t>
                                </m:r>
                              </m:e>
                            </m:mr>
                            <m:mr>
                              <m:e>
                                <m:eqArr>
                                  <m:eqArrPr>
                                    <m:ctrlPr>
                                      <a:rPr lang="en-US" sz="1050" i="1">
                                        <a:latin typeface="Cambria Math" panose="02040503050406030204" pitchFamily="18" charset="0"/>
                                      </a:rPr>
                                    </m:ctrlPr>
                                  </m:eqArrPr>
                                  <m:e>
                                    <m:r>
                                      <a:rPr lang="en-US" sz="1050" i="1">
                                        <a:latin typeface="Cambria Math" panose="02040503050406030204" pitchFamily="18" charset="0"/>
                                      </a:rPr>
                                      <m:t>1.5</m:t>
                                    </m:r>
                                  </m:e>
                                  <m:e>
                                    <m:r>
                                      <a:rPr lang="en-US" sz="1050" i="1">
                                        <a:latin typeface="Cambria Math" panose="02040503050406030204" pitchFamily="18" charset="0"/>
                                      </a:rPr>
                                      <m:t>…</m:t>
                                    </m:r>
                                  </m:e>
                                </m:eqArr>
                              </m:e>
                              <m:e>
                                <m:eqArr>
                                  <m:eqArrPr>
                                    <m:ctrlPr>
                                      <a:rPr lang="en-US" sz="1050" i="1">
                                        <a:latin typeface="Cambria Math" panose="02040503050406030204" pitchFamily="18" charset="0"/>
                                      </a:rPr>
                                    </m:ctrlPr>
                                  </m:eqArrPr>
                                  <m:e>
                                    <m:r>
                                      <a:rPr lang="en-US" sz="1050" i="1">
                                        <a:latin typeface="Cambria Math" panose="02040503050406030204" pitchFamily="18" charset="0"/>
                                      </a:rPr>
                                      <m:t>5.6</m:t>
                                    </m:r>
                                  </m:e>
                                  <m:e>
                                    <m:r>
                                      <a:rPr lang="en-US" sz="1050" i="1">
                                        <a:latin typeface="Cambria Math" panose="02040503050406030204" pitchFamily="18" charset="0"/>
                                      </a:rPr>
                                      <m:t>…</m:t>
                                    </m:r>
                                  </m:e>
                                </m:eqArr>
                              </m:e>
                              <m:e>
                                <m:eqArr>
                                  <m:eqArrPr>
                                    <m:ctrlPr>
                                      <a:rPr lang="en-US" sz="1050" i="1">
                                        <a:latin typeface="Cambria Math" panose="02040503050406030204" pitchFamily="18" charset="0"/>
                                      </a:rPr>
                                    </m:ctrlPr>
                                  </m:eqArrPr>
                                  <m:e>
                                    <m:r>
                                      <a:rPr lang="en-US" sz="1050" i="1">
                                        <a:latin typeface="Cambria Math" panose="02040503050406030204" pitchFamily="18" charset="0"/>
                                      </a:rPr>
                                      <m:t>2.2</m:t>
                                    </m:r>
                                  </m:e>
                                  <m:e>
                                    <m:r>
                                      <a:rPr lang="en-US" sz="1050" i="1">
                                        <a:latin typeface="Cambria Math" panose="02040503050406030204" pitchFamily="18" charset="0"/>
                                      </a:rPr>
                                      <m:t>…</m:t>
                                    </m:r>
                                  </m:e>
                                </m:eqArr>
                              </m:e>
                            </m:mr>
                            <m:mr>
                              <m:e>
                                <m:r>
                                  <a:rPr lang="en-US" sz="1050" i="1">
                                    <a:latin typeface="Cambria Math" panose="02040503050406030204" pitchFamily="18" charset="0"/>
                                  </a:rPr>
                                  <m:t>0.2</m:t>
                                </m:r>
                              </m:e>
                              <m:e>
                                <m:r>
                                  <a:rPr lang="en-US" sz="1050" i="1">
                                    <a:latin typeface="Cambria Math" panose="02040503050406030204" pitchFamily="18" charset="0"/>
                                  </a:rPr>
                                  <m:t>2.2</m:t>
                                </m:r>
                              </m:e>
                              <m:e>
                                <m:r>
                                  <a:rPr lang="en-US" sz="1050" i="1">
                                    <a:latin typeface="Cambria Math" panose="02040503050406030204" pitchFamily="18" charset="0"/>
                                  </a:rPr>
                                  <m:t>7.2</m:t>
                                </m:r>
                              </m:e>
                            </m:mr>
                          </m:m>
                        </m:e>
                      </m:d>
                    </m:oMath>
                  </m:oMathPara>
                </a14:m>
                <a:endParaRPr lang="en-US" sz="1050" dirty="0"/>
              </a:p>
            </p:txBody>
          </p:sp>
        </mc:Choice>
        <mc:Fallback xmlns="">
          <p:sp>
            <p:nvSpPr>
              <p:cNvPr id="38" name="TextBox 37"/>
              <p:cNvSpPr txBox="1">
                <a:spLocks noRot="1" noChangeAspect="1" noMove="1" noResize="1" noEditPoints="1" noAdjustHandles="1" noChangeArrowheads="1" noChangeShapeType="1" noTextEdit="1"/>
              </p:cNvSpPr>
              <p:nvPr/>
            </p:nvSpPr>
            <p:spPr>
              <a:xfrm>
                <a:off x="3557701" y="4798113"/>
                <a:ext cx="1286194" cy="636905"/>
              </a:xfrm>
              <a:prstGeom prst="rect">
                <a:avLst/>
              </a:prstGeom>
              <a:blipFill>
                <a:blip r:embed="rId4"/>
                <a:stretch>
                  <a:fillRect/>
                </a:stretch>
              </a:blipFill>
            </p:spPr>
            <p:txBody>
              <a:bodyPr/>
              <a:lstStyle/>
              <a:p>
                <a:r>
                  <a:rPr lang="ko-KR" altLang="en-US">
                    <a:noFill/>
                  </a:rPr>
                  <a:t> </a:t>
                </a:r>
              </a:p>
            </p:txBody>
          </p:sp>
        </mc:Fallback>
      </mc:AlternateContent>
      <p:sp>
        <p:nvSpPr>
          <p:cNvPr id="39" name="Striped Right Arrow 38"/>
          <p:cNvSpPr/>
          <p:nvPr/>
        </p:nvSpPr>
        <p:spPr>
          <a:xfrm>
            <a:off x="6579311" y="5027365"/>
            <a:ext cx="422780" cy="233739"/>
          </a:xfrm>
          <a:prstGeom prst="striped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endParaRPr lang="en-US" dirty="0">
              <a:ea typeface="宋体" panose="02010600030101010101" pitchFamily="2" charset="-122"/>
              <a:cs typeface="Times New Roman" panose="02020603050405020304" pitchFamily="18" charset="0"/>
            </a:endParaRPr>
          </a:p>
        </p:txBody>
      </p:sp>
      <p:sp>
        <p:nvSpPr>
          <p:cNvPr id="40" name="TextBox 39"/>
          <p:cNvSpPr txBox="1"/>
          <p:nvPr/>
        </p:nvSpPr>
        <p:spPr>
          <a:xfrm>
            <a:off x="733092" y="5562121"/>
            <a:ext cx="987000" cy="184666"/>
          </a:xfrm>
          <a:prstGeom prst="rect">
            <a:avLst/>
          </a:prstGeom>
          <a:noFill/>
        </p:spPr>
        <p:txBody>
          <a:bodyPr wrap="square" lIns="0" tIns="0" rIns="0" bIns="0" rtlCol="0">
            <a:spAutoFit/>
          </a:bodyPr>
          <a:lstStyle/>
          <a:p>
            <a:r>
              <a:rPr lang="en-US" altLang="zh-CN" sz="1200" dirty="0">
                <a:cs typeface="Times New Roman" panose="02020603050405020304" pitchFamily="18" charset="0"/>
              </a:rPr>
              <a:t>Code Snippets</a:t>
            </a:r>
            <a:endParaRPr lang="en-US" sz="1200" dirty="0">
              <a:ea typeface="宋体" panose="02010600030101010101" pitchFamily="2" charset="-122"/>
              <a:cs typeface="Times New Roman" panose="02020603050405020304" pitchFamily="18" charset="0"/>
            </a:endParaRPr>
          </a:p>
        </p:txBody>
      </p:sp>
      <p:sp>
        <p:nvSpPr>
          <p:cNvPr id="41" name="TextBox 40"/>
          <p:cNvSpPr txBox="1"/>
          <p:nvPr/>
        </p:nvSpPr>
        <p:spPr>
          <a:xfrm>
            <a:off x="2325665" y="5587364"/>
            <a:ext cx="639061" cy="184666"/>
          </a:xfrm>
          <a:prstGeom prst="rect">
            <a:avLst/>
          </a:prstGeom>
          <a:noFill/>
        </p:spPr>
        <p:txBody>
          <a:bodyPr wrap="square" lIns="0" tIns="0" rIns="0" bIns="0" rtlCol="0">
            <a:spAutoFit/>
          </a:bodyPr>
          <a:lstStyle/>
          <a:p>
            <a:r>
              <a:rPr lang="en-US" sz="1200" dirty="0"/>
              <a:t>Gr</a:t>
            </a:r>
            <a:r>
              <a:rPr lang="en-US" altLang="zh-CN" sz="1200" dirty="0"/>
              <a:t>aphs</a:t>
            </a:r>
            <a:endParaRPr lang="en-US" sz="1200" dirty="0"/>
          </a:p>
        </p:txBody>
      </p:sp>
      <p:sp>
        <p:nvSpPr>
          <p:cNvPr id="42" name="Rectangle 41"/>
          <p:cNvSpPr/>
          <p:nvPr/>
        </p:nvSpPr>
        <p:spPr>
          <a:xfrm>
            <a:off x="7167924" y="4678371"/>
            <a:ext cx="1204551" cy="9587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TextBox 42"/>
          <p:cNvSpPr txBox="1"/>
          <p:nvPr/>
        </p:nvSpPr>
        <p:spPr>
          <a:xfrm>
            <a:off x="5505332" y="5633340"/>
            <a:ext cx="1103811" cy="184666"/>
          </a:xfrm>
          <a:prstGeom prst="rect">
            <a:avLst/>
          </a:prstGeom>
          <a:noFill/>
        </p:spPr>
        <p:txBody>
          <a:bodyPr wrap="square" lIns="0" tIns="0" rIns="0" bIns="0" rtlCol="0">
            <a:spAutoFit/>
          </a:bodyPr>
          <a:lstStyle/>
          <a:p>
            <a:r>
              <a:rPr lang="en-US" altLang="zh-CN" sz="1200" dirty="0"/>
              <a:t>Graph Clusters</a:t>
            </a:r>
            <a:endParaRPr lang="en-US" sz="1200" dirty="0"/>
          </a:p>
        </p:txBody>
      </p:sp>
      <p:sp>
        <p:nvSpPr>
          <p:cNvPr id="44" name="TextBox 43"/>
          <p:cNvSpPr txBox="1"/>
          <p:nvPr/>
        </p:nvSpPr>
        <p:spPr>
          <a:xfrm>
            <a:off x="3557701" y="5600796"/>
            <a:ext cx="1512987" cy="184666"/>
          </a:xfrm>
          <a:prstGeom prst="rect">
            <a:avLst/>
          </a:prstGeom>
          <a:noFill/>
        </p:spPr>
        <p:txBody>
          <a:bodyPr wrap="square" lIns="0" tIns="0" rIns="0" bIns="0" rtlCol="0">
            <a:spAutoFit/>
          </a:bodyPr>
          <a:lstStyle/>
          <a:p>
            <a:r>
              <a:rPr lang="en-US" sz="1200" dirty="0"/>
              <a:t>Inner-product Matrix</a:t>
            </a:r>
          </a:p>
        </p:txBody>
      </p:sp>
      <p:sp>
        <p:nvSpPr>
          <p:cNvPr id="45" name="Oval 44"/>
          <p:cNvSpPr/>
          <p:nvPr/>
        </p:nvSpPr>
        <p:spPr>
          <a:xfrm>
            <a:off x="2259731" y="5223855"/>
            <a:ext cx="93574" cy="9027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46" name="Oval 45"/>
          <p:cNvSpPr/>
          <p:nvPr/>
        </p:nvSpPr>
        <p:spPr>
          <a:xfrm>
            <a:off x="2259731" y="5427054"/>
            <a:ext cx="93574" cy="90276"/>
          </a:xfrm>
          <a:prstGeom prst="ellipse">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47" name="Straight Arrow Connector 46"/>
          <p:cNvCxnSpPr>
            <a:stCxn id="45" idx="4"/>
            <a:endCxn id="46" idx="0"/>
          </p:cNvCxnSpPr>
          <p:nvPr/>
        </p:nvCxnSpPr>
        <p:spPr>
          <a:xfrm>
            <a:off x="2306518" y="5314131"/>
            <a:ext cx="0" cy="112923"/>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45" idx="0"/>
          </p:cNvCxnSpPr>
          <p:nvPr/>
        </p:nvCxnSpPr>
        <p:spPr>
          <a:xfrm>
            <a:off x="2306518" y="5099978"/>
            <a:ext cx="0" cy="123877"/>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2354263" y="5253298"/>
            <a:ext cx="90327" cy="220939"/>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Lst>
            <a:ahLst/>
            <a:cxnLst>
              <a:cxn ang="0">
                <a:pos x="connsiteX0" y="connsiteY0"/>
              </a:cxn>
              <a:cxn ang="0">
                <a:pos x="connsiteX1" y="connsiteY1"/>
              </a:cxn>
              <a:cxn ang="0">
                <a:pos x="connsiteX2" y="connsiteY2"/>
              </a:cxn>
              <a:cxn ang="0">
                <a:pos x="connsiteX3" y="connsiteY3"/>
              </a:cxn>
            </a:cxnLst>
            <a:rect l="l" t="t" r="r" b="b"/>
            <a:pathLst>
              <a:path w="69501" h="176212">
                <a:moveTo>
                  <a:pt x="0" y="176212"/>
                </a:moveTo>
                <a:cubicBezTo>
                  <a:pt x="28376" y="162123"/>
                  <a:pt x="44054" y="155971"/>
                  <a:pt x="57150" y="135731"/>
                </a:cubicBezTo>
                <a:cubicBezTo>
                  <a:pt x="70246" y="115491"/>
                  <a:pt x="73422" y="77391"/>
                  <a:pt x="64294" y="54769"/>
                </a:cubicBezTo>
                <a:cubicBezTo>
                  <a:pt x="55166" y="32147"/>
                  <a:pt x="32544" y="5159"/>
                  <a:pt x="2381" y="0"/>
                </a:cubicBezTo>
              </a:path>
            </a:pathLst>
          </a:custGeom>
          <a:noFill/>
          <a:ln w="3175">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0" name="Freeform 49"/>
          <p:cNvSpPr/>
          <p:nvPr/>
        </p:nvSpPr>
        <p:spPr>
          <a:xfrm rot="11809332">
            <a:off x="2155900" y="5245109"/>
            <a:ext cx="60923" cy="254661"/>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 name="connsiteX0" fmla="*/ 0 w 67922"/>
              <a:gd name="connsiteY0" fmla="*/ 177836 h 177836"/>
              <a:gd name="connsiteX1" fmla="*/ 57150 w 67922"/>
              <a:gd name="connsiteY1" fmla="*/ 137355 h 177836"/>
              <a:gd name="connsiteX2" fmla="*/ 64294 w 67922"/>
              <a:gd name="connsiteY2" fmla="*/ 56393 h 177836"/>
              <a:gd name="connsiteX3" fmla="*/ 24220 w 67922"/>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20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1262"/>
              <a:gd name="connsiteY0" fmla="*/ 177836 h 177836"/>
              <a:gd name="connsiteX1" fmla="*/ 57150 w 71262"/>
              <a:gd name="connsiteY1" fmla="*/ 137355 h 177836"/>
              <a:gd name="connsiteX2" fmla="*/ 69208 w 71262"/>
              <a:gd name="connsiteY2" fmla="*/ 72962 h 177836"/>
              <a:gd name="connsiteX3" fmla="*/ 24219 w 71262"/>
              <a:gd name="connsiteY3" fmla="*/ 0 h 177836"/>
            </a:gdLst>
            <a:ahLst/>
            <a:cxnLst>
              <a:cxn ang="0">
                <a:pos x="connsiteX0" y="connsiteY0"/>
              </a:cxn>
              <a:cxn ang="0">
                <a:pos x="connsiteX1" y="connsiteY1"/>
              </a:cxn>
              <a:cxn ang="0">
                <a:pos x="connsiteX2" y="connsiteY2"/>
              </a:cxn>
              <a:cxn ang="0">
                <a:pos x="connsiteX3" y="connsiteY3"/>
              </a:cxn>
            </a:cxnLst>
            <a:rect l="l" t="t" r="r" b="b"/>
            <a:pathLst>
              <a:path w="71262" h="177836">
                <a:moveTo>
                  <a:pt x="0" y="177836"/>
                </a:moveTo>
                <a:cubicBezTo>
                  <a:pt x="28376" y="163747"/>
                  <a:pt x="45615" y="154834"/>
                  <a:pt x="57150" y="137355"/>
                </a:cubicBezTo>
                <a:cubicBezTo>
                  <a:pt x="68685" y="119876"/>
                  <a:pt x="74696" y="95854"/>
                  <a:pt x="69208" y="72962"/>
                </a:cubicBezTo>
                <a:cubicBezTo>
                  <a:pt x="63720" y="50070"/>
                  <a:pt x="52044" y="29524"/>
                  <a:pt x="24219" y="0"/>
                </a:cubicBezTo>
              </a:path>
            </a:pathLst>
          </a:custGeom>
          <a:noFill/>
          <a:ln w="3175">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1" name="Oval 50"/>
          <p:cNvSpPr/>
          <p:nvPr/>
        </p:nvSpPr>
        <p:spPr>
          <a:xfrm>
            <a:off x="2559356" y="4776985"/>
            <a:ext cx="93574" cy="90276"/>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2" name="Oval 51"/>
          <p:cNvSpPr/>
          <p:nvPr/>
        </p:nvSpPr>
        <p:spPr>
          <a:xfrm>
            <a:off x="2559356" y="4980184"/>
            <a:ext cx="93574" cy="90276"/>
          </a:xfrm>
          <a:prstGeom prst="ellipse">
            <a:avLst/>
          </a:prstGeom>
          <a:noFill/>
          <a:ln w="63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53" name="Straight Arrow Connector 52"/>
          <p:cNvCxnSpPr>
            <a:stCxn id="51" idx="4"/>
            <a:endCxn id="52" idx="0"/>
          </p:cNvCxnSpPr>
          <p:nvPr/>
        </p:nvCxnSpPr>
        <p:spPr>
          <a:xfrm>
            <a:off x="2606144" y="4867261"/>
            <a:ext cx="0" cy="112923"/>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endCxn id="51" idx="0"/>
          </p:cNvCxnSpPr>
          <p:nvPr/>
        </p:nvCxnSpPr>
        <p:spPr>
          <a:xfrm>
            <a:off x="2606144" y="4653108"/>
            <a:ext cx="0" cy="123877"/>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55" name="Freeform 54"/>
          <p:cNvSpPr/>
          <p:nvPr/>
        </p:nvSpPr>
        <p:spPr>
          <a:xfrm>
            <a:off x="2653889" y="4806427"/>
            <a:ext cx="90327" cy="220939"/>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Lst>
            <a:ahLst/>
            <a:cxnLst>
              <a:cxn ang="0">
                <a:pos x="connsiteX0" y="connsiteY0"/>
              </a:cxn>
              <a:cxn ang="0">
                <a:pos x="connsiteX1" y="connsiteY1"/>
              </a:cxn>
              <a:cxn ang="0">
                <a:pos x="connsiteX2" y="connsiteY2"/>
              </a:cxn>
              <a:cxn ang="0">
                <a:pos x="connsiteX3" y="connsiteY3"/>
              </a:cxn>
            </a:cxnLst>
            <a:rect l="l" t="t" r="r" b="b"/>
            <a:pathLst>
              <a:path w="69501" h="176212">
                <a:moveTo>
                  <a:pt x="0" y="176212"/>
                </a:moveTo>
                <a:cubicBezTo>
                  <a:pt x="28376" y="162123"/>
                  <a:pt x="44054" y="155971"/>
                  <a:pt x="57150" y="135731"/>
                </a:cubicBezTo>
                <a:cubicBezTo>
                  <a:pt x="70246" y="115491"/>
                  <a:pt x="73422" y="77391"/>
                  <a:pt x="64294" y="54769"/>
                </a:cubicBezTo>
                <a:cubicBezTo>
                  <a:pt x="55166" y="32147"/>
                  <a:pt x="32544" y="5159"/>
                  <a:pt x="2381" y="0"/>
                </a:cubicBezTo>
              </a:path>
            </a:pathLst>
          </a:custGeom>
          <a:noFill/>
          <a:ln w="3175">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6" name="Freeform 55"/>
          <p:cNvSpPr/>
          <p:nvPr/>
        </p:nvSpPr>
        <p:spPr>
          <a:xfrm rot="11809332">
            <a:off x="2437508" y="5017250"/>
            <a:ext cx="99998" cy="153574"/>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 name="connsiteX0" fmla="*/ 0 w 67922"/>
              <a:gd name="connsiteY0" fmla="*/ 177836 h 177836"/>
              <a:gd name="connsiteX1" fmla="*/ 57150 w 67922"/>
              <a:gd name="connsiteY1" fmla="*/ 137355 h 177836"/>
              <a:gd name="connsiteX2" fmla="*/ 64294 w 67922"/>
              <a:gd name="connsiteY2" fmla="*/ 56393 h 177836"/>
              <a:gd name="connsiteX3" fmla="*/ 24220 w 67922"/>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20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1262"/>
              <a:gd name="connsiteY0" fmla="*/ 177836 h 177836"/>
              <a:gd name="connsiteX1" fmla="*/ 57150 w 71262"/>
              <a:gd name="connsiteY1" fmla="*/ 137355 h 177836"/>
              <a:gd name="connsiteX2" fmla="*/ 69208 w 71262"/>
              <a:gd name="connsiteY2" fmla="*/ 72962 h 177836"/>
              <a:gd name="connsiteX3" fmla="*/ 24219 w 71262"/>
              <a:gd name="connsiteY3" fmla="*/ 0 h 177836"/>
              <a:gd name="connsiteX0" fmla="*/ 0 w 121617"/>
              <a:gd name="connsiteY0" fmla="*/ 106891 h 106891"/>
              <a:gd name="connsiteX1" fmla="*/ 57150 w 121617"/>
              <a:gd name="connsiteY1" fmla="*/ 66410 h 106891"/>
              <a:gd name="connsiteX2" fmla="*/ 69208 w 121617"/>
              <a:gd name="connsiteY2" fmla="*/ 2017 h 106891"/>
              <a:gd name="connsiteX3" fmla="*/ 114635 w 121617"/>
              <a:gd name="connsiteY3" fmla="*/ 436 h 106891"/>
              <a:gd name="connsiteX0" fmla="*/ 0 w 133307"/>
              <a:gd name="connsiteY0" fmla="*/ 106455 h 106455"/>
              <a:gd name="connsiteX1" fmla="*/ 57150 w 133307"/>
              <a:gd name="connsiteY1" fmla="*/ 65974 h 106455"/>
              <a:gd name="connsiteX2" fmla="*/ 123926 w 133307"/>
              <a:gd name="connsiteY2" fmla="*/ 77001 h 106455"/>
              <a:gd name="connsiteX3" fmla="*/ 114635 w 133307"/>
              <a:gd name="connsiteY3" fmla="*/ 0 h 106455"/>
              <a:gd name="connsiteX0" fmla="*/ 0 w 133106"/>
              <a:gd name="connsiteY0" fmla="*/ 106455 h 106455"/>
              <a:gd name="connsiteX1" fmla="*/ 60373 w 133106"/>
              <a:gd name="connsiteY1" fmla="*/ 93729 h 106455"/>
              <a:gd name="connsiteX2" fmla="*/ 123926 w 133106"/>
              <a:gd name="connsiteY2" fmla="*/ 77001 h 106455"/>
              <a:gd name="connsiteX3" fmla="*/ 114635 w 133106"/>
              <a:gd name="connsiteY3" fmla="*/ 0 h 106455"/>
              <a:gd name="connsiteX0" fmla="*/ 0 w 133106"/>
              <a:gd name="connsiteY0" fmla="*/ 106455 h 106455"/>
              <a:gd name="connsiteX1" fmla="*/ 123926 w 133106"/>
              <a:gd name="connsiteY1" fmla="*/ 77001 h 106455"/>
              <a:gd name="connsiteX2" fmla="*/ 114635 w 133106"/>
              <a:gd name="connsiteY2" fmla="*/ 0 h 106455"/>
              <a:gd name="connsiteX0" fmla="*/ 0 w 143054"/>
              <a:gd name="connsiteY0" fmla="*/ 106455 h 106455"/>
              <a:gd name="connsiteX1" fmla="*/ 123926 w 143054"/>
              <a:gd name="connsiteY1" fmla="*/ 77001 h 106455"/>
              <a:gd name="connsiteX2" fmla="*/ 114635 w 143054"/>
              <a:gd name="connsiteY2" fmla="*/ 0 h 106455"/>
              <a:gd name="connsiteX0" fmla="*/ 0 w 134646"/>
              <a:gd name="connsiteY0" fmla="*/ 106455 h 106455"/>
              <a:gd name="connsiteX1" fmla="*/ 108697 w 134646"/>
              <a:gd name="connsiteY1" fmla="*/ 84009 h 106455"/>
              <a:gd name="connsiteX2" fmla="*/ 114635 w 134646"/>
              <a:gd name="connsiteY2" fmla="*/ 0 h 106455"/>
              <a:gd name="connsiteX0" fmla="*/ 0 w 135896"/>
              <a:gd name="connsiteY0" fmla="*/ 106455 h 106455"/>
              <a:gd name="connsiteX1" fmla="*/ 108697 w 135896"/>
              <a:gd name="connsiteY1" fmla="*/ 84009 h 106455"/>
              <a:gd name="connsiteX2" fmla="*/ 114635 w 135896"/>
              <a:gd name="connsiteY2" fmla="*/ 0 h 106455"/>
              <a:gd name="connsiteX0" fmla="*/ 0 w 131855"/>
              <a:gd name="connsiteY0" fmla="*/ 106455 h 106455"/>
              <a:gd name="connsiteX1" fmla="*/ 108697 w 131855"/>
              <a:gd name="connsiteY1" fmla="*/ 84009 h 106455"/>
              <a:gd name="connsiteX2" fmla="*/ 114635 w 131855"/>
              <a:gd name="connsiteY2" fmla="*/ 0 h 106455"/>
              <a:gd name="connsiteX0" fmla="*/ 0 w 116968"/>
              <a:gd name="connsiteY0" fmla="*/ 107244 h 107244"/>
              <a:gd name="connsiteX1" fmla="*/ 100721 w 116968"/>
              <a:gd name="connsiteY1" fmla="*/ 84009 h 107244"/>
              <a:gd name="connsiteX2" fmla="*/ 106659 w 116968"/>
              <a:gd name="connsiteY2" fmla="*/ 0 h 107244"/>
              <a:gd name="connsiteX0" fmla="*/ 0 w 116968"/>
              <a:gd name="connsiteY0" fmla="*/ 107244 h 107244"/>
              <a:gd name="connsiteX1" fmla="*/ 100721 w 116968"/>
              <a:gd name="connsiteY1" fmla="*/ 84009 h 107244"/>
              <a:gd name="connsiteX2" fmla="*/ 106659 w 116968"/>
              <a:gd name="connsiteY2" fmla="*/ 0 h 107244"/>
            </a:gdLst>
            <a:ahLst/>
            <a:cxnLst>
              <a:cxn ang="0">
                <a:pos x="connsiteX0" y="connsiteY0"/>
              </a:cxn>
              <a:cxn ang="0">
                <a:pos x="connsiteX1" y="connsiteY1"/>
              </a:cxn>
              <a:cxn ang="0">
                <a:pos x="connsiteX2" y="connsiteY2"/>
              </a:cxn>
            </a:cxnLst>
            <a:rect l="l" t="t" r="r" b="b"/>
            <a:pathLst>
              <a:path w="116968" h="107244">
                <a:moveTo>
                  <a:pt x="0" y="107244"/>
                </a:moveTo>
                <a:cubicBezTo>
                  <a:pt x="45239" y="102082"/>
                  <a:pt x="82944" y="101883"/>
                  <a:pt x="100721" y="84009"/>
                </a:cubicBezTo>
                <a:cubicBezTo>
                  <a:pt x="118498" y="66135"/>
                  <a:pt x="123445" y="44516"/>
                  <a:pt x="106659" y="0"/>
                </a:cubicBezTo>
              </a:path>
            </a:pathLst>
          </a:custGeom>
          <a:noFill/>
          <a:ln w="3175">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7" name="Oval 56"/>
          <p:cNvSpPr/>
          <p:nvPr/>
        </p:nvSpPr>
        <p:spPr>
          <a:xfrm>
            <a:off x="2666104" y="5215966"/>
            <a:ext cx="93574" cy="90276"/>
          </a:xfrm>
          <a:prstGeom prst="ellipse">
            <a:avLst/>
          </a:prstGeom>
          <a:noFill/>
          <a:ln w="63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8" name="Oval 57"/>
          <p:cNvSpPr/>
          <p:nvPr/>
        </p:nvSpPr>
        <p:spPr>
          <a:xfrm>
            <a:off x="2666104" y="5419165"/>
            <a:ext cx="93574" cy="90276"/>
          </a:xfrm>
          <a:prstGeom prst="ellipse">
            <a:avLst/>
          </a:prstGeom>
          <a:noFill/>
          <a:ln w="63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59" name="Straight Arrow Connector 58"/>
          <p:cNvCxnSpPr>
            <a:stCxn id="57" idx="4"/>
            <a:endCxn id="58" idx="0"/>
          </p:cNvCxnSpPr>
          <p:nvPr/>
        </p:nvCxnSpPr>
        <p:spPr>
          <a:xfrm>
            <a:off x="2712891" y="5306242"/>
            <a:ext cx="0" cy="112923"/>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7" idx="6"/>
            <a:endCxn id="61" idx="1"/>
          </p:cNvCxnSpPr>
          <p:nvPr/>
        </p:nvCxnSpPr>
        <p:spPr>
          <a:xfrm>
            <a:off x="2759678" y="5261104"/>
            <a:ext cx="84216" cy="66231"/>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2830190" y="5314114"/>
            <a:ext cx="93574" cy="90276"/>
          </a:xfrm>
          <a:prstGeom prst="ellipse">
            <a:avLst/>
          </a:prstGeom>
          <a:noFill/>
          <a:ln w="63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62" name="Straight Arrow Connector 61"/>
          <p:cNvCxnSpPr>
            <a:stCxn id="61" idx="3"/>
            <a:endCxn id="58" idx="6"/>
          </p:cNvCxnSpPr>
          <p:nvPr/>
        </p:nvCxnSpPr>
        <p:spPr>
          <a:xfrm flipH="1">
            <a:off x="2759678" y="5391170"/>
            <a:ext cx="84216" cy="73133"/>
          </a:xfrm>
          <a:prstGeom prst="straightConnector1">
            <a:avLst/>
          </a:prstGeom>
          <a:ln w="3175">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grpSp>
        <p:nvGrpSpPr>
          <p:cNvPr id="63" name="Group 62"/>
          <p:cNvGrpSpPr/>
          <p:nvPr/>
        </p:nvGrpSpPr>
        <p:grpSpPr>
          <a:xfrm>
            <a:off x="742951" y="4637383"/>
            <a:ext cx="838470" cy="836854"/>
            <a:chOff x="4529" y="99735"/>
            <a:chExt cx="699153" cy="727766"/>
          </a:xfrm>
        </p:grpSpPr>
        <p:sp>
          <p:nvSpPr>
            <p:cNvPr id="64" name="剪去单圆角的矩形 2">
              <a:extLst>
                <a:ext uri="{FF2B5EF4-FFF2-40B4-BE49-F238E27FC236}">
                  <a16:creationId xmlns:a16="http://schemas.microsoft.com/office/drawing/2014/main" id="{8B92C3CA-0D6B-C349-80D8-7AE8ECB5A335}"/>
                </a:ext>
              </a:extLst>
            </p:cNvPr>
            <p:cNvSpPr/>
            <p:nvPr/>
          </p:nvSpPr>
          <p:spPr>
            <a:xfrm>
              <a:off x="104987" y="99735"/>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foo () </a:t>
              </a:r>
            </a:p>
            <a:p>
              <a:r>
                <a:rPr kumimoji="1" lang="en-US" altLang="zh-CN" sz="900" dirty="0">
                  <a:solidFill>
                    <a:schemeClr val="tx1"/>
                  </a:solidFill>
                </a:rPr>
                <a:t>{</a:t>
              </a:r>
            </a:p>
            <a:p>
              <a:r>
                <a:rPr kumimoji="1" lang="en-US" altLang="zh-CN" sz="900" dirty="0">
                  <a:solidFill>
                    <a:schemeClr val="tx1"/>
                  </a:solidFill>
                </a:rPr>
                <a:t>    a = map();</a:t>
              </a:r>
            </a:p>
            <a:p>
              <a:r>
                <a:rPr kumimoji="1" lang="en-US" altLang="zh-CN" sz="900" dirty="0">
                  <a:solidFill>
                    <a:schemeClr val="tx1"/>
                  </a:solidFill>
                </a:rPr>
                <a:t>    </a:t>
              </a:r>
              <a:r>
                <a:rPr kumimoji="1" lang="en-US" altLang="zh-CN" sz="900" dirty="0" err="1">
                  <a:solidFill>
                    <a:schemeClr val="tx1"/>
                  </a:solidFill>
                </a:rPr>
                <a:t>a.put</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sp>
          <p:nvSpPr>
            <p:cNvPr id="65" name="剪去单圆角的矩形 2">
              <a:extLst>
                <a:ext uri="{FF2B5EF4-FFF2-40B4-BE49-F238E27FC236}">
                  <a16:creationId xmlns:a16="http://schemas.microsoft.com/office/drawing/2014/main" id="{8B92C3CA-0D6B-C349-80D8-7AE8ECB5A335}"/>
                </a:ext>
              </a:extLst>
            </p:cNvPr>
            <p:cNvSpPr/>
            <p:nvPr/>
          </p:nvSpPr>
          <p:spPr>
            <a:xfrm>
              <a:off x="77182" y="14328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foo () </a:t>
              </a:r>
            </a:p>
            <a:p>
              <a:r>
                <a:rPr kumimoji="1" lang="en-US" altLang="zh-CN" sz="900" dirty="0">
                  <a:solidFill>
                    <a:schemeClr val="tx1"/>
                  </a:solidFill>
                </a:rPr>
                <a:t>{</a:t>
              </a:r>
            </a:p>
            <a:p>
              <a:r>
                <a:rPr kumimoji="1" lang="en-US" altLang="zh-CN" sz="900" dirty="0">
                  <a:solidFill>
                    <a:schemeClr val="tx1"/>
                  </a:solidFill>
                </a:rPr>
                <a:t>    a = map();</a:t>
              </a:r>
            </a:p>
            <a:p>
              <a:r>
                <a:rPr kumimoji="1" lang="en-US" altLang="zh-CN" sz="900" dirty="0">
                  <a:solidFill>
                    <a:schemeClr val="tx1"/>
                  </a:solidFill>
                </a:rPr>
                <a:t>    </a:t>
              </a:r>
              <a:r>
                <a:rPr kumimoji="1" lang="en-US" altLang="zh-CN" sz="900" dirty="0" err="1">
                  <a:solidFill>
                    <a:schemeClr val="tx1"/>
                  </a:solidFill>
                </a:rPr>
                <a:t>a.put</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sp>
          <p:nvSpPr>
            <p:cNvPr id="66" name="剪去单圆角的矩形 2">
              <a:extLst>
                <a:ext uri="{FF2B5EF4-FFF2-40B4-BE49-F238E27FC236}">
                  <a16:creationId xmlns:a16="http://schemas.microsoft.com/office/drawing/2014/main" id="{8B92C3CA-0D6B-C349-80D8-7AE8ECB5A335}"/>
                </a:ext>
              </a:extLst>
            </p:cNvPr>
            <p:cNvSpPr/>
            <p:nvPr/>
          </p:nvSpPr>
          <p:spPr>
            <a:xfrm>
              <a:off x="49377" y="169516"/>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foo () </a:t>
              </a:r>
            </a:p>
            <a:p>
              <a:r>
                <a:rPr kumimoji="1" lang="en-US" altLang="zh-CN" sz="900" dirty="0">
                  <a:solidFill>
                    <a:schemeClr val="tx1"/>
                  </a:solidFill>
                </a:rPr>
                <a:t>{</a:t>
              </a:r>
            </a:p>
            <a:p>
              <a:r>
                <a:rPr kumimoji="1" lang="en-US" altLang="zh-CN" sz="900" dirty="0">
                  <a:solidFill>
                    <a:schemeClr val="tx1"/>
                  </a:solidFill>
                </a:rPr>
                <a:t>    a = map();</a:t>
              </a:r>
            </a:p>
            <a:p>
              <a:r>
                <a:rPr kumimoji="1" lang="en-US" altLang="zh-CN" sz="900" dirty="0">
                  <a:solidFill>
                    <a:schemeClr val="tx1"/>
                  </a:solidFill>
                </a:rPr>
                <a:t>    </a:t>
              </a:r>
              <a:r>
                <a:rPr kumimoji="1" lang="en-US" altLang="zh-CN" sz="900" dirty="0" err="1">
                  <a:solidFill>
                    <a:schemeClr val="tx1"/>
                  </a:solidFill>
                </a:rPr>
                <a:t>a.put</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sp>
          <p:nvSpPr>
            <p:cNvPr id="67" name="剪去单圆角的矩形 2">
              <a:extLst>
                <a:ext uri="{FF2B5EF4-FFF2-40B4-BE49-F238E27FC236}">
                  <a16:creationId xmlns:a16="http://schemas.microsoft.com/office/drawing/2014/main" id="{8B92C3CA-0D6B-C349-80D8-7AE8ECB5A335}"/>
                </a:ext>
              </a:extLst>
            </p:cNvPr>
            <p:cNvSpPr/>
            <p:nvPr/>
          </p:nvSpPr>
          <p:spPr>
            <a:xfrm>
              <a:off x="4529" y="203343"/>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foo () </a:t>
              </a:r>
            </a:p>
            <a:p>
              <a:r>
                <a:rPr kumimoji="1" lang="en-US" altLang="zh-CN" sz="900" dirty="0">
                  <a:solidFill>
                    <a:schemeClr val="tx1"/>
                  </a:solidFill>
                </a:rPr>
                <a:t>{</a:t>
              </a:r>
            </a:p>
            <a:p>
              <a:r>
                <a:rPr kumimoji="1" lang="en-US" altLang="zh-CN" sz="900" dirty="0">
                  <a:solidFill>
                    <a:schemeClr val="tx1"/>
                  </a:solidFill>
                </a:rPr>
                <a:t>    a = map();</a:t>
              </a:r>
            </a:p>
            <a:p>
              <a:r>
                <a:rPr kumimoji="1" lang="en-US" altLang="zh-CN" sz="900" dirty="0">
                  <a:solidFill>
                    <a:schemeClr val="tx1"/>
                  </a:solidFill>
                </a:rPr>
                <a:t>    </a:t>
              </a:r>
              <a:r>
                <a:rPr kumimoji="1" lang="en-US" altLang="zh-CN" sz="900" dirty="0" err="1">
                  <a:solidFill>
                    <a:schemeClr val="tx1"/>
                  </a:solidFill>
                </a:rPr>
                <a:t>a.put</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grpSp>
      <p:sp>
        <p:nvSpPr>
          <p:cNvPr id="68" name="剪去单圆角的矩形 2">
            <a:extLst>
              <a:ext uri="{FF2B5EF4-FFF2-40B4-BE49-F238E27FC236}">
                <a16:creationId xmlns:a16="http://schemas.microsoft.com/office/drawing/2014/main" id="{8B92C3CA-0D6B-C349-80D8-7AE8ECB5A335}"/>
              </a:ext>
            </a:extLst>
          </p:cNvPr>
          <p:cNvSpPr/>
          <p:nvPr/>
        </p:nvSpPr>
        <p:spPr>
          <a:xfrm>
            <a:off x="7195654" y="4721350"/>
            <a:ext cx="1159583" cy="382507"/>
          </a:xfrm>
          <a:prstGeom prst="snipRoundRect">
            <a:avLst>
              <a:gd name="adj1" fmla="val 0"/>
              <a:gd name="adj2" fmla="val 17592"/>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r>
              <a:rPr lang="en-US" altLang="zh-CN" sz="500" b="1" dirty="0" err="1">
                <a:solidFill>
                  <a:srgbClr val="7F0055"/>
                </a:solidFill>
                <a:latin typeface="Courier New" panose="02070309020205020404" pitchFamily="49" charset="0"/>
                <a:cs typeface="Courier New" panose="02070309020205020404" pitchFamily="49" charset="0"/>
              </a:rPr>
              <a:t>int</a:t>
            </a:r>
            <a:r>
              <a:rPr lang="en-US" altLang="zh-CN" sz="500" dirty="0">
                <a:latin typeface="Courier New" panose="02070309020205020404" pitchFamily="49" charset="0"/>
                <a:cs typeface="Courier New" panose="02070309020205020404" pitchFamily="49" charset="0"/>
              </a:rPr>
              <a:t> </a:t>
            </a:r>
            <a:r>
              <a:rPr lang="en-US" altLang="zh-CN" sz="500" dirty="0">
                <a:solidFill>
                  <a:schemeClr val="tx1"/>
                </a:solidFill>
                <a:latin typeface="Courier New" panose="02070309020205020404" pitchFamily="49" charset="0"/>
                <a:cs typeface="Courier New" panose="02070309020205020404" pitchFamily="49" charset="0"/>
              </a:rPr>
              <a:t>power ( </a:t>
            </a:r>
            <a:r>
              <a:rPr lang="en-US" altLang="zh-CN" sz="500" b="1" dirty="0" err="1">
                <a:solidFill>
                  <a:srgbClr val="7F0055"/>
                </a:solidFill>
                <a:latin typeface="Courier New" panose="02070309020205020404" pitchFamily="49" charset="0"/>
                <a:cs typeface="Courier New" panose="02070309020205020404" pitchFamily="49" charset="0"/>
              </a:rPr>
              <a:t>int</a:t>
            </a:r>
            <a:r>
              <a:rPr lang="en-US" altLang="zh-CN" sz="500" dirty="0">
                <a:latin typeface="Courier New" panose="02070309020205020404" pitchFamily="49" charset="0"/>
                <a:cs typeface="Courier New" panose="02070309020205020404" pitchFamily="49" charset="0"/>
              </a:rPr>
              <a:t> </a:t>
            </a:r>
            <a:r>
              <a:rPr lang="en-US" altLang="zh-CN" sz="500" dirty="0">
                <a:solidFill>
                  <a:schemeClr val="tx1"/>
                </a:solidFill>
                <a:latin typeface="Courier New" panose="02070309020205020404" pitchFamily="49" charset="0"/>
                <a:cs typeface="Courier New" panose="02070309020205020404" pitchFamily="49" charset="0"/>
              </a:rPr>
              <a:t>x, n){</a:t>
            </a:r>
          </a:p>
          <a:p>
            <a:r>
              <a:rPr lang="en-US" sz="500" dirty="0">
                <a:solidFill>
                  <a:schemeClr val="tx1"/>
                </a:solidFill>
                <a:latin typeface="Courier New" panose="02070309020205020404" pitchFamily="49" charset="0"/>
                <a:cs typeface="Courier New" panose="02070309020205020404" pitchFamily="49" charset="0"/>
              </a:rPr>
              <a:t>   </a:t>
            </a:r>
            <a:r>
              <a:rPr lang="en-US" sz="500" b="1" dirty="0" err="1">
                <a:solidFill>
                  <a:srgbClr val="7F0055"/>
                </a:solidFill>
                <a:latin typeface="Courier New" panose="02070309020205020404" pitchFamily="49" charset="0"/>
                <a:cs typeface="Courier New" panose="02070309020205020404" pitchFamily="49" charset="0"/>
              </a:rPr>
              <a:t>int</a:t>
            </a:r>
            <a:r>
              <a:rPr lang="en-US" sz="500" b="1" dirty="0">
                <a:solidFill>
                  <a:srgbClr val="7F0055"/>
                </a:solidFill>
                <a:latin typeface="Courier New" panose="02070309020205020404" pitchFamily="49" charset="0"/>
                <a:cs typeface="Courier New" panose="02070309020205020404" pitchFamily="49" charset="0"/>
              </a:rPr>
              <a:t> </a:t>
            </a:r>
            <a:r>
              <a:rPr lang="en-US" sz="500" dirty="0">
                <a:solidFill>
                  <a:schemeClr val="tx1"/>
                </a:solidFill>
                <a:latin typeface="Courier New" panose="02070309020205020404" pitchFamily="49" charset="0"/>
                <a:cs typeface="Courier New" panose="02070309020205020404" pitchFamily="49" charset="0"/>
              </a:rPr>
              <a:t>p = 0;</a:t>
            </a:r>
          </a:p>
          <a:p>
            <a:r>
              <a:rPr lang="en-US" sz="500" b="1" dirty="0">
                <a:solidFill>
                  <a:srgbClr val="7F0055"/>
                </a:solidFill>
                <a:latin typeface="Courier New" panose="02070309020205020404" pitchFamily="49" charset="0"/>
                <a:cs typeface="Courier New" panose="02070309020205020404" pitchFamily="49" charset="0"/>
              </a:rPr>
              <a:t>   for</a:t>
            </a:r>
            <a:r>
              <a:rPr lang="en-US" sz="500" dirty="0">
                <a:solidFill>
                  <a:schemeClr val="tx1"/>
                </a:solidFill>
                <a:latin typeface="Courier New" panose="02070309020205020404" pitchFamily="49" charset="0"/>
                <a:cs typeface="Courier New" panose="02070309020205020404" pitchFamily="49" charset="0"/>
              </a:rPr>
              <a:t>( </a:t>
            </a:r>
            <a:r>
              <a:rPr lang="en-US" sz="500" b="1" dirty="0" err="1">
                <a:solidFill>
                  <a:srgbClr val="7F0055"/>
                </a:solidFill>
                <a:latin typeface="Courier New" panose="02070309020205020404" pitchFamily="49" charset="0"/>
                <a:cs typeface="Courier New" panose="02070309020205020404" pitchFamily="49" charset="0"/>
              </a:rPr>
              <a:t>int</a:t>
            </a:r>
            <a:r>
              <a:rPr lang="en-US" sz="500" dirty="0">
                <a:latin typeface="Courier New" panose="02070309020205020404" pitchFamily="49" charset="0"/>
                <a:cs typeface="Courier New" panose="02070309020205020404" pitchFamily="49" charset="0"/>
              </a:rPr>
              <a:t> </a:t>
            </a:r>
            <a:r>
              <a:rPr lang="en-US" sz="500" dirty="0" err="1">
                <a:solidFill>
                  <a:schemeClr val="tx1"/>
                </a:solidFill>
                <a:latin typeface="Courier New" panose="02070309020205020404" pitchFamily="49" charset="0"/>
                <a:cs typeface="Courier New" panose="02070309020205020404" pitchFamily="49" charset="0"/>
              </a:rPr>
              <a:t>i</a:t>
            </a:r>
            <a:r>
              <a:rPr lang="en-US" sz="500" dirty="0">
                <a:solidFill>
                  <a:schemeClr val="tx1"/>
                </a:solidFill>
                <a:latin typeface="Courier New" panose="02070309020205020404" pitchFamily="49" charset="0"/>
                <a:cs typeface="Courier New" panose="02070309020205020404" pitchFamily="49" charset="0"/>
              </a:rPr>
              <a:t> = x; </a:t>
            </a:r>
            <a:r>
              <a:rPr lang="en-US" sz="500" dirty="0" err="1">
                <a:solidFill>
                  <a:schemeClr val="tx1"/>
                </a:solidFill>
                <a:latin typeface="Courier New" panose="02070309020205020404" pitchFamily="49" charset="0"/>
                <a:cs typeface="Courier New" panose="02070309020205020404" pitchFamily="49" charset="0"/>
              </a:rPr>
              <a:t>i</a:t>
            </a:r>
            <a:r>
              <a:rPr lang="en-US" sz="500" dirty="0">
                <a:solidFill>
                  <a:schemeClr val="tx1"/>
                </a:solidFill>
                <a:latin typeface="Courier New" panose="02070309020205020404" pitchFamily="49" charset="0"/>
                <a:cs typeface="Courier New" panose="02070309020205020404" pitchFamily="49" charset="0"/>
              </a:rPr>
              <a:t>&lt;n; </a:t>
            </a:r>
            <a:r>
              <a:rPr lang="en-US" sz="500" dirty="0" err="1">
                <a:solidFill>
                  <a:schemeClr val="tx1"/>
                </a:solidFill>
                <a:latin typeface="Courier New" panose="02070309020205020404" pitchFamily="49" charset="0"/>
                <a:cs typeface="Courier New" panose="02070309020205020404" pitchFamily="49" charset="0"/>
              </a:rPr>
              <a:t>i</a:t>
            </a:r>
            <a:r>
              <a:rPr lang="en-US" sz="500" dirty="0">
                <a:solidFill>
                  <a:schemeClr val="tx1"/>
                </a:solidFill>
                <a:latin typeface="Courier New" panose="02070309020205020404" pitchFamily="49" charset="0"/>
                <a:cs typeface="Courier New" panose="02070309020205020404" pitchFamily="49" charset="0"/>
              </a:rPr>
              <a:t>++)</a:t>
            </a:r>
          </a:p>
          <a:p>
            <a:r>
              <a:rPr lang="en-US" sz="500" dirty="0">
                <a:solidFill>
                  <a:schemeClr val="tx1"/>
                </a:solidFill>
                <a:latin typeface="Courier New" panose="02070309020205020404" pitchFamily="49" charset="0"/>
                <a:cs typeface="Courier New" panose="02070309020205020404" pitchFamily="49" charset="0"/>
              </a:rPr>
              <a:t>         p = p * x;</a:t>
            </a:r>
          </a:p>
          <a:p>
            <a:r>
              <a:rPr lang="en-US" sz="500" dirty="0">
                <a:solidFill>
                  <a:schemeClr val="tx1"/>
                </a:solidFill>
                <a:latin typeface="Courier New" panose="02070309020205020404" pitchFamily="49" charset="0"/>
                <a:cs typeface="Courier New" panose="02070309020205020404" pitchFamily="49" charset="0"/>
              </a:rPr>
              <a:t>   </a:t>
            </a:r>
            <a:r>
              <a:rPr lang="en-US" sz="500" b="1" dirty="0">
                <a:solidFill>
                  <a:srgbClr val="7F0055"/>
                </a:solidFill>
                <a:latin typeface="Courier New" panose="02070309020205020404" pitchFamily="49" charset="0"/>
                <a:cs typeface="Courier New" panose="02070309020205020404" pitchFamily="49" charset="0"/>
              </a:rPr>
              <a:t>return</a:t>
            </a:r>
            <a:r>
              <a:rPr lang="en-US" sz="500" dirty="0">
                <a:latin typeface="Courier New" panose="02070309020205020404" pitchFamily="49" charset="0"/>
                <a:cs typeface="Courier New" panose="02070309020205020404" pitchFamily="49" charset="0"/>
              </a:rPr>
              <a:t> </a:t>
            </a:r>
            <a:r>
              <a:rPr lang="en-US" sz="500" dirty="0">
                <a:solidFill>
                  <a:schemeClr val="tx1"/>
                </a:solidFill>
                <a:latin typeface="Courier New" panose="02070309020205020404" pitchFamily="49" charset="0"/>
                <a:cs typeface="Courier New" panose="02070309020205020404" pitchFamily="49" charset="0"/>
              </a:rPr>
              <a:t>p;</a:t>
            </a:r>
          </a:p>
        </p:txBody>
      </p:sp>
      <p:sp>
        <p:nvSpPr>
          <p:cNvPr id="69" name="剪去单圆角的矩形 2">
            <a:extLst>
              <a:ext uri="{FF2B5EF4-FFF2-40B4-BE49-F238E27FC236}">
                <a16:creationId xmlns:a16="http://schemas.microsoft.com/office/drawing/2014/main" id="{8B92C3CA-0D6B-C349-80D8-7AE8ECB5A335}"/>
              </a:ext>
            </a:extLst>
          </p:cNvPr>
          <p:cNvSpPr/>
          <p:nvPr/>
        </p:nvSpPr>
        <p:spPr>
          <a:xfrm>
            <a:off x="7199781" y="5177942"/>
            <a:ext cx="1155456" cy="385759"/>
          </a:xfrm>
          <a:prstGeom prst="snipRoundRect">
            <a:avLst>
              <a:gd name="adj1" fmla="val 0"/>
              <a:gd name="adj2" fmla="val 17592"/>
            </a:avLst>
          </a:prstGeom>
          <a:solidFill>
            <a:schemeClr val="accent4">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lvl="0"/>
            <a:r>
              <a:rPr lang="en-US" altLang="zh-CN" sz="500" b="1" dirty="0">
                <a:solidFill>
                  <a:srgbClr val="7F0055"/>
                </a:solidFill>
                <a:latin typeface="Courier New" panose="02070309020205020404" pitchFamily="49" charset="0"/>
                <a:cs typeface="Courier New" panose="02070309020205020404" pitchFamily="49" charset="0"/>
              </a:rPr>
              <a:t>String</a:t>
            </a:r>
            <a:r>
              <a:rPr lang="en-US" altLang="zh-CN" sz="500" dirty="0">
                <a:solidFill>
                  <a:prstClr val="black"/>
                </a:solidFill>
                <a:latin typeface="Courier New" panose="02070309020205020404" pitchFamily="49" charset="0"/>
                <a:cs typeface="Courier New" panose="02070309020205020404" pitchFamily="49" charset="0"/>
              </a:rPr>
              <a:t> print(</a:t>
            </a:r>
            <a:r>
              <a:rPr lang="en-US" altLang="zh-CN" sz="400" dirty="0">
                <a:solidFill>
                  <a:prstClr val="black"/>
                </a:solidFill>
                <a:latin typeface="Courier New" panose="02070309020205020404" pitchFamily="49" charset="0"/>
                <a:cs typeface="Courier New" panose="02070309020205020404" pitchFamily="49" charset="0"/>
              </a:rPr>
              <a:t> </a:t>
            </a:r>
            <a:r>
              <a:rPr lang="en-US" altLang="zh-CN" sz="500" b="1" dirty="0" err="1">
                <a:solidFill>
                  <a:srgbClr val="7F0055"/>
                </a:solidFill>
                <a:latin typeface="Courier New" panose="02070309020205020404" pitchFamily="49" charset="0"/>
                <a:cs typeface="Courier New" panose="02070309020205020404" pitchFamily="49" charset="0"/>
              </a:rPr>
              <a:t>int</a:t>
            </a:r>
            <a:r>
              <a:rPr lang="en-US" altLang="zh-CN" sz="500" dirty="0">
                <a:solidFill>
                  <a:prstClr val="black"/>
                </a:solidFill>
                <a:latin typeface="Courier New" panose="02070309020205020404" pitchFamily="49" charset="0"/>
                <a:cs typeface="Courier New" panose="02070309020205020404" pitchFamily="49" charset="0"/>
              </a:rPr>
              <a:t> x,</a:t>
            </a:r>
            <a:r>
              <a:rPr lang="en-US" altLang="zh-CN" sz="400" dirty="0">
                <a:solidFill>
                  <a:prstClr val="black"/>
                </a:solidFill>
                <a:latin typeface="Courier New" panose="02070309020205020404" pitchFamily="49" charset="0"/>
                <a:cs typeface="Courier New" panose="02070309020205020404" pitchFamily="49" charset="0"/>
              </a:rPr>
              <a:t> </a:t>
            </a:r>
            <a:r>
              <a:rPr lang="en-US" altLang="zh-CN" sz="500" dirty="0">
                <a:solidFill>
                  <a:prstClr val="black"/>
                </a:solidFill>
                <a:latin typeface="Courier New" panose="02070309020205020404" pitchFamily="49" charset="0"/>
                <a:cs typeface="Courier New" panose="02070309020205020404" pitchFamily="49" charset="0"/>
              </a:rPr>
              <a:t>n){</a:t>
            </a:r>
          </a:p>
          <a:p>
            <a:pPr lvl="0"/>
            <a:r>
              <a:rPr lang="en-US" sz="500" dirty="0">
                <a:solidFill>
                  <a:prstClr val="black"/>
                </a:solidFill>
                <a:latin typeface="Courier New" panose="02070309020205020404" pitchFamily="49" charset="0"/>
                <a:cs typeface="Courier New" panose="02070309020205020404" pitchFamily="49" charset="0"/>
              </a:rPr>
              <a:t>   </a:t>
            </a:r>
            <a:r>
              <a:rPr lang="en-US" altLang="zh-CN" sz="500" b="1" dirty="0">
                <a:solidFill>
                  <a:srgbClr val="7F0055"/>
                </a:solidFill>
                <a:latin typeface="Courier New" panose="02070309020205020404" pitchFamily="49" charset="0"/>
                <a:cs typeface="Courier New" panose="02070309020205020404" pitchFamily="49" charset="0"/>
              </a:rPr>
              <a:t>String</a:t>
            </a:r>
            <a:r>
              <a:rPr lang="en-US" sz="500" b="1" dirty="0">
                <a:solidFill>
                  <a:srgbClr val="7F0055"/>
                </a:solidFill>
                <a:latin typeface="Courier New" panose="02070309020205020404" pitchFamily="49" charset="0"/>
                <a:cs typeface="Courier New" panose="02070309020205020404" pitchFamily="49" charset="0"/>
              </a:rPr>
              <a:t> </a:t>
            </a:r>
            <a:r>
              <a:rPr lang="en-US" sz="500" dirty="0">
                <a:solidFill>
                  <a:prstClr val="black"/>
                </a:solidFill>
                <a:latin typeface="Courier New" panose="02070309020205020404" pitchFamily="49" charset="0"/>
                <a:cs typeface="Courier New" panose="02070309020205020404" pitchFamily="49" charset="0"/>
              </a:rPr>
              <a:t>s = “</a:t>
            </a:r>
            <a:r>
              <a:rPr lang="en-US" sz="500" dirty="0">
                <a:solidFill>
                  <a:srgbClr val="7030A0"/>
                </a:solidFill>
                <a:latin typeface="Courier New" panose="02070309020205020404" pitchFamily="49" charset="0"/>
                <a:cs typeface="Courier New" panose="02070309020205020404" pitchFamily="49" charset="0"/>
              </a:rPr>
              <a:t>Hello Word</a:t>
            </a:r>
            <a:r>
              <a:rPr lang="en-US" sz="500" dirty="0">
                <a:solidFill>
                  <a:prstClr val="black"/>
                </a:solidFill>
                <a:latin typeface="Courier New" panose="02070309020205020404" pitchFamily="49" charset="0"/>
                <a:cs typeface="Courier New" panose="02070309020205020404" pitchFamily="49" charset="0"/>
              </a:rPr>
              <a:t>”;</a:t>
            </a:r>
          </a:p>
          <a:p>
            <a:pPr lvl="0"/>
            <a:r>
              <a:rPr lang="en-US" sz="500" b="1" dirty="0">
                <a:solidFill>
                  <a:srgbClr val="7F0055"/>
                </a:solidFill>
                <a:latin typeface="Courier New" panose="02070309020205020404" pitchFamily="49" charset="0"/>
                <a:cs typeface="Courier New" panose="02070309020205020404" pitchFamily="49" charset="0"/>
              </a:rPr>
              <a:t>   for</a:t>
            </a:r>
            <a:r>
              <a:rPr lang="en-US" sz="500" dirty="0">
                <a:solidFill>
                  <a:prstClr val="black"/>
                </a:solidFill>
                <a:latin typeface="Courier New" panose="02070309020205020404" pitchFamily="49" charset="0"/>
                <a:cs typeface="Courier New" panose="02070309020205020404" pitchFamily="49" charset="0"/>
              </a:rPr>
              <a:t>(</a:t>
            </a:r>
            <a:r>
              <a:rPr lang="en-US" sz="400" dirty="0">
                <a:solidFill>
                  <a:prstClr val="black"/>
                </a:solidFill>
                <a:latin typeface="Courier New" panose="02070309020205020404" pitchFamily="49" charset="0"/>
                <a:cs typeface="Courier New" panose="02070309020205020404" pitchFamily="49" charset="0"/>
              </a:rPr>
              <a:t> </a:t>
            </a:r>
            <a:r>
              <a:rPr lang="en-US" sz="500" b="1" dirty="0" err="1">
                <a:solidFill>
                  <a:srgbClr val="7F0055"/>
                </a:solidFill>
                <a:latin typeface="Courier New" panose="02070309020205020404" pitchFamily="49" charset="0"/>
                <a:cs typeface="Courier New" panose="02070309020205020404" pitchFamily="49" charset="0"/>
              </a:rPr>
              <a:t>int</a:t>
            </a:r>
            <a:r>
              <a:rPr lang="en-US" sz="500" dirty="0">
                <a:solidFill>
                  <a:prstClr val="black"/>
                </a:solidFill>
                <a:latin typeface="Courier New" panose="02070309020205020404" pitchFamily="49" charset="0"/>
                <a:cs typeface="Courier New" panose="02070309020205020404" pitchFamily="49" charset="0"/>
              </a:rPr>
              <a:t> </a:t>
            </a:r>
            <a:r>
              <a:rPr lang="en-US" sz="500" dirty="0" err="1">
                <a:solidFill>
                  <a:prstClr val="black"/>
                </a:solidFill>
                <a:latin typeface="Courier New" panose="02070309020205020404" pitchFamily="49" charset="0"/>
                <a:cs typeface="Courier New" panose="02070309020205020404" pitchFamily="49" charset="0"/>
              </a:rPr>
              <a:t>i</a:t>
            </a:r>
            <a:r>
              <a:rPr lang="en-US" sz="500" dirty="0">
                <a:solidFill>
                  <a:prstClr val="black"/>
                </a:solidFill>
                <a:latin typeface="Courier New" panose="02070309020205020404" pitchFamily="49" charset="0"/>
                <a:cs typeface="Courier New" panose="02070309020205020404" pitchFamily="49" charset="0"/>
              </a:rPr>
              <a:t> = x;</a:t>
            </a:r>
            <a:r>
              <a:rPr lang="en-US" sz="400" dirty="0">
                <a:solidFill>
                  <a:prstClr val="black"/>
                </a:solidFill>
                <a:latin typeface="Courier New" panose="02070309020205020404" pitchFamily="49" charset="0"/>
                <a:cs typeface="Courier New" panose="02070309020205020404" pitchFamily="49" charset="0"/>
              </a:rPr>
              <a:t> </a:t>
            </a:r>
            <a:r>
              <a:rPr lang="en-US" sz="500" dirty="0" err="1">
                <a:solidFill>
                  <a:prstClr val="black"/>
                </a:solidFill>
                <a:latin typeface="Courier New" panose="02070309020205020404" pitchFamily="49" charset="0"/>
                <a:cs typeface="Courier New" panose="02070309020205020404" pitchFamily="49" charset="0"/>
              </a:rPr>
              <a:t>i</a:t>
            </a:r>
            <a:r>
              <a:rPr lang="en-US" sz="500" dirty="0">
                <a:solidFill>
                  <a:prstClr val="black"/>
                </a:solidFill>
                <a:latin typeface="Courier New" panose="02070309020205020404" pitchFamily="49" charset="0"/>
                <a:cs typeface="Courier New" panose="02070309020205020404" pitchFamily="49" charset="0"/>
              </a:rPr>
              <a:t>&lt;n;</a:t>
            </a:r>
            <a:r>
              <a:rPr lang="en-US" sz="400" dirty="0">
                <a:solidFill>
                  <a:prstClr val="black"/>
                </a:solidFill>
                <a:latin typeface="Courier New" panose="02070309020205020404" pitchFamily="49" charset="0"/>
                <a:cs typeface="Courier New" panose="02070309020205020404" pitchFamily="49" charset="0"/>
              </a:rPr>
              <a:t> </a:t>
            </a:r>
            <a:r>
              <a:rPr lang="en-US" sz="500" dirty="0" err="1">
                <a:solidFill>
                  <a:prstClr val="black"/>
                </a:solidFill>
                <a:latin typeface="Courier New" panose="02070309020205020404" pitchFamily="49" charset="0"/>
                <a:cs typeface="Courier New" panose="02070309020205020404" pitchFamily="49" charset="0"/>
              </a:rPr>
              <a:t>i</a:t>
            </a:r>
            <a:r>
              <a:rPr lang="en-US" sz="500" dirty="0">
                <a:solidFill>
                  <a:prstClr val="black"/>
                </a:solidFill>
                <a:latin typeface="Courier New" panose="02070309020205020404" pitchFamily="49" charset="0"/>
                <a:cs typeface="Courier New" panose="02070309020205020404" pitchFamily="49" charset="0"/>
              </a:rPr>
              <a:t>++)</a:t>
            </a:r>
          </a:p>
          <a:p>
            <a:pPr lvl="0"/>
            <a:r>
              <a:rPr lang="en-US" sz="500" dirty="0">
                <a:solidFill>
                  <a:prstClr val="black"/>
                </a:solidFill>
                <a:latin typeface="Courier New" panose="02070309020205020404" pitchFamily="49" charset="0"/>
                <a:cs typeface="Courier New" panose="02070309020205020404" pitchFamily="49" charset="0"/>
              </a:rPr>
              <a:t>         s</a:t>
            </a:r>
            <a:r>
              <a:rPr lang="en-US" sz="400" dirty="0">
                <a:solidFill>
                  <a:prstClr val="black"/>
                </a:solidFill>
                <a:latin typeface="Courier New" panose="02070309020205020404" pitchFamily="49" charset="0"/>
                <a:cs typeface="Courier New" panose="02070309020205020404" pitchFamily="49" charset="0"/>
              </a:rPr>
              <a:t> </a:t>
            </a:r>
            <a:r>
              <a:rPr lang="en-US" sz="500" dirty="0">
                <a:solidFill>
                  <a:prstClr val="black"/>
                </a:solidFill>
                <a:latin typeface="Courier New" panose="02070309020205020404" pitchFamily="49" charset="0"/>
                <a:cs typeface="Courier New" panose="02070309020205020404" pitchFamily="49" charset="0"/>
              </a:rPr>
              <a:t>= s</a:t>
            </a:r>
            <a:r>
              <a:rPr lang="en-US" sz="400" dirty="0">
                <a:solidFill>
                  <a:prstClr val="black"/>
                </a:solidFill>
                <a:latin typeface="Courier New" panose="02070309020205020404" pitchFamily="49" charset="0"/>
                <a:cs typeface="Courier New" panose="02070309020205020404" pitchFamily="49" charset="0"/>
              </a:rPr>
              <a:t> </a:t>
            </a:r>
            <a:r>
              <a:rPr lang="en-US" sz="500" dirty="0">
                <a:solidFill>
                  <a:prstClr val="black"/>
                </a:solidFill>
                <a:latin typeface="Courier New" panose="02070309020205020404" pitchFamily="49" charset="0"/>
                <a:cs typeface="Courier New" panose="02070309020205020404" pitchFamily="49" charset="0"/>
              </a:rPr>
              <a:t>+</a:t>
            </a:r>
            <a:r>
              <a:rPr lang="en-US" sz="400" dirty="0">
                <a:solidFill>
                  <a:prstClr val="black"/>
                </a:solidFill>
                <a:latin typeface="Courier New" panose="02070309020205020404" pitchFamily="49" charset="0"/>
                <a:cs typeface="Courier New" panose="02070309020205020404" pitchFamily="49" charset="0"/>
              </a:rPr>
              <a:t> </a:t>
            </a:r>
            <a:r>
              <a:rPr lang="en-US" sz="500" dirty="0" err="1">
                <a:solidFill>
                  <a:prstClr val="black"/>
                </a:solidFill>
                <a:latin typeface="Courier New" panose="02070309020205020404" pitchFamily="49" charset="0"/>
                <a:cs typeface="Courier New" panose="02070309020205020404" pitchFamily="49" charset="0"/>
              </a:rPr>
              <a:t>i</a:t>
            </a:r>
            <a:r>
              <a:rPr lang="en-US" sz="400" dirty="0">
                <a:solidFill>
                  <a:prstClr val="black"/>
                </a:solidFill>
                <a:latin typeface="Courier New" panose="02070309020205020404" pitchFamily="49" charset="0"/>
                <a:cs typeface="Courier New" panose="02070309020205020404" pitchFamily="49" charset="0"/>
              </a:rPr>
              <a:t> +</a:t>
            </a:r>
            <a:r>
              <a:rPr lang="en-US" sz="500" dirty="0">
                <a:solidFill>
                  <a:prstClr val="black"/>
                </a:solidFill>
                <a:latin typeface="Courier New" panose="02070309020205020404" pitchFamily="49" charset="0"/>
                <a:cs typeface="Courier New" panose="02070309020205020404" pitchFamily="49" charset="0"/>
              </a:rPr>
              <a:t>“</a:t>
            </a:r>
            <a:r>
              <a:rPr lang="en-US" sz="500" dirty="0">
                <a:solidFill>
                  <a:srgbClr val="7030A0"/>
                </a:solidFill>
                <a:latin typeface="Courier New" panose="02070309020205020404" pitchFamily="49" charset="0"/>
                <a:cs typeface="Courier New" panose="02070309020205020404" pitchFamily="49" charset="0"/>
              </a:rPr>
              <a:t>number</a:t>
            </a:r>
            <a:r>
              <a:rPr lang="en-US" sz="500" dirty="0">
                <a:solidFill>
                  <a:prstClr val="black"/>
                </a:solidFill>
                <a:latin typeface="Courier New" panose="02070309020205020404" pitchFamily="49" charset="0"/>
                <a:cs typeface="Courier New" panose="02070309020205020404" pitchFamily="49" charset="0"/>
              </a:rPr>
              <a:t>”;</a:t>
            </a:r>
          </a:p>
          <a:p>
            <a:pPr lvl="0"/>
            <a:r>
              <a:rPr lang="en-US" sz="500" dirty="0">
                <a:solidFill>
                  <a:prstClr val="black"/>
                </a:solidFill>
                <a:latin typeface="Courier New" panose="02070309020205020404" pitchFamily="49" charset="0"/>
                <a:cs typeface="Courier New" panose="02070309020205020404" pitchFamily="49" charset="0"/>
              </a:rPr>
              <a:t>   </a:t>
            </a:r>
            <a:r>
              <a:rPr lang="en-US" sz="500" b="1" dirty="0">
                <a:solidFill>
                  <a:srgbClr val="7F0055"/>
                </a:solidFill>
                <a:latin typeface="Courier New" panose="02070309020205020404" pitchFamily="49" charset="0"/>
                <a:cs typeface="Courier New" panose="02070309020205020404" pitchFamily="49" charset="0"/>
              </a:rPr>
              <a:t>return</a:t>
            </a:r>
            <a:r>
              <a:rPr lang="en-US" sz="500" dirty="0">
                <a:solidFill>
                  <a:prstClr val="black"/>
                </a:solidFill>
                <a:latin typeface="Courier New" panose="02070309020205020404" pitchFamily="49" charset="0"/>
                <a:cs typeface="Courier New" panose="02070309020205020404" pitchFamily="49" charset="0"/>
              </a:rPr>
              <a:t> s;</a:t>
            </a:r>
          </a:p>
        </p:txBody>
      </p:sp>
      <p:pic>
        <p:nvPicPr>
          <p:cNvPr id="70" name="Picture 4" descr="Image result for 3d clustering"/>
          <p:cNvPicPr>
            <a:picLocks noChangeAspect="1" noChangeArrowheads="1"/>
          </p:cNvPicPr>
          <p:nvPr/>
        </p:nvPicPr>
        <p:blipFill rotWithShape="1">
          <a:blip r:embed="rId5">
            <a:extLst>
              <a:ext uri="{28A0092B-C50C-407E-A947-70E740481C1C}">
                <a14:useLocalDpi xmlns:a14="http://schemas.microsoft.com/office/drawing/2010/main" val="0"/>
              </a:ext>
            </a:extLst>
          </a:blip>
          <a:srcRect t="11244"/>
          <a:stretch/>
        </p:blipFill>
        <p:spPr bwMode="auto">
          <a:xfrm>
            <a:off x="5485313" y="4700999"/>
            <a:ext cx="987452" cy="797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8610" y="2380492"/>
            <a:ext cx="6775449" cy="1200329"/>
          </a:xfrm>
          <a:prstGeom prst="rect">
            <a:avLst/>
          </a:prstGeom>
          <a:solidFill>
            <a:schemeClr val="bg1">
              <a:lumMod val="95000"/>
            </a:schemeClr>
          </a:solidFill>
        </p:spPr>
        <p:txBody>
          <a:bodyPr wrap="square" rtlCol="0">
            <a:spAutoFit/>
          </a:bodyPr>
          <a:lstStyle/>
          <a:p>
            <a:r>
              <a:rPr lang="en-US" altLang="ko-KR" dirty="0">
                <a:latin typeface="Gill Sans MT" panose="020B0502020104020203" pitchFamily="34" charset="0"/>
              </a:rPr>
              <a:t>     </a:t>
            </a:r>
            <a:r>
              <a:rPr lang="en-US" altLang="ko-KR" dirty="0">
                <a:latin typeface="Consolas" panose="020B0609020204030204" pitchFamily="49" charset="0"/>
              </a:rPr>
              <a:t>01 </a:t>
            </a:r>
            <a:r>
              <a:rPr lang="en-US" altLang="ko-KR" dirty="0">
                <a:latin typeface="Gill Sans MT" panose="020B0502020104020203" pitchFamily="34" charset="0"/>
              </a:rPr>
              <a:t>|  </a:t>
            </a:r>
            <a:r>
              <a:rPr lang="en-US" altLang="ko-KR" dirty="0">
                <a:latin typeface="Arial" panose="020B0604020202020204" pitchFamily="34" charset="0"/>
                <a:cs typeface="Arial" panose="020B0604020202020204" pitchFamily="34" charset="0"/>
              </a:rPr>
              <a:t>graph representation for source code</a:t>
            </a:r>
          </a:p>
          <a:p>
            <a:r>
              <a:rPr lang="en-US" altLang="ko-KR" dirty="0">
                <a:latin typeface="Gill Sans MT" panose="020B0502020104020203" pitchFamily="34" charset="0"/>
              </a:rPr>
              <a:t>     </a:t>
            </a:r>
            <a:r>
              <a:rPr lang="en-US" altLang="ko-KR" dirty="0">
                <a:latin typeface="Consolas" panose="020B0609020204030204" pitchFamily="49" charset="0"/>
              </a:rPr>
              <a:t>02</a:t>
            </a:r>
            <a:r>
              <a:rPr lang="en-US" altLang="ko-KR" dirty="0">
                <a:latin typeface="Gill Sans MT" panose="020B0502020104020203" pitchFamily="34" charset="0"/>
              </a:rPr>
              <a:t>  |  </a:t>
            </a:r>
            <a:r>
              <a:rPr lang="en-US" altLang="ko-KR" dirty="0">
                <a:latin typeface="Arial" panose="020B0604020202020204" pitchFamily="34" charset="0"/>
                <a:cs typeface="Arial" panose="020B0604020202020204" pitchFamily="34" charset="0"/>
              </a:rPr>
              <a:t>embedding graphs into a new continuous space</a:t>
            </a:r>
          </a:p>
          <a:p>
            <a:r>
              <a:rPr lang="en-US" altLang="ko-KR" dirty="0">
                <a:latin typeface="Gill Sans MT" panose="020B0502020104020203" pitchFamily="34" charset="0"/>
              </a:rPr>
              <a:t>     </a:t>
            </a:r>
            <a:r>
              <a:rPr lang="en-US" altLang="ko-KR" dirty="0">
                <a:latin typeface="Consolas" panose="020B0609020204030204" pitchFamily="49" charset="0"/>
              </a:rPr>
              <a:t>03</a:t>
            </a:r>
            <a:r>
              <a:rPr lang="en-US" altLang="ko-KR" dirty="0">
                <a:latin typeface="Gill Sans MT" panose="020B0502020104020203" pitchFamily="34" charset="0"/>
              </a:rPr>
              <a:t>  |  </a:t>
            </a:r>
            <a:r>
              <a:rPr lang="en-US" altLang="ko-KR" dirty="0">
                <a:latin typeface="Arial" panose="020B0604020202020204" pitchFamily="34" charset="0"/>
                <a:cs typeface="Arial" panose="020B0604020202020204" pitchFamily="34" charset="0"/>
              </a:rPr>
              <a:t>graph clustering in the new space </a:t>
            </a:r>
          </a:p>
          <a:p>
            <a:r>
              <a:rPr lang="en-US" altLang="ko-KR" dirty="0">
                <a:latin typeface="Gill Sans MT" panose="020B0502020104020203" pitchFamily="34" charset="0"/>
              </a:rPr>
              <a:t>     </a:t>
            </a:r>
            <a:r>
              <a:rPr lang="en-US" altLang="ko-KR" dirty="0">
                <a:latin typeface="Consolas" panose="020B0609020204030204" pitchFamily="49" charset="0"/>
              </a:rPr>
              <a:t>04</a:t>
            </a:r>
            <a:r>
              <a:rPr lang="en-US" altLang="ko-KR" dirty="0">
                <a:latin typeface="Gill Sans MT" panose="020B0502020104020203" pitchFamily="34" charset="0"/>
              </a:rPr>
              <a:t>  |  </a:t>
            </a:r>
            <a:r>
              <a:rPr lang="en-US" altLang="ko-KR" dirty="0">
                <a:latin typeface="Arial" panose="020B0604020202020204" pitchFamily="34" charset="0"/>
                <a:cs typeface="Arial" panose="020B0604020202020204" pitchFamily="34" charset="0"/>
              </a:rPr>
              <a:t>example selection</a:t>
            </a:r>
            <a:endParaRPr lang="ko-KR" altLang="en-US" dirty="0">
              <a:latin typeface="Arial" panose="020B0604020202020204" pitchFamily="34" charset="0"/>
              <a:cs typeface="Arial" panose="020B0604020202020204" pitchFamily="34" charset="0"/>
            </a:endParaRPr>
          </a:p>
        </p:txBody>
      </p:sp>
      <p:sp>
        <p:nvSpPr>
          <p:cNvPr id="5" name="TextBox 4"/>
          <p:cNvSpPr txBox="1"/>
          <p:nvPr/>
        </p:nvSpPr>
        <p:spPr>
          <a:xfrm>
            <a:off x="3881438" y="4980184"/>
            <a:ext cx="804862" cy="138499"/>
          </a:xfrm>
          <a:prstGeom prst="rect">
            <a:avLst/>
          </a:prstGeom>
          <a:solidFill>
            <a:schemeClr val="accent2">
              <a:alpha val="25000"/>
            </a:schemeClr>
          </a:solidFill>
        </p:spPr>
        <p:txBody>
          <a:bodyPr wrap="square" rtlCol="0">
            <a:spAutoFit/>
          </a:bodyPr>
          <a:lstStyle/>
          <a:p>
            <a:endParaRPr lang="ko-KR" altLang="en-US" sz="300" dirty="0"/>
          </a:p>
        </p:txBody>
      </p:sp>
      <p:sp>
        <p:nvSpPr>
          <p:cNvPr id="73" name="TextBox 72"/>
          <p:cNvSpPr txBox="1"/>
          <p:nvPr/>
        </p:nvSpPr>
        <p:spPr>
          <a:xfrm rot="5400000">
            <a:off x="4312575" y="5037462"/>
            <a:ext cx="576000" cy="167871"/>
          </a:xfrm>
          <a:prstGeom prst="rect">
            <a:avLst/>
          </a:prstGeom>
          <a:solidFill>
            <a:srgbClr val="FF33CC">
              <a:alpha val="30000"/>
            </a:srgbClr>
          </a:solidFill>
        </p:spPr>
        <p:txBody>
          <a:bodyPr wrap="square" rtlCol="0">
            <a:spAutoFit/>
          </a:bodyPr>
          <a:lstStyle/>
          <a:p>
            <a:endParaRPr lang="ko-KR" altLang="en-US" sz="300" dirty="0"/>
          </a:p>
        </p:txBody>
      </p:sp>
    </p:spTree>
    <p:extLst>
      <p:ext uri="{BB962C8B-B14F-4D97-AF65-F5344CB8AC3E}">
        <p14:creationId xmlns:p14="http://schemas.microsoft.com/office/powerpoint/2010/main" val="1745664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69635"/>
          </a:xfrm>
        </p:spPr>
        <p:txBody>
          <a:bodyPr>
            <a:normAutofit/>
          </a:bodyPr>
          <a:lstStyle/>
          <a:p>
            <a:r>
              <a:rPr lang="en-US" sz="3200" dirty="0">
                <a:latin typeface="Gill Sans MT" panose="020B0502020104020203" pitchFamily="34" charset="0"/>
              </a:rPr>
              <a:t>Step1: Graph </a:t>
            </a:r>
            <a:r>
              <a:rPr lang="en-US" altLang="zh-CN" sz="3200" dirty="0">
                <a:latin typeface="Gill Sans MT" panose="020B0502020104020203" pitchFamily="34" charset="0"/>
              </a:rPr>
              <a:t>Representation for </a:t>
            </a:r>
            <a:r>
              <a:rPr lang="en-US" sz="3200" dirty="0">
                <a:latin typeface="Gill Sans MT" panose="020B0502020104020203" pitchFamily="34" charset="0"/>
              </a:rPr>
              <a:t>Source Code</a:t>
            </a:r>
          </a:p>
        </p:txBody>
      </p:sp>
      <p:sp>
        <p:nvSpPr>
          <p:cNvPr id="3" name="Content Placeholder 2"/>
          <p:cNvSpPr>
            <a:spLocks noGrp="1"/>
          </p:cNvSpPr>
          <p:nvPr>
            <p:ph idx="1"/>
          </p:nvPr>
        </p:nvSpPr>
        <p:spPr>
          <a:xfrm>
            <a:off x="628650" y="1421819"/>
            <a:ext cx="7771920" cy="4351338"/>
          </a:xfrm>
        </p:spPr>
        <p:txBody>
          <a:bodyPr>
            <a:normAutofit/>
          </a:bodyPr>
          <a:lstStyle/>
          <a:p>
            <a:r>
              <a:rPr lang="en-US" sz="2400" dirty="0">
                <a:solidFill>
                  <a:srgbClr val="002060"/>
                </a:solidFill>
                <a:latin typeface="Gill Sans MT" panose="020B0502020104020203" pitchFamily="34" charset="0"/>
              </a:rPr>
              <a:t>Represent code as object usage graph </a:t>
            </a:r>
            <a:r>
              <a:rPr lang="en-US" altLang="ko-KR" sz="2400" dirty="0">
                <a:solidFill>
                  <a:srgbClr val="002060"/>
                </a:solidFill>
                <a:latin typeface="Gill Sans MT" panose="020B0502020104020203" pitchFamily="34" charset="0"/>
              </a:rPr>
              <a:t>[Nguyen et al. FSE’09]</a:t>
            </a:r>
            <a:endParaRPr lang="en-US" sz="2400" dirty="0">
              <a:solidFill>
                <a:srgbClr val="002060"/>
              </a:solidFill>
              <a:latin typeface="Gill Sans MT" panose="020B0502020104020203" pitchFamily="34" charset="0"/>
            </a:endParaRPr>
          </a:p>
          <a:p>
            <a:r>
              <a:rPr lang="en-US" sz="2400" dirty="0" err="1">
                <a:solidFill>
                  <a:srgbClr val="002060"/>
                </a:solidFill>
                <a:latin typeface="Gill Sans MT" panose="020B0502020104020203" pitchFamily="34" charset="0"/>
              </a:rPr>
              <a:t>Groum</a:t>
            </a:r>
            <a:r>
              <a:rPr lang="en-US" sz="2400" dirty="0">
                <a:solidFill>
                  <a:srgbClr val="002060"/>
                </a:solidFill>
                <a:latin typeface="Gill Sans MT" panose="020B0502020104020203" pitchFamily="34" charset="0"/>
              </a:rPr>
              <a:t> = CFG + DFG</a:t>
            </a:r>
            <a:endParaRPr lang="en-US" sz="2000" dirty="0">
              <a:solidFill>
                <a:srgbClr val="002060"/>
              </a:solidFill>
              <a:latin typeface="Gill Sans MT" panose="020B0502020104020203" pitchFamily="34" charset="0"/>
            </a:endParaRPr>
          </a:p>
        </p:txBody>
      </p:sp>
      <p:sp>
        <p:nvSpPr>
          <p:cNvPr id="42" name="TextBox 41"/>
          <p:cNvSpPr txBox="1"/>
          <p:nvPr/>
        </p:nvSpPr>
        <p:spPr>
          <a:xfrm>
            <a:off x="1518597" y="2455941"/>
            <a:ext cx="4952226" cy="1015663"/>
          </a:xfrm>
          <a:prstGeom prst="rect">
            <a:avLst/>
          </a:prstGeom>
          <a:solidFill>
            <a:schemeClr val="accent2">
              <a:lumMod val="40000"/>
              <a:lumOff val="60000"/>
              <a:alpha val="40000"/>
            </a:schemeClr>
          </a:solidFill>
        </p:spPr>
        <p:txBody>
          <a:bodyPr wrap="square" rtlCol="0">
            <a:spAutoFit/>
          </a:bodyPr>
          <a:lstStyle/>
          <a:p>
            <a:r>
              <a:rPr lang="en-US" sz="1000" dirty="0">
                <a:latin typeface="Consolas" panose="020B0609020204030204" pitchFamily="49" charset="0"/>
              </a:rPr>
              <a:t>1   </a:t>
            </a:r>
            <a:r>
              <a:rPr lang="en-US" sz="1000" dirty="0" err="1">
                <a:latin typeface="Consolas" panose="020B0609020204030204" pitchFamily="49" charset="0"/>
              </a:rPr>
              <a:t>StringBuffer</a:t>
            </a:r>
            <a:r>
              <a:rPr lang="en-US" sz="1000" dirty="0">
                <a:latin typeface="Consolas" panose="020B0609020204030204" pitchFamily="49" charset="0"/>
              </a:rPr>
              <a:t> </a:t>
            </a:r>
            <a:r>
              <a:rPr lang="en-US" sz="1000" dirty="0" err="1">
                <a:latin typeface="Consolas" panose="020B0609020204030204" pitchFamily="49" charset="0"/>
              </a:rPr>
              <a:t>sb</a:t>
            </a:r>
            <a:r>
              <a:rPr lang="en-US" sz="1000" dirty="0">
                <a:latin typeface="Consolas" panose="020B0609020204030204" pitchFamily="49" charset="0"/>
              </a:rPr>
              <a:t> = </a:t>
            </a:r>
            <a:r>
              <a:rPr lang="en-US" sz="1000" b="1" dirty="0">
                <a:latin typeface="Consolas" panose="020B0609020204030204" pitchFamily="49" charset="0"/>
              </a:rPr>
              <a:t>new</a:t>
            </a:r>
            <a:r>
              <a:rPr lang="en-US" sz="1000" dirty="0">
                <a:latin typeface="Consolas" panose="020B0609020204030204" pitchFamily="49" charset="0"/>
              </a:rPr>
              <a:t> </a:t>
            </a:r>
            <a:r>
              <a:rPr lang="en-US" sz="1000" dirty="0" err="1">
                <a:latin typeface="Consolas" panose="020B0609020204030204" pitchFamily="49" charset="0"/>
              </a:rPr>
              <a:t>StringBuffer</a:t>
            </a:r>
            <a:r>
              <a:rPr lang="en-US" sz="1000" dirty="0">
                <a:latin typeface="Consolas" panose="020B0609020204030204" pitchFamily="49" charset="0"/>
              </a:rPr>
              <a:t>();  </a:t>
            </a:r>
          </a:p>
          <a:p>
            <a:r>
              <a:rPr lang="en-US" sz="1000" dirty="0">
                <a:latin typeface="Consolas" panose="020B0609020204030204" pitchFamily="49" charset="0"/>
              </a:rPr>
              <a:t>2   </a:t>
            </a:r>
            <a:r>
              <a:rPr lang="en-US" sz="1000" dirty="0" err="1">
                <a:latin typeface="Consolas" panose="020B0609020204030204" pitchFamily="49" charset="0"/>
              </a:rPr>
              <a:t>BufferedReader</a:t>
            </a:r>
            <a:r>
              <a:rPr lang="en-US" sz="1000" dirty="0">
                <a:latin typeface="Consolas" panose="020B0609020204030204" pitchFamily="49" charset="0"/>
              </a:rPr>
              <a:t> reader = </a:t>
            </a:r>
            <a:r>
              <a:rPr lang="en-US" sz="1000" b="1" dirty="0">
                <a:latin typeface="Consolas" panose="020B0609020204030204" pitchFamily="49" charset="0"/>
              </a:rPr>
              <a:t>new</a:t>
            </a:r>
            <a:r>
              <a:rPr lang="en-US" sz="1000" dirty="0">
                <a:latin typeface="Consolas" panose="020B0609020204030204" pitchFamily="49" charset="0"/>
              </a:rPr>
              <a:t> </a:t>
            </a:r>
            <a:r>
              <a:rPr lang="en-US" sz="1000" dirty="0" err="1">
                <a:latin typeface="Consolas" panose="020B0609020204030204" pitchFamily="49" charset="0"/>
              </a:rPr>
              <a:t>BufferedReader</a:t>
            </a:r>
            <a:r>
              <a:rPr lang="en-US" sz="1000" dirty="0">
                <a:latin typeface="Consolas" panose="020B0609020204030204" pitchFamily="49" charset="0"/>
              </a:rPr>
              <a:t>(</a:t>
            </a:r>
            <a:r>
              <a:rPr lang="en-US" sz="1000" b="1" dirty="0">
                <a:latin typeface="Consolas" panose="020B0609020204030204" pitchFamily="49" charset="0"/>
              </a:rPr>
              <a:t>new</a:t>
            </a:r>
            <a:r>
              <a:rPr lang="en-US" sz="1000" dirty="0">
                <a:latin typeface="Consolas" panose="020B0609020204030204" pitchFamily="49" charset="0"/>
              </a:rPr>
              <a:t> </a:t>
            </a:r>
            <a:r>
              <a:rPr lang="en-US" sz="1000" dirty="0" err="1">
                <a:latin typeface="Consolas" panose="020B0609020204030204" pitchFamily="49" charset="0"/>
              </a:rPr>
              <a:t>FileReader</a:t>
            </a:r>
            <a:r>
              <a:rPr lang="en-US" sz="1000" dirty="0">
                <a:latin typeface="Consolas" panose="020B0609020204030204" pitchFamily="49" charset="0"/>
              </a:rPr>
              <a:t>(“ ”));</a:t>
            </a:r>
          </a:p>
          <a:p>
            <a:r>
              <a:rPr lang="en-US" sz="1000" dirty="0">
                <a:latin typeface="Consolas" panose="020B0609020204030204" pitchFamily="49" charset="0"/>
              </a:rPr>
              <a:t>3   String line=“”;</a:t>
            </a:r>
          </a:p>
          <a:p>
            <a:r>
              <a:rPr lang="en-US" sz="1000" dirty="0">
                <a:latin typeface="Consolas" panose="020B0609020204030204" pitchFamily="49" charset="0"/>
              </a:rPr>
              <a:t>4   </a:t>
            </a:r>
            <a:r>
              <a:rPr lang="en-US" sz="1000" b="1" dirty="0">
                <a:latin typeface="Consolas" panose="020B0609020204030204" pitchFamily="49" charset="0"/>
              </a:rPr>
              <a:t>while</a:t>
            </a:r>
            <a:r>
              <a:rPr lang="en-US" sz="1000" dirty="0">
                <a:latin typeface="Consolas" panose="020B0609020204030204" pitchFamily="49" charset="0"/>
              </a:rPr>
              <a:t>((line=</a:t>
            </a:r>
            <a:r>
              <a:rPr lang="en-US" sz="1000" dirty="0" err="1">
                <a:latin typeface="Consolas" panose="020B0609020204030204" pitchFamily="49" charset="0"/>
              </a:rPr>
              <a:t>reader.readLine</a:t>
            </a:r>
            <a:r>
              <a:rPr lang="en-US" sz="1000" dirty="0">
                <a:latin typeface="Consolas" panose="020B0609020204030204" pitchFamily="49" charset="0"/>
              </a:rPr>
              <a:t>())!=null)</a:t>
            </a:r>
          </a:p>
          <a:p>
            <a:r>
              <a:rPr lang="en-US" sz="1000" dirty="0">
                <a:latin typeface="Consolas" panose="020B0609020204030204" pitchFamily="49" charset="0"/>
              </a:rPr>
              <a:t>5       </a:t>
            </a:r>
            <a:r>
              <a:rPr lang="en-US" sz="1000" dirty="0" err="1">
                <a:latin typeface="Consolas" panose="020B0609020204030204" pitchFamily="49" charset="0"/>
              </a:rPr>
              <a:t>sb.append</a:t>
            </a:r>
            <a:r>
              <a:rPr lang="en-US" sz="1000" dirty="0">
                <a:latin typeface="Consolas" panose="020B0609020204030204" pitchFamily="49" charset="0"/>
              </a:rPr>
              <a:t>(line+“\n”);</a:t>
            </a:r>
          </a:p>
          <a:p>
            <a:r>
              <a:rPr lang="en-US" sz="1000" dirty="0">
                <a:latin typeface="Consolas" panose="020B0609020204030204" pitchFamily="49" charset="0"/>
              </a:rPr>
              <a:t>6   </a:t>
            </a:r>
            <a:r>
              <a:rPr lang="en-US" sz="1000" dirty="0" err="1">
                <a:latin typeface="Consolas" panose="020B0609020204030204" pitchFamily="49" charset="0"/>
              </a:rPr>
              <a:t>reader.close</a:t>
            </a:r>
            <a:r>
              <a:rPr lang="en-US" sz="1000" dirty="0">
                <a:latin typeface="Consolas" panose="020B0609020204030204" pitchFamily="49" charset="0"/>
              </a:rPr>
              <a:t>;</a:t>
            </a:r>
          </a:p>
        </p:txBody>
      </p:sp>
      <p:sp>
        <p:nvSpPr>
          <p:cNvPr id="43" name="Rectangle 42"/>
          <p:cNvSpPr/>
          <p:nvPr/>
        </p:nvSpPr>
        <p:spPr>
          <a:xfrm>
            <a:off x="1482454" y="4191705"/>
            <a:ext cx="1347922"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tabLst>
                <a:tab pos="801321" algn="l"/>
              </a:tabLst>
            </a:pPr>
            <a:r>
              <a:rPr lang="en-US" sz="900" dirty="0" err="1">
                <a:solidFill>
                  <a:schemeClr val="tx1"/>
                </a:solidFill>
                <a:latin typeface="Consolas" panose="020B0609020204030204" pitchFamily="49" charset="0"/>
              </a:rPr>
              <a:t>FileReader.new</a:t>
            </a:r>
            <a:endParaRPr lang="en-US" sz="900" dirty="0">
              <a:solidFill>
                <a:schemeClr val="tx1"/>
              </a:solidFill>
              <a:latin typeface="Consolas" panose="020B0609020204030204" pitchFamily="49" charset="0"/>
            </a:endParaRPr>
          </a:p>
        </p:txBody>
      </p:sp>
      <p:sp>
        <p:nvSpPr>
          <p:cNvPr id="44" name="Rectangle 43"/>
          <p:cNvSpPr/>
          <p:nvPr/>
        </p:nvSpPr>
        <p:spPr>
          <a:xfrm>
            <a:off x="1482454" y="4546424"/>
            <a:ext cx="1347922"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tabLst>
                <a:tab pos="801321" algn="l"/>
              </a:tabLst>
            </a:pPr>
            <a:r>
              <a:rPr lang="en-US" sz="900" dirty="0" err="1">
                <a:solidFill>
                  <a:schemeClr val="tx1"/>
                </a:solidFill>
                <a:latin typeface="Consolas" panose="020B0609020204030204" pitchFamily="49" charset="0"/>
              </a:rPr>
              <a:t>BufferedReader.new</a:t>
            </a:r>
            <a:endParaRPr lang="en-US" sz="900" dirty="0">
              <a:solidFill>
                <a:schemeClr val="tx1"/>
              </a:solidFill>
              <a:latin typeface="Consolas" panose="020B0609020204030204" pitchFamily="49" charset="0"/>
            </a:endParaRPr>
          </a:p>
        </p:txBody>
      </p:sp>
      <p:sp>
        <p:nvSpPr>
          <p:cNvPr id="46" name="Rounded Rectangle 45"/>
          <p:cNvSpPr/>
          <p:nvPr/>
        </p:nvSpPr>
        <p:spPr>
          <a:xfrm>
            <a:off x="3074515" y="4190525"/>
            <a:ext cx="866841" cy="228600"/>
          </a:xfrm>
          <a:prstGeom prst="roundRect">
            <a:avLst>
              <a:gd name="adj" fmla="val 42415"/>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err="1">
                <a:solidFill>
                  <a:schemeClr val="tx1"/>
                </a:solidFill>
                <a:latin typeface="Consolas" panose="020B0609020204030204" pitchFamily="49" charset="0"/>
              </a:rPr>
              <a:t>FileReader</a:t>
            </a:r>
            <a:endParaRPr lang="en-US" sz="900" dirty="0">
              <a:solidFill>
                <a:schemeClr val="tx1"/>
              </a:solidFill>
              <a:latin typeface="Consolas" panose="020B0609020204030204" pitchFamily="49" charset="0"/>
            </a:endParaRPr>
          </a:p>
        </p:txBody>
      </p:sp>
      <p:sp>
        <p:nvSpPr>
          <p:cNvPr id="47" name="Rounded Rectangle 46"/>
          <p:cNvSpPr/>
          <p:nvPr/>
        </p:nvSpPr>
        <p:spPr>
          <a:xfrm>
            <a:off x="3059949" y="4646617"/>
            <a:ext cx="885894" cy="228600"/>
          </a:xfrm>
          <a:prstGeom prst="roundRect">
            <a:avLst>
              <a:gd name="adj" fmla="val 42415"/>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err="1">
                <a:solidFill>
                  <a:schemeClr val="tx1"/>
                </a:solidFill>
                <a:latin typeface="Consolas" panose="020B0609020204030204" pitchFamily="49" charset="0"/>
              </a:rPr>
              <a:t>BufferedReader</a:t>
            </a:r>
            <a:endParaRPr lang="en-US" sz="900" dirty="0">
              <a:solidFill>
                <a:schemeClr val="tx1"/>
              </a:solidFill>
              <a:latin typeface="Consolas" panose="020B0609020204030204" pitchFamily="49" charset="0"/>
            </a:endParaRPr>
          </a:p>
        </p:txBody>
      </p:sp>
      <p:cxnSp>
        <p:nvCxnSpPr>
          <p:cNvPr id="48" name="Straight Arrow Connector 47"/>
          <p:cNvCxnSpPr/>
          <p:nvPr/>
        </p:nvCxnSpPr>
        <p:spPr>
          <a:xfrm rot="-120000">
            <a:off x="2829124" y="4755703"/>
            <a:ext cx="226337" cy="14149"/>
          </a:xfrm>
          <a:prstGeom prst="straightConnector1">
            <a:avLst/>
          </a:prstGeom>
          <a:ln w="9525" cap="sq">
            <a:solidFill>
              <a:schemeClr val="tx1"/>
            </a:solidFill>
            <a:prstDash val="dash"/>
            <a:bevel/>
            <a:tailEnd type="triangle" w="sm" len="sm"/>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43" idx="3"/>
            <a:endCxn id="46" idx="1"/>
          </p:cNvCxnSpPr>
          <p:nvPr/>
        </p:nvCxnSpPr>
        <p:spPr>
          <a:xfrm flipV="1">
            <a:off x="2830376" y="4304825"/>
            <a:ext cx="244139" cy="1180"/>
          </a:xfrm>
          <a:prstGeom prst="straightConnector1">
            <a:avLst/>
          </a:prstGeom>
          <a:ln w="9525" cap="sq">
            <a:solidFill>
              <a:schemeClr val="tx1"/>
            </a:solidFill>
            <a:prstDash val="dash"/>
            <a:bevel/>
            <a:tailEnd type="triangle" w="sm" len="sm"/>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46" idx="2"/>
          </p:cNvCxnSpPr>
          <p:nvPr/>
        </p:nvCxnSpPr>
        <p:spPr>
          <a:xfrm rot="5400000">
            <a:off x="3089117" y="4158954"/>
            <a:ext cx="158649" cy="678990"/>
          </a:xfrm>
          <a:prstGeom prst="bentConnector2">
            <a:avLst/>
          </a:prstGeom>
          <a:ln>
            <a:solidFill>
              <a:schemeClr val="tx1"/>
            </a:solidFill>
            <a:prstDash val="dash"/>
            <a:tailEnd type="triangle" w="sm" len="sm"/>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43" idx="2"/>
            <a:endCxn id="44" idx="0"/>
          </p:cNvCxnSpPr>
          <p:nvPr/>
        </p:nvCxnSpPr>
        <p:spPr>
          <a:xfrm>
            <a:off x="2156415" y="4420305"/>
            <a:ext cx="0" cy="126119"/>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1482454" y="3836387"/>
            <a:ext cx="1349186"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tabLst>
                <a:tab pos="801321" algn="l"/>
              </a:tabLst>
            </a:pPr>
            <a:r>
              <a:rPr lang="en-US" sz="900" dirty="0" err="1">
                <a:solidFill>
                  <a:schemeClr val="tx1"/>
                </a:solidFill>
                <a:latin typeface="Consolas" panose="020B0609020204030204" pitchFamily="49" charset="0"/>
              </a:rPr>
              <a:t>StringBuffer.new</a:t>
            </a:r>
            <a:endParaRPr lang="en-US" sz="900" dirty="0">
              <a:solidFill>
                <a:schemeClr val="tx1"/>
              </a:solidFill>
              <a:latin typeface="Consolas" panose="020B0609020204030204" pitchFamily="49" charset="0"/>
            </a:endParaRPr>
          </a:p>
        </p:txBody>
      </p:sp>
      <p:sp>
        <p:nvSpPr>
          <p:cNvPr id="54" name="Rounded Rectangle 53"/>
          <p:cNvSpPr/>
          <p:nvPr/>
        </p:nvSpPr>
        <p:spPr>
          <a:xfrm>
            <a:off x="3074513" y="3834546"/>
            <a:ext cx="866843" cy="228600"/>
          </a:xfrm>
          <a:prstGeom prst="roundRect">
            <a:avLst>
              <a:gd name="adj" fmla="val 42415"/>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err="1">
                <a:solidFill>
                  <a:schemeClr val="tx1"/>
                </a:solidFill>
                <a:latin typeface="Consolas" panose="020B0609020204030204" pitchFamily="49" charset="0"/>
              </a:rPr>
              <a:t>StringBuffer</a:t>
            </a:r>
            <a:endParaRPr lang="en-US" sz="900" dirty="0">
              <a:solidFill>
                <a:schemeClr val="tx1"/>
              </a:solidFill>
              <a:latin typeface="Consolas" panose="020B0609020204030204" pitchFamily="49" charset="0"/>
            </a:endParaRPr>
          </a:p>
        </p:txBody>
      </p:sp>
      <p:cxnSp>
        <p:nvCxnSpPr>
          <p:cNvPr id="55" name="Straight Arrow Connector 54"/>
          <p:cNvCxnSpPr>
            <a:stCxn id="53" idx="3"/>
            <a:endCxn id="54" idx="1"/>
          </p:cNvCxnSpPr>
          <p:nvPr/>
        </p:nvCxnSpPr>
        <p:spPr>
          <a:xfrm flipV="1">
            <a:off x="2831650" y="3948856"/>
            <a:ext cx="242863" cy="1841"/>
          </a:xfrm>
          <a:prstGeom prst="straightConnector1">
            <a:avLst/>
          </a:prstGeom>
          <a:ln w="9525" cap="sq">
            <a:solidFill>
              <a:schemeClr val="tx1"/>
            </a:solidFill>
            <a:prstDash val="dash"/>
            <a:bevel/>
            <a:tailEnd type="triangle" w="sm" len="sm"/>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53" idx="2"/>
            <a:endCxn id="43" idx="0"/>
          </p:cNvCxnSpPr>
          <p:nvPr/>
        </p:nvCxnSpPr>
        <p:spPr>
          <a:xfrm flipH="1">
            <a:off x="2156415" y="4064987"/>
            <a:ext cx="632" cy="126718"/>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1482464" y="4896263"/>
            <a:ext cx="1347919"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tabLst>
                <a:tab pos="801321" algn="l"/>
              </a:tabLst>
            </a:pPr>
            <a:r>
              <a:rPr lang="en-US" sz="900" dirty="0" err="1">
                <a:solidFill>
                  <a:schemeClr val="tx1"/>
                </a:solidFill>
                <a:latin typeface="Consolas" panose="020B0609020204030204" pitchFamily="49" charset="0"/>
              </a:rPr>
              <a:t>BufferedReader.read</a:t>
            </a:r>
            <a:endParaRPr lang="en-US" sz="900" dirty="0">
              <a:solidFill>
                <a:schemeClr val="tx1"/>
              </a:solidFill>
              <a:latin typeface="Consolas" panose="020B0609020204030204" pitchFamily="49" charset="0"/>
            </a:endParaRPr>
          </a:p>
        </p:txBody>
      </p:sp>
      <p:sp>
        <p:nvSpPr>
          <p:cNvPr id="59" name="Diamond 58"/>
          <p:cNvSpPr/>
          <p:nvPr/>
        </p:nvSpPr>
        <p:spPr>
          <a:xfrm>
            <a:off x="1651503" y="5218695"/>
            <a:ext cx="1006610" cy="282738"/>
          </a:xfrm>
          <a:prstGeom prst="diamond">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900" dirty="0">
                <a:solidFill>
                  <a:schemeClr val="tx1"/>
                </a:solidFill>
                <a:latin typeface="Consolas" panose="020B0609020204030204" pitchFamily="49" charset="0"/>
              </a:rPr>
              <a:t>while</a:t>
            </a:r>
          </a:p>
        </p:txBody>
      </p:sp>
      <p:cxnSp>
        <p:nvCxnSpPr>
          <p:cNvPr id="60" name="Straight Arrow Connector 59"/>
          <p:cNvCxnSpPr>
            <a:stCxn id="44" idx="2"/>
            <a:endCxn id="57" idx="0"/>
          </p:cNvCxnSpPr>
          <p:nvPr/>
        </p:nvCxnSpPr>
        <p:spPr>
          <a:xfrm>
            <a:off x="2156415" y="4775024"/>
            <a:ext cx="9" cy="121239"/>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7" idx="2"/>
            <a:endCxn id="59" idx="0"/>
          </p:cNvCxnSpPr>
          <p:nvPr/>
        </p:nvCxnSpPr>
        <p:spPr>
          <a:xfrm flipH="1">
            <a:off x="2154808" y="5124863"/>
            <a:ext cx="1616" cy="93832"/>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3" name="Elbow Connector 62"/>
          <p:cNvCxnSpPr>
            <a:stCxn id="47" idx="2"/>
            <a:endCxn id="57" idx="3"/>
          </p:cNvCxnSpPr>
          <p:nvPr/>
        </p:nvCxnSpPr>
        <p:spPr>
          <a:xfrm rot="5400000">
            <a:off x="3098967" y="4606634"/>
            <a:ext cx="135346" cy="672513"/>
          </a:xfrm>
          <a:prstGeom prst="bentConnector2">
            <a:avLst/>
          </a:prstGeom>
          <a:ln>
            <a:solidFill>
              <a:schemeClr val="tx1"/>
            </a:solidFill>
            <a:prstDash val="dash"/>
            <a:tailEnd type="triangle" w="sm" len="sm"/>
          </a:ln>
        </p:spPr>
        <p:style>
          <a:lnRef idx="1">
            <a:schemeClr val="accent1"/>
          </a:lnRef>
          <a:fillRef idx="0">
            <a:schemeClr val="accent1"/>
          </a:fillRef>
          <a:effectRef idx="0">
            <a:schemeClr val="accent1"/>
          </a:effectRef>
          <a:fontRef idx="minor">
            <a:schemeClr val="tx1"/>
          </a:fontRef>
        </p:style>
      </p:cxnSp>
      <p:sp>
        <p:nvSpPr>
          <p:cNvPr id="64" name="Rectangle 63"/>
          <p:cNvSpPr/>
          <p:nvPr/>
        </p:nvSpPr>
        <p:spPr>
          <a:xfrm>
            <a:off x="1482454" y="5595266"/>
            <a:ext cx="1347922"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tabLst>
                <a:tab pos="801321" algn="l"/>
              </a:tabLst>
            </a:pPr>
            <a:r>
              <a:rPr lang="en-US" sz="900" dirty="0" err="1">
                <a:solidFill>
                  <a:schemeClr val="tx1"/>
                </a:solidFill>
                <a:latin typeface="Consolas" panose="020B0609020204030204" pitchFamily="49" charset="0"/>
              </a:rPr>
              <a:t>StringBuffer.append</a:t>
            </a:r>
            <a:endParaRPr lang="en-US" sz="900" dirty="0">
              <a:solidFill>
                <a:schemeClr val="tx1"/>
              </a:solidFill>
              <a:latin typeface="Consolas" panose="020B0609020204030204" pitchFamily="49" charset="0"/>
            </a:endParaRPr>
          </a:p>
        </p:txBody>
      </p:sp>
      <p:cxnSp>
        <p:nvCxnSpPr>
          <p:cNvPr id="66" name="Straight Arrow Connector 65"/>
          <p:cNvCxnSpPr>
            <a:stCxn id="59" idx="2"/>
            <a:endCxn id="64" idx="0"/>
          </p:cNvCxnSpPr>
          <p:nvPr/>
        </p:nvCxnSpPr>
        <p:spPr>
          <a:xfrm>
            <a:off x="2154808" y="5501433"/>
            <a:ext cx="1607" cy="93833"/>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67" name="Elbow Connector 66"/>
          <p:cNvCxnSpPr>
            <a:stCxn id="54" idx="3"/>
            <a:endCxn id="64" idx="3"/>
          </p:cNvCxnSpPr>
          <p:nvPr/>
        </p:nvCxnSpPr>
        <p:spPr>
          <a:xfrm flipH="1">
            <a:off x="2830376" y="3948846"/>
            <a:ext cx="1110980" cy="1760720"/>
          </a:xfrm>
          <a:prstGeom prst="bentConnector3">
            <a:avLst>
              <a:gd name="adj1" fmla="val -20576"/>
            </a:avLst>
          </a:prstGeom>
          <a:ln>
            <a:solidFill>
              <a:schemeClr val="tx1"/>
            </a:solidFill>
            <a:prstDash val="dash"/>
            <a:tailEnd type="triangle" w="sm" len="sm"/>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a:xfrm>
            <a:off x="1482454" y="5945105"/>
            <a:ext cx="1347922" cy="2286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tabLst>
                <a:tab pos="801321" algn="l"/>
              </a:tabLst>
            </a:pPr>
            <a:r>
              <a:rPr lang="en-US" sz="900" dirty="0" err="1">
                <a:solidFill>
                  <a:schemeClr val="tx1"/>
                </a:solidFill>
                <a:latin typeface="Consolas" panose="020B0609020204030204" pitchFamily="49" charset="0"/>
              </a:rPr>
              <a:t>BufferedReader.close</a:t>
            </a:r>
            <a:endParaRPr lang="en-US" sz="900" dirty="0">
              <a:solidFill>
                <a:schemeClr val="tx1"/>
              </a:solidFill>
              <a:latin typeface="Consolas" panose="020B0609020204030204" pitchFamily="49" charset="0"/>
            </a:endParaRPr>
          </a:p>
        </p:txBody>
      </p:sp>
      <p:cxnSp>
        <p:nvCxnSpPr>
          <p:cNvPr id="71" name="Elbow Connector 70"/>
          <p:cNvCxnSpPr>
            <a:stCxn id="47" idx="2"/>
            <a:endCxn id="70" idx="3"/>
          </p:cNvCxnSpPr>
          <p:nvPr/>
        </p:nvCxnSpPr>
        <p:spPr>
          <a:xfrm rot="5400000">
            <a:off x="2574542" y="5131051"/>
            <a:ext cx="1184188" cy="672520"/>
          </a:xfrm>
          <a:prstGeom prst="bentConnector2">
            <a:avLst/>
          </a:prstGeom>
          <a:ln>
            <a:solidFill>
              <a:schemeClr val="tx1"/>
            </a:solidFill>
            <a:prstDash val="dash"/>
            <a:tailEnd type="triangle" w="sm" len="sm"/>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64" idx="2"/>
            <a:endCxn id="70" idx="0"/>
          </p:cNvCxnSpPr>
          <p:nvPr/>
        </p:nvCxnSpPr>
        <p:spPr>
          <a:xfrm>
            <a:off x="2156415" y="5823866"/>
            <a:ext cx="0" cy="121239"/>
          </a:xfrm>
          <a:prstGeom prst="straightConnector1">
            <a:avLst/>
          </a:prstGeom>
          <a:ln>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3" name="Right Arrow 72"/>
          <p:cNvSpPr/>
          <p:nvPr/>
        </p:nvSpPr>
        <p:spPr>
          <a:xfrm rot="5400000">
            <a:off x="2812790" y="3567458"/>
            <a:ext cx="198094" cy="165782"/>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11195" tIns="555598" rIns="1111195" bIns="555598" numCol="1" spcCol="0" rtlCol="0" fromWordArt="0" anchor="ctr" anchorCtr="0" forceAA="0" compatLnSpc="1">
            <a:prstTxWarp prst="textNoShape">
              <a:avLst/>
            </a:prstTxWarp>
            <a:noAutofit/>
          </a:bodyPr>
          <a:lstStyle/>
          <a:p>
            <a:pPr algn="ctr"/>
            <a:endParaRPr lang="en-US" sz="6600">
              <a:latin typeface="Consolas" panose="020B0609020204030204" pitchFamily="49" charset="0"/>
            </a:endParaRPr>
          </a:p>
        </p:txBody>
      </p:sp>
      <p:sp>
        <p:nvSpPr>
          <p:cNvPr id="74" name="Right Arrow 73"/>
          <p:cNvSpPr/>
          <p:nvPr/>
        </p:nvSpPr>
        <p:spPr>
          <a:xfrm>
            <a:off x="4291814" y="4896263"/>
            <a:ext cx="183727" cy="16578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11195" tIns="555598" rIns="1111195" bIns="555598" numCol="1" spcCol="0" rtlCol="0" fromWordArt="0" anchor="ctr" anchorCtr="0" forceAA="0" compatLnSpc="1">
            <a:prstTxWarp prst="textNoShape">
              <a:avLst/>
            </a:prstTxWarp>
            <a:noAutofit/>
          </a:bodyPr>
          <a:lstStyle/>
          <a:p>
            <a:pPr algn="ctr"/>
            <a:endParaRPr lang="en-US" sz="6600">
              <a:latin typeface="Consolas" panose="020B0609020204030204" pitchFamily="49" charset="0"/>
            </a:endParaRPr>
          </a:p>
        </p:txBody>
      </p:sp>
      <mc:AlternateContent xmlns:mc="http://schemas.openxmlformats.org/markup-compatibility/2006" xmlns:a14="http://schemas.microsoft.com/office/drawing/2010/main">
        <mc:Choice Requires="a14">
          <p:sp>
            <p:nvSpPr>
              <p:cNvPr id="75" name="TextBox 74"/>
              <p:cNvSpPr txBox="1"/>
              <p:nvPr/>
            </p:nvSpPr>
            <p:spPr>
              <a:xfrm>
                <a:off x="4475541" y="3812313"/>
                <a:ext cx="2031957" cy="14884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000" i="1">
                              <a:latin typeface="Cambria Math" panose="02040503050406030204" pitchFamily="18" charset="0"/>
                            </a:rPr>
                          </m:ctrlPr>
                        </m:dPr>
                        <m:e>
                          <m:m>
                            <m:mPr>
                              <m:mcs>
                                <m:mc>
                                  <m:mcPr>
                                    <m:count m:val="2"/>
                                    <m:mcJc m:val="center"/>
                                  </m:mcPr>
                                </m:mc>
                              </m:mcs>
                              <m:ctrlPr>
                                <a:rPr lang="en-US" sz="1000" i="1">
                                  <a:latin typeface="Cambria Math" panose="02040503050406030204" pitchFamily="18" charset="0"/>
                                </a:rPr>
                              </m:ctrlPr>
                            </m:mPr>
                            <m:mr>
                              <m:e>
                                <m:m>
                                  <m:mPr>
                                    <m:mcs>
                                      <m:mc>
                                        <m:mcPr>
                                          <m:count m:val="2"/>
                                          <m:mcJc m:val="center"/>
                                        </m:mcPr>
                                      </m:mc>
                                    </m:mcs>
                                    <m:ctrlPr>
                                      <a:rPr lang="en-US" sz="1000" i="1">
                                        <a:latin typeface="Cambria Math" panose="02040503050406030204" pitchFamily="18" charset="0"/>
                                      </a:rPr>
                                    </m:ctrlPr>
                                  </m:mPr>
                                  <m:mr>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2</m:t>
                                            </m:r>
                                          </m:e>
                                        </m:mr>
                                        <m:mr>
                                          <m:e>
                                            <m:r>
                                              <a:rPr lang="en-US" sz="1000" i="1">
                                                <a:latin typeface="Cambria Math" panose="02040503050406030204" pitchFamily="18" charset="0"/>
                                              </a:rPr>
                                              <m:t>0</m:t>
                                            </m:r>
                                          </m:e>
                                          <m:e>
                                            <m:r>
                                              <a:rPr lang="en-US" sz="1000" i="1">
                                                <a:latin typeface="Cambria Math" panose="02040503050406030204" pitchFamily="18" charset="0"/>
                                              </a:rPr>
                                              <m:t>0</m:t>
                                            </m:r>
                                          </m:e>
                                        </m:mr>
                                      </m:m>
                                    </m:e>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1</m:t>
                                            </m:r>
                                          </m:e>
                                          <m:e>
                                            <m:r>
                                              <a:rPr lang="en-US" sz="1000" i="1">
                                                <a:latin typeface="Cambria Math" panose="02040503050406030204" pitchFamily="18" charset="0"/>
                                              </a:rPr>
                                              <m:t>0</m:t>
                                            </m:r>
                                          </m:e>
                                        </m:mr>
                                        <m:mr>
                                          <m:e>
                                            <m:r>
                                              <a:rPr lang="en-US" sz="1000" i="1">
                                                <a:latin typeface="Cambria Math" panose="02040503050406030204" pitchFamily="18" charset="0"/>
                                              </a:rPr>
                                              <m:t>0</m:t>
                                            </m:r>
                                          </m:e>
                                          <m:e>
                                            <m:r>
                                              <a:rPr lang="en-US" sz="1000" i="1">
                                                <a:latin typeface="Cambria Math" panose="02040503050406030204" pitchFamily="18" charset="0"/>
                                              </a:rPr>
                                              <m:t>0</m:t>
                                            </m:r>
                                          </m:e>
                                        </m:mr>
                                      </m:m>
                                    </m:e>
                                  </m:mr>
                                  <m:mr>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mr>
                                        <m:mr>
                                          <m:e>
                                            <m:r>
                                              <a:rPr lang="en-US" sz="1000" i="1">
                                                <a:latin typeface="Cambria Math" panose="02040503050406030204" pitchFamily="18" charset="0"/>
                                              </a:rPr>
                                              <m:t>0</m:t>
                                            </m:r>
                                          </m:e>
                                          <m:e>
                                            <m:r>
                                              <a:rPr lang="en-US" sz="1000" i="1">
                                                <a:latin typeface="Cambria Math" panose="02040503050406030204" pitchFamily="18" charset="0"/>
                                              </a:rPr>
                                              <m:t>0</m:t>
                                            </m:r>
                                          </m:e>
                                        </m:mr>
                                      </m:m>
                                    </m:e>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2</m:t>
                                            </m:r>
                                          </m:e>
                                        </m:mr>
                                        <m:mr>
                                          <m:e>
                                            <m:r>
                                              <a:rPr lang="en-US" sz="1000" i="1">
                                                <a:latin typeface="Cambria Math" panose="02040503050406030204" pitchFamily="18" charset="0"/>
                                              </a:rPr>
                                              <m:t>0</m:t>
                                            </m:r>
                                          </m:e>
                                          <m:e>
                                            <m:r>
                                              <a:rPr lang="en-US" sz="1000" i="1">
                                                <a:latin typeface="Cambria Math" panose="02040503050406030204" pitchFamily="18" charset="0"/>
                                              </a:rPr>
                                              <m:t>0</m:t>
                                            </m:r>
                                          </m:e>
                                        </m:mr>
                                      </m:m>
                                    </m:e>
                                  </m:mr>
                                </m:m>
                              </m:e>
                              <m:e>
                                <m:m>
                                  <m:mPr>
                                    <m:mcs>
                                      <m:mc>
                                        <m:mcPr>
                                          <m:count m:val="2"/>
                                          <m:mcJc m:val="center"/>
                                        </m:mcPr>
                                      </m:mc>
                                    </m:mcs>
                                    <m:ctrlPr>
                                      <a:rPr lang="en-US" sz="1000" i="1">
                                        <a:latin typeface="Cambria Math" panose="02040503050406030204" pitchFamily="18" charset="0"/>
                                      </a:rPr>
                                    </m:ctrlPr>
                                  </m:mPr>
                                  <m:mr>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mr>
                                        <m:mr>
                                          <m:e>
                                            <m:r>
                                              <a:rPr lang="en-US" sz="1000" i="1">
                                                <a:latin typeface="Cambria Math" panose="02040503050406030204" pitchFamily="18" charset="0"/>
                                              </a:rPr>
                                              <m:t>0</m:t>
                                            </m:r>
                                          </m:e>
                                          <m:e>
                                            <m:r>
                                              <a:rPr lang="en-US" sz="1000" i="1">
                                                <a:latin typeface="Cambria Math" panose="02040503050406030204" pitchFamily="18" charset="0"/>
                                              </a:rPr>
                                              <m:t>0</m:t>
                                            </m:r>
                                          </m:e>
                                        </m:mr>
                                      </m:m>
                                    </m:e>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m>
                                              <m:mPr>
                                                <m:mcs>
                                                  <m:mc>
                                                    <m:mcPr>
                                                      <m:count m:val="3"/>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e>
                                                  <m:r>
                                                    <a:rPr lang="en-US" sz="1000" i="1">
                                                      <a:latin typeface="Cambria Math" panose="02040503050406030204" pitchFamily="18" charset="0"/>
                                                    </a:rPr>
                                                    <m:t>0</m:t>
                                                  </m:r>
                                                </m:e>
                                              </m:mr>
                                            </m:m>
                                          </m:e>
                                        </m:mr>
                                        <m:mr>
                                          <m:e>
                                            <m:r>
                                              <a:rPr lang="en-US" sz="1000" i="1">
                                                <a:latin typeface="Cambria Math" panose="02040503050406030204" pitchFamily="18" charset="0"/>
                                              </a:rPr>
                                              <m:t>0</m:t>
                                            </m:r>
                                          </m:e>
                                          <m:e>
                                            <m:m>
                                              <m:mPr>
                                                <m:mcs>
                                                  <m:mc>
                                                    <m:mcPr>
                                                      <m:count m:val="3"/>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2</m:t>
                                                  </m:r>
                                                </m:e>
                                                <m:e>
                                                  <m:r>
                                                    <a:rPr lang="en-US" sz="1000" i="1">
                                                      <a:latin typeface="Cambria Math" panose="02040503050406030204" pitchFamily="18" charset="0"/>
                                                    </a:rPr>
                                                    <m:t>0</m:t>
                                                  </m:r>
                                                </m:e>
                                              </m:mr>
                                            </m:m>
                                          </m:e>
                                        </m:mr>
                                      </m:m>
                                    </m:e>
                                  </m:mr>
                                  <m:mr>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1</m:t>
                                            </m:r>
                                          </m:e>
                                          <m:e>
                                            <m:r>
                                              <a:rPr lang="en-US" sz="1000" i="1">
                                                <a:latin typeface="Cambria Math" panose="02040503050406030204" pitchFamily="18" charset="0"/>
                                              </a:rPr>
                                              <m:t>0</m:t>
                                            </m:r>
                                          </m:e>
                                        </m:mr>
                                        <m:mr>
                                          <m:e>
                                            <m:r>
                                              <a:rPr lang="en-US" sz="1000" i="1">
                                                <a:latin typeface="Cambria Math" panose="02040503050406030204" pitchFamily="18" charset="0"/>
                                              </a:rPr>
                                              <m:t>2</m:t>
                                            </m:r>
                                          </m:e>
                                          <m:e>
                                            <m:r>
                                              <a:rPr lang="en-US" sz="1000" i="1">
                                                <a:latin typeface="Cambria Math" panose="02040503050406030204" pitchFamily="18" charset="0"/>
                                              </a:rPr>
                                              <m:t>0</m:t>
                                            </m:r>
                                          </m:e>
                                        </m:mr>
                                      </m:m>
                                    </m:e>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m>
                                              <m:mPr>
                                                <m:mcs>
                                                  <m:mc>
                                                    <m:mcPr>
                                                      <m:count m:val="3"/>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e>
                                                  <m:r>
                                                    <a:rPr lang="en-US" sz="1000" i="1">
                                                      <a:latin typeface="Cambria Math" panose="02040503050406030204" pitchFamily="18" charset="0"/>
                                                    </a:rPr>
                                                    <m:t>0</m:t>
                                                  </m:r>
                                                </m:e>
                                              </m:mr>
                                            </m:m>
                                          </m:e>
                                        </m:mr>
                                        <m:mr>
                                          <m:e>
                                            <m:r>
                                              <a:rPr lang="en-US" sz="1000" i="1">
                                                <a:latin typeface="Cambria Math" panose="02040503050406030204" pitchFamily="18" charset="0"/>
                                              </a:rPr>
                                              <m:t>0</m:t>
                                            </m:r>
                                          </m:e>
                                          <m:e>
                                            <m:m>
                                              <m:mPr>
                                                <m:mcs>
                                                  <m:mc>
                                                    <m:mcPr>
                                                      <m:count m:val="3"/>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e>
                                                  <m:r>
                                                    <a:rPr lang="en-US" sz="1000" i="1">
                                                      <a:latin typeface="Cambria Math" panose="02040503050406030204" pitchFamily="18" charset="0"/>
                                                    </a:rPr>
                                                    <m:t>0</m:t>
                                                  </m:r>
                                                </m:e>
                                              </m:mr>
                                            </m:m>
                                          </m:e>
                                        </m:mr>
                                      </m:m>
                                    </m:e>
                                  </m:mr>
                                </m:m>
                              </m:e>
                            </m:mr>
                            <m:mr>
                              <m:e>
                                <m:m>
                                  <m:mPr>
                                    <m:mcs>
                                      <m:mc>
                                        <m:mcPr>
                                          <m:count m:val="2"/>
                                          <m:mcJc m:val="center"/>
                                        </m:mcPr>
                                      </m:mc>
                                    </m:mcs>
                                    <m:ctrlPr>
                                      <a:rPr lang="en-US" sz="1000" i="1">
                                        <a:latin typeface="Cambria Math" panose="02040503050406030204" pitchFamily="18" charset="0"/>
                                      </a:rPr>
                                    </m:ctrlPr>
                                  </m:mPr>
                                  <m:mr>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mr>
                                        <m:mr>
                                          <m:e>
                                            <m:r>
                                              <a:rPr lang="en-US" sz="1000" i="1">
                                                <a:latin typeface="Cambria Math" panose="02040503050406030204" pitchFamily="18" charset="0"/>
                                              </a:rPr>
                                              <m:t>0</m:t>
                                            </m:r>
                                          </m:e>
                                          <m:e>
                                            <m:r>
                                              <a:rPr lang="en-US" sz="1000" i="1">
                                                <a:latin typeface="Cambria Math" panose="02040503050406030204" pitchFamily="18" charset="0"/>
                                              </a:rPr>
                                              <m:t>0</m:t>
                                            </m:r>
                                          </m:e>
                                        </m:mr>
                                      </m:m>
                                    </m:e>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mr>
                                        <m:mr>
                                          <m:e>
                                            <m:r>
                                              <a:rPr lang="en-US" sz="1000" i="1">
                                                <a:latin typeface="Cambria Math" panose="02040503050406030204" pitchFamily="18" charset="0"/>
                                              </a:rPr>
                                              <m:t>0</m:t>
                                            </m:r>
                                          </m:e>
                                          <m:e>
                                            <m:r>
                                              <a:rPr lang="en-US" sz="1000" i="1">
                                                <a:latin typeface="Cambria Math" panose="02040503050406030204" pitchFamily="18" charset="0"/>
                                              </a:rPr>
                                              <m:t>0</m:t>
                                            </m:r>
                                          </m:e>
                                        </m:mr>
                                      </m:m>
                                    </m:e>
                                  </m:mr>
                                  <m:mr>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mr>
                                        <m:mr>
                                          <m:e>
                                            <m:m>
                                              <m:mPr>
                                                <m:mcs>
                                                  <m:mc>
                                                    <m:mcPr>
                                                      <m:count m:val="1"/>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mr>
                                              <m:mr>
                                                <m:e>
                                                  <m:r>
                                                    <a:rPr lang="en-US" sz="1000" i="1">
                                                      <a:latin typeface="Cambria Math" panose="02040503050406030204" pitchFamily="18" charset="0"/>
                                                    </a:rPr>
                                                    <m:t>0</m:t>
                                                  </m:r>
                                                </m:e>
                                              </m:mr>
                                              <m:mr>
                                                <m:e>
                                                  <m:r>
                                                    <a:rPr lang="en-US" sz="1000" i="1">
                                                      <a:latin typeface="Cambria Math" panose="02040503050406030204" pitchFamily="18" charset="0"/>
                                                    </a:rPr>
                                                    <m:t>0</m:t>
                                                  </m:r>
                                                </m:e>
                                              </m:mr>
                                            </m:m>
                                          </m:e>
                                          <m:e>
                                            <m:m>
                                              <m:mPr>
                                                <m:mcs>
                                                  <m:mc>
                                                    <m:mcPr>
                                                      <m:count m:val="1"/>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mr>
                                              <m:mr>
                                                <m:e>
                                                  <m:r>
                                                    <a:rPr lang="en-US" sz="1000" i="1">
                                                      <a:latin typeface="Cambria Math" panose="02040503050406030204" pitchFamily="18" charset="0"/>
                                                    </a:rPr>
                                                    <m:t>0</m:t>
                                                  </m:r>
                                                </m:e>
                                              </m:mr>
                                              <m:mr>
                                                <m:e>
                                                  <m:r>
                                                    <a:rPr lang="en-US" sz="1000" i="1">
                                                      <a:latin typeface="Cambria Math" panose="02040503050406030204" pitchFamily="18" charset="0"/>
                                                    </a:rPr>
                                                    <m:t>0</m:t>
                                                  </m:r>
                                                </m:e>
                                              </m:mr>
                                            </m:m>
                                          </m:e>
                                        </m:mr>
                                      </m:m>
                                    </m:e>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mr>
                                        <m:mr>
                                          <m:e>
                                            <m:m>
                                              <m:mPr>
                                                <m:mcs>
                                                  <m:mc>
                                                    <m:mcPr>
                                                      <m:count m:val="1"/>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mr>
                                              <m:mr>
                                                <m:e>
                                                  <m:r>
                                                    <a:rPr lang="en-US" sz="1000" i="1">
                                                      <a:latin typeface="Cambria Math" panose="02040503050406030204" pitchFamily="18" charset="0"/>
                                                    </a:rPr>
                                                    <m:t>0</m:t>
                                                  </m:r>
                                                </m:e>
                                              </m:mr>
                                              <m:mr>
                                                <m:e>
                                                  <m:r>
                                                    <a:rPr lang="en-US" sz="1000" i="1">
                                                      <a:latin typeface="Cambria Math" panose="02040503050406030204" pitchFamily="18" charset="0"/>
                                                    </a:rPr>
                                                    <m:t>0</m:t>
                                                  </m:r>
                                                </m:e>
                                              </m:mr>
                                            </m:m>
                                          </m:e>
                                          <m:e>
                                            <m:m>
                                              <m:mPr>
                                                <m:mcs>
                                                  <m:mc>
                                                    <m:mcPr>
                                                      <m:count m:val="1"/>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mr>
                                              <m:mr>
                                                <m:e>
                                                  <m:r>
                                                    <a:rPr lang="en-US" sz="1000" i="1">
                                                      <a:latin typeface="Cambria Math" panose="02040503050406030204" pitchFamily="18" charset="0"/>
                                                    </a:rPr>
                                                    <m:t>0</m:t>
                                                  </m:r>
                                                </m:e>
                                              </m:mr>
                                              <m:mr>
                                                <m:e>
                                                  <m:r>
                                                    <a:rPr lang="en-US" sz="1000" i="1">
                                                      <a:latin typeface="Cambria Math" panose="02040503050406030204" pitchFamily="18" charset="0"/>
                                                    </a:rPr>
                                                    <m:t>0</m:t>
                                                  </m:r>
                                                </m:e>
                                              </m:mr>
                                            </m:m>
                                          </m:e>
                                        </m:mr>
                                      </m:m>
                                    </m:e>
                                  </m:mr>
                                </m:m>
                              </m:e>
                              <m:e>
                                <m:m>
                                  <m:mPr>
                                    <m:mcs>
                                      <m:mc>
                                        <m:mcPr>
                                          <m:count m:val="2"/>
                                          <m:mcJc m:val="center"/>
                                        </m:mcPr>
                                      </m:mc>
                                    </m:mcs>
                                    <m:ctrlPr>
                                      <a:rPr lang="en-US" sz="1000" i="1">
                                        <a:latin typeface="Cambria Math" panose="02040503050406030204" pitchFamily="18" charset="0"/>
                                      </a:rPr>
                                    </m:ctrlPr>
                                  </m:mPr>
                                  <m:mr>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2</m:t>
                                            </m:r>
                                          </m:e>
                                        </m:mr>
                                        <m:mr>
                                          <m:e>
                                            <m:r>
                                              <a:rPr lang="en-US" sz="1000" i="1">
                                                <a:latin typeface="Cambria Math" panose="02040503050406030204" pitchFamily="18" charset="0"/>
                                              </a:rPr>
                                              <m:t>0</m:t>
                                            </m:r>
                                          </m:e>
                                          <m:e>
                                            <m:r>
                                              <a:rPr lang="en-US" sz="1000" i="1">
                                                <a:latin typeface="Cambria Math" panose="02040503050406030204" pitchFamily="18" charset="0"/>
                                              </a:rPr>
                                              <m:t>0</m:t>
                                            </m:r>
                                          </m:e>
                                        </m:mr>
                                      </m:m>
                                    </m:e>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1</m:t>
                                            </m:r>
                                          </m:e>
                                          <m:e>
                                            <m:m>
                                              <m:mPr>
                                                <m:mcs>
                                                  <m:mc>
                                                    <m:mcPr>
                                                      <m:count m:val="3"/>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e>
                                                  <m:r>
                                                    <a:rPr lang="en-US" sz="1000" i="1">
                                                      <a:latin typeface="Cambria Math" panose="02040503050406030204" pitchFamily="18" charset="0"/>
                                                    </a:rPr>
                                                    <m:t>0</m:t>
                                                  </m:r>
                                                </m:e>
                                              </m:mr>
                                            </m:m>
                                          </m:e>
                                        </m:mr>
                                        <m:mr>
                                          <m:e>
                                            <m:r>
                                              <a:rPr lang="en-US" sz="1000" i="1">
                                                <a:latin typeface="Cambria Math" panose="02040503050406030204" pitchFamily="18" charset="0"/>
                                              </a:rPr>
                                              <m:t>2</m:t>
                                            </m:r>
                                          </m:e>
                                          <m:e>
                                            <m:m>
                                              <m:mPr>
                                                <m:mcs>
                                                  <m:mc>
                                                    <m:mcPr>
                                                      <m:count m:val="3"/>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e>
                                                  <m:r>
                                                    <a:rPr lang="en-US" sz="1000" i="1">
                                                      <a:latin typeface="Cambria Math" panose="02040503050406030204" pitchFamily="18" charset="0"/>
                                                    </a:rPr>
                                                    <m:t>2</m:t>
                                                  </m:r>
                                                </m:e>
                                              </m:mr>
                                            </m:m>
                                          </m:e>
                                        </m:mr>
                                      </m:m>
                                    </m:e>
                                  </m:mr>
                                  <m:mr>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r>
                                              <a:rPr lang="en-US" sz="1000" i="1">
                                                <a:latin typeface="Cambria Math" panose="02040503050406030204" pitchFamily="18" charset="0"/>
                                              </a:rPr>
                                              <m:t>0</m:t>
                                            </m:r>
                                          </m:e>
                                        </m:mr>
                                        <m:mr>
                                          <m:e>
                                            <m:m>
                                              <m:mPr>
                                                <m:mcs>
                                                  <m:mc>
                                                    <m:mcPr>
                                                      <m:count m:val="1"/>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mr>
                                              <m:mr>
                                                <m:e>
                                                  <m:r>
                                                    <a:rPr lang="en-US" sz="1000" i="1">
                                                      <a:latin typeface="Cambria Math" panose="02040503050406030204" pitchFamily="18" charset="0"/>
                                                    </a:rPr>
                                                    <m:t>0</m:t>
                                                  </m:r>
                                                </m:e>
                                              </m:mr>
                                              <m:mr>
                                                <m:e>
                                                  <m:r>
                                                    <a:rPr lang="en-US" sz="1000" i="1">
                                                      <a:latin typeface="Cambria Math" panose="02040503050406030204" pitchFamily="18" charset="0"/>
                                                    </a:rPr>
                                                    <m:t>0</m:t>
                                                  </m:r>
                                                </m:e>
                                              </m:mr>
                                            </m:m>
                                          </m:e>
                                          <m:e>
                                            <m:m>
                                              <m:mPr>
                                                <m:mcs>
                                                  <m:mc>
                                                    <m:mcPr>
                                                      <m:count m:val="1"/>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mr>
                                              <m:mr>
                                                <m:e>
                                                  <m:r>
                                                    <a:rPr lang="en-US" sz="1000" i="1">
                                                      <a:latin typeface="Cambria Math" panose="02040503050406030204" pitchFamily="18" charset="0"/>
                                                    </a:rPr>
                                                    <m:t>0</m:t>
                                                  </m:r>
                                                </m:e>
                                              </m:mr>
                                              <m:mr>
                                                <m:e>
                                                  <m:r>
                                                    <a:rPr lang="en-US" sz="1000" i="1">
                                                      <a:latin typeface="Cambria Math" panose="02040503050406030204" pitchFamily="18" charset="0"/>
                                                    </a:rPr>
                                                    <m:t>0</m:t>
                                                  </m:r>
                                                </m:e>
                                              </m:mr>
                                            </m:m>
                                          </m:e>
                                        </m:mr>
                                      </m:m>
                                    </m:e>
                                    <m:e>
                                      <m:m>
                                        <m:mPr>
                                          <m:mcs>
                                            <m:mc>
                                              <m:mcPr>
                                                <m:count m:val="2"/>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e>
                                            <m:m>
                                              <m:mPr>
                                                <m:mcs>
                                                  <m:mc>
                                                    <m:mcPr>
                                                      <m:count m:val="3"/>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1</m:t>
                                                  </m:r>
                                                </m:e>
                                                <m:e>
                                                  <m:r>
                                                    <a:rPr lang="en-US" sz="1000" i="1">
                                                      <a:latin typeface="Cambria Math" panose="02040503050406030204" pitchFamily="18" charset="0"/>
                                                    </a:rPr>
                                                    <m:t>0</m:t>
                                                  </m:r>
                                                </m:e>
                                                <m:e>
                                                  <m:r>
                                                    <a:rPr lang="en-US" sz="1000" i="1">
                                                      <a:latin typeface="Cambria Math" panose="02040503050406030204" pitchFamily="18" charset="0"/>
                                                    </a:rPr>
                                                    <m:t>0</m:t>
                                                  </m:r>
                                                </m:e>
                                              </m:mr>
                                            </m:m>
                                          </m:e>
                                        </m:mr>
                                        <m:mr>
                                          <m:e>
                                            <m:m>
                                              <m:mPr>
                                                <m:mcs>
                                                  <m:mc>
                                                    <m:mcPr>
                                                      <m:count m:val="1"/>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mr>
                                              <m:mr>
                                                <m:e>
                                                  <m:r>
                                                    <a:rPr lang="en-US" sz="1000" i="1">
                                                      <a:latin typeface="Cambria Math" panose="02040503050406030204" pitchFamily="18" charset="0"/>
                                                    </a:rPr>
                                                    <m:t>0</m:t>
                                                  </m:r>
                                                </m:e>
                                              </m:mr>
                                              <m:mr>
                                                <m:e>
                                                  <m:r>
                                                    <a:rPr lang="en-US" sz="1000" i="1">
                                                      <a:latin typeface="Cambria Math" panose="02040503050406030204" pitchFamily="18" charset="0"/>
                                                    </a:rPr>
                                                    <m:t>0</m:t>
                                                  </m:r>
                                                </m:e>
                                              </m:mr>
                                            </m:m>
                                          </m:e>
                                          <m:e>
                                            <m:m>
                                              <m:mPr>
                                                <m:mcs>
                                                  <m:mc>
                                                    <m:mcPr>
                                                      <m:count m:val="3"/>
                                                      <m:mcJc m:val="center"/>
                                                    </m:mcPr>
                                                  </m:mc>
                                                </m:mcs>
                                                <m:ctrlPr>
                                                  <a:rPr lang="en-US" sz="1000" i="1">
                                                    <a:latin typeface="Cambria Math" panose="02040503050406030204" pitchFamily="18" charset="0"/>
                                                  </a:rPr>
                                                </m:ctrlPr>
                                              </m:mPr>
                                              <m:mr>
                                                <m:e>
                                                  <m:m>
                                                    <m:mPr>
                                                      <m:mcs>
                                                        <m:mc>
                                                          <m:mcPr>
                                                            <m:count m:val="1"/>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mr>
                                                    <m:mr>
                                                      <m:e>
                                                        <m:r>
                                                          <a:rPr lang="en-US" sz="1000" i="1">
                                                            <a:latin typeface="Cambria Math" panose="02040503050406030204" pitchFamily="18" charset="0"/>
                                                          </a:rPr>
                                                          <m:t>0</m:t>
                                                        </m:r>
                                                      </m:e>
                                                    </m:mr>
                                                    <m:mr>
                                                      <m:e>
                                                        <m:r>
                                                          <a:rPr lang="en-US" sz="1000" i="1">
                                                            <a:latin typeface="Cambria Math" panose="02040503050406030204" pitchFamily="18" charset="0"/>
                                                          </a:rPr>
                                                          <m:t>0</m:t>
                                                        </m:r>
                                                      </m:e>
                                                    </m:mr>
                                                  </m:m>
                                                </m:e>
                                                <m:e>
                                                  <m:m>
                                                    <m:mPr>
                                                      <m:mcs>
                                                        <m:mc>
                                                          <m:mcPr>
                                                            <m:count m:val="1"/>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1</m:t>
                                                        </m:r>
                                                      </m:e>
                                                    </m:mr>
                                                    <m:mr>
                                                      <m:e>
                                                        <m:r>
                                                          <a:rPr lang="en-US" sz="1000" i="1">
                                                            <a:latin typeface="Cambria Math" panose="02040503050406030204" pitchFamily="18" charset="0"/>
                                                          </a:rPr>
                                                          <m:t>0</m:t>
                                                        </m:r>
                                                      </m:e>
                                                    </m:mr>
                                                    <m:mr>
                                                      <m:e>
                                                        <m:r>
                                                          <a:rPr lang="en-US" sz="1000" i="1">
                                                            <a:latin typeface="Cambria Math" panose="02040503050406030204" pitchFamily="18" charset="0"/>
                                                          </a:rPr>
                                                          <m:t>0</m:t>
                                                        </m:r>
                                                      </m:e>
                                                    </m:mr>
                                                  </m:m>
                                                </m:e>
                                                <m:e>
                                                  <m:m>
                                                    <m:mPr>
                                                      <m:mcs>
                                                        <m:mc>
                                                          <m:mcPr>
                                                            <m:count m:val="1"/>
                                                            <m:mcJc m:val="center"/>
                                                          </m:mcPr>
                                                        </m:mc>
                                                      </m:mcs>
                                                      <m:ctrlPr>
                                                        <a:rPr lang="en-US" sz="1000" i="1">
                                                          <a:latin typeface="Cambria Math" panose="02040503050406030204" pitchFamily="18" charset="0"/>
                                                        </a:rPr>
                                                      </m:ctrlPr>
                                                    </m:mPr>
                                                    <m:mr>
                                                      <m:e>
                                                        <m:r>
                                                          <m:rPr>
                                                            <m:brk m:alnAt="7"/>
                                                          </m:rPr>
                                                          <a:rPr lang="en-US" sz="1000" i="1">
                                                            <a:latin typeface="Cambria Math" panose="02040503050406030204" pitchFamily="18" charset="0"/>
                                                          </a:rPr>
                                                          <m:t>0</m:t>
                                                        </m:r>
                                                      </m:e>
                                                    </m:mr>
                                                    <m:mr>
                                                      <m:e>
                                                        <m:r>
                                                          <a:rPr lang="en-US" sz="1000" i="1">
                                                            <a:latin typeface="Cambria Math" panose="02040503050406030204" pitchFamily="18" charset="0"/>
                                                          </a:rPr>
                                                          <m:t>1</m:t>
                                                        </m:r>
                                                      </m:e>
                                                    </m:mr>
                                                    <m:mr>
                                                      <m:e>
                                                        <m:r>
                                                          <a:rPr lang="en-US" sz="1000" i="1">
                                                            <a:latin typeface="Cambria Math" panose="02040503050406030204" pitchFamily="18" charset="0"/>
                                                          </a:rPr>
                                                          <m:t>0</m:t>
                                                        </m:r>
                                                      </m:e>
                                                    </m:mr>
                                                  </m:m>
                                                </m:e>
                                              </m:mr>
                                            </m:m>
                                          </m:e>
                                        </m:mr>
                                      </m:m>
                                    </m:e>
                                  </m:mr>
                                </m:m>
                              </m:e>
                            </m:mr>
                          </m:m>
                        </m:e>
                      </m:d>
                    </m:oMath>
                  </m:oMathPara>
                </a14:m>
                <a:endParaRPr lang="en-US" sz="1000" dirty="0">
                  <a:latin typeface="Consolas" panose="020B0609020204030204" pitchFamily="49" charset="0"/>
                </a:endParaRPr>
              </a:p>
            </p:txBody>
          </p:sp>
        </mc:Choice>
        <mc:Fallback xmlns="">
          <p:sp>
            <p:nvSpPr>
              <p:cNvPr id="75" name="TextBox 74"/>
              <p:cNvSpPr txBox="1">
                <a:spLocks noRot="1" noChangeAspect="1" noMove="1" noResize="1" noEditPoints="1" noAdjustHandles="1" noChangeArrowheads="1" noChangeShapeType="1" noTextEdit="1"/>
              </p:cNvSpPr>
              <p:nvPr/>
            </p:nvSpPr>
            <p:spPr>
              <a:xfrm>
                <a:off x="4475541" y="3812313"/>
                <a:ext cx="2031957" cy="1488484"/>
              </a:xfrm>
              <a:prstGeom prst="rect">
                <a:avLst/>
              </a:prstGeom>
              <a:blipFill>
                <a:blip r:embed="rId3"/>
                <a:stretch>
                  <a:fillRect/>
                </a:stretch>
              </a:blipFill>
            </p:spPr>
            <p:txBody>
              <a:bodyPr/>
              <a:lstStyle/>
              <a:p>
                <a:r>
                  <a:rPr lang="zh-CN" altLang="en-US">
                    <a:noFill/>
                  </a:rPr>
                  <a:t> </a:t>
                </a:r>
              </a:p>
            </p:txBody>
          </p:sp>
        </mc:Fallback>
      </mc:AlternateContent>
      <p:graphicFrame>
        <p:nvGraphicFramePr>
          <p:cNvPr id="76" name="Chart 75"/>
          <p:cNvGraphicFramePr/>
          <p:nvPr>
            <p:extLst>
              <p:ext uri="{D42A27DB-BD31-4B8C-83A1-F6EECF244321}">
                <p14:modId xmlns:p14="http://schemas.microsoft.com/office/powerpoint/2010/main" val="3030156213"/>
              </p:ext>
            </p:extLst>
          </p:nvPr>
        </p:nvGraphicFramePr>
        <p:xfrm>
          <a:off x="4290964" y="4152724"/>
          <a:ext cx="2336576" cy="2605975"/>
        </p:xfrm>
        <a:graphic>
          <a:graphicData uri="http://schemas.openxmlformats.org/drawingml/2006/chart">
            <c:chart xmlns:c="http://schemas.openxmlformats.org/drawingml/2006/chart" xmlns:r="http://schemas.openxmlformats.org/officeDocument/2006/relationships" r:id="rId4"/>
          </a:graphicData>
        </a:graphic>
      </p:graphicFrame>
      <p:sp>
        <p:nvSpPr>
          <p:cNvPr id="77" name="TextBox 76"/>
          <p:cNvSpPr txBox="1"/>
          <p:nvPr/>
        </p:nvSpPr>
        <p:spPr>
          <a:xfrm>
            <a:off x="4568199" y="5239823"/>
            <a:ext cx="2059341" cy="446276"/>
          </a:xfrm>
          <a:prstGeom prst="rect">
            <a:avLst/>
          </a:prstGeom>
          <a:noFill/>
        </p:spPr>
        <p:txBody>
          <a:bodyPr wrap="square" lIns="0" rIns="0" rtlCol="0">
            <a:spAutoFit/>
          </a:bodyPr>
          <a:lstStyle/>
          <a:p>
            <a:r>
              <a:rPr lang="en-US" sz="1000" dirty="0">
                <a:latin typeface="Consolas" panose="020B0609020204030204" pitchFamily="49" charset="0"/>
              </a:rPr>
              <a:t>		+</a:t>
            </a:r>
          </a:p>
          <a:p>
            <a:r>
              <a:rPr lang="en-US" sz="300" dirty="0">
                <a:latin typeface="Consolas" panose="020B0609020204030204" pitchFamily="49" charset="0"/>
              </a:rPr>
              <a:t>     </a:t>
            </a:r>
            <a:endParaRPr lang="en-US" sz="100" dirty="0">
              <a:latin typeface="Consolas" panose="020B0609020204030204" pitchFamily="49" charset="0"/>
            </a:endParaRPr>
          </a:p>
          <a:p>
            <a:r>
              <a:rPr lang="en-US" sz="1000" b="1" dirty="0">
                <a:latin typeface="Consolas" panose="020B0609020204030204" pitchFamily="49" charset="0"/>
              </a:rPr>
              <a:t>[</a:t>
            </a:r>
            <a:r>
              <a:rPr lang="en-US" sz="1000" dirty="0">
                <a:latin typeface="Consolas" panose="020B0609020204030204" pitchFamily="49" charset="0"/>
              </a:rPr>
              <a:t>0 1  2  3 </a:t>
            </a:r>
            <a:r>
              <a:rPr lang="en-US" sz="600" dirty="0">
                <a:latin typeface="Consolas" panose="020B0609020204030204" pitchFamily="49" charset="0"/>
              </a:rPr>
              <a:t> </a:t>
            </a:r>
            <a:r>
              <a:rPr lang="en-US" sz="1000" dirty="0">
                <a:latin typeface="Consolas" panose="020B0609020204030204" pitchFamily="49" charset="0"/>
              </a:rPr>
              <a:t>4 </a:t>
            </a:r>
            <a:r>
              <a:rPr lang="en-US" sz="900" dirty="0">
                <a:latin typeface="Consolas" panose="020B0609020204030204" pitchFamily="49" charset="0"/>
              </a:rPr>
              <a:t> </a:t>
            </a:r>
            <a:r>
              <a:rPr lang="en-US" sz="1000" dirty="0">
                <a:latin typeface="Consolas" panose="020B0609020204030204" pitchFamily="49" charset="0"/>
              </a:rPr>
              <a:t>5  6  7 </a:t>
            </a:r>
            <a:r>
              <a:rPr lang="en-US" sz="900" dirty="0">
                <a:latin typeface="Consolas" panose="020B0609020204030204" pitchFamily="49" charset="0"/>
              </a:rPr>
              <a:t> </a:t>
            </a:r>
            <a:r>
              <a:rPr lang="en-US" sz="1000" dirty="0">
                <a:latin typeface="Consolas" panose="020B0609020204030204" pitchFamily="49" charset="0"/>
              </a:rPr>
              <a:t>8 </a:t>
            </a:r>
            <a:r>
              <a:rPr lang="en-US" sz="700" dirty="0">
                <a:latin typeface="Consolas" panose="020B0609020204030204" pitchFamily="49" charset="0"/>
              </a:rPr>
              <a:t> </a:t>
            </a:r>
            <a:r>
              <a:rPr lang="en-US" sz="1000" dirty="0">
                <a:latin typeface="Consolas" panose="020B0609020204030204" pitchFamily="49" charset="0"/>
              </a:rPr>
              <a:t>9</a:t>
            </a:r>
            <a:r>
              <a:rPr lang="en-US" sz="1000" b="1" dirty="0">
                <a:latin typeface="Consolas" panose="020B0609020204030204" pitchFamily="49" charset="0"/>
              </a:rPr>
              <a:t>]</a:t>
            </a:r>
            <a:r>
              <a:rPr lang="en-US" sz="1000" dirty="0">
                <a:latin typeface="Consolas" panose="020B0609020204030204" pitchFamily="49" charset="0"/>
              </a:rPr>
              <a:t>  </a:t>
            </a:r>
          </a:p>
        </p:txBody>
      </p:sp>
      <p:sp>
        <p:nvSpPr>
          <p:cNvPr id="78" name="TextBox 77"/>
          <p:cNvSpPr txBox="1"/>
          <p:nvPr/>
        </p:nvSpPr>
        <p:spPr>
          <a:xfrm>
            <a:off x="5402093" y="5823866"/>
            <a:ext cx="248028" cy="369332"/>
          </a:xfrm>
          <a:prstGeom prst="rect">
            <a:avLst/>
          </a:prstGeom>
          <a:noFill/>
        </p:spPr>
        <p:txBody>
          <a:bodyPr wrap="square" lIns="0" tIns="0" rIns="0" bIns="0" rtlCol="0">
            <a:spAutoFit/>
          </a:bodyPr>
          <a:lstStyle/>
          <a:p>
            <a:r>
              <a:rPr lang="en-US" sz="1200" dirty="0">
                <a:latin typeface="Consolas" panose="020B0609020204030204" pitchFamily="49" charset="0"/>
              </a:rPr>
              <a:t>…..</a:t>
            </a:r>
          </a:p>
        </p:txBody>
      </p:sp>
      <p:sp>
        <p:nvSpPr>
          <p:cNvPr id="79" name="Slide Number Placeholder 27"/>
          <p:cNvSpPr>
            <a:spLocks noGrp="1"/>
          </p:cNvSpPr>
          <p:nvPr>
            <p:ph type="sldNum" sz="quarter" idx="12"/>
          </p:nvPr>
        </p:nvSpPr>
        <p:spPr>
          <a:xfrm>
            <a:off x="6457950" y="6356351"/>
            <a:ext cx="2057400" cy="365125"/>
          </a:xfrm>
        </p:spPr>
        <p:txBody>
          <a:bodyPr/>
          <a:lstStyle/>
          <a:p>
            <a:fld id="{E5D20B07-BDDC-4D04-8605-14FADEF213F7}" type="slidenum">
              <a:rPr lang="en-US" smtClean="0">
                <a:solidFill>
                  <a:schemeClr val="tx1"/>
                </a:solidFill>
              </a:rPr>
              <a:pPr/>
              <a:t>13</a:t>
            </a:fld>
            <a:endParaRPr lang="en-US" dirty="0">
              <a:solidFill>
                <a:schemeClr val="tx1"/>
              </a:solidFill>
            </a:endParaRPr>
          </a:p>
        </p:txBody>
      </p:sp>
    </p:spTree>
    <p:extLst>
      <p:ext uri="{BB962C8B-B14F-4D97-AF65-F5344CB8AC3E}">
        <p14:creationId xmlns:p14="http://schemas.microsoft.com/office/powerpoint/2010/main" val="66797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13" y="388514"/>
            <a:ext cx="8349886" cy="1215362"/>
          </a:xfrm>
        </p:spPr>
        <p:txBody>
          <a:bodyPr>
            <a:normAutofit/>
          </a:bodyPr>
          <a:lstStyle/>
          <a:p>
            <a:r>
              <a:rPr lang="en-US" altLang="ko-KR" sz="3200" dirty="0">
                <a:latin typeface="Gill Sans MT" panose="020B0502020104020203" pitchFamily="34" charset="0"/>
              </a:rPr>
              <a:t>Step2: Graph </a:t>
            </a:r>
            <a:r>
              <a:rPr lang="en-US" altLang="zh-CN" sz="3200" dirty="0">
                <a:latin typeface="Gill Sans MT" panose="020B0502020104020203" pitchFamily="34" charset="0"/>
              </a:rPr>
              <a:t>Embedding with Graph Kernel</a:t>
            </a:r>
            <a:endParaRPr lang="ko-KR" altLang="en-US" sz="3200" dirty="0"/>
          </a:p>
        </p:txBody>
      </p:sp>
      <p:sp>
        <p:nvSpPr>
          <p:cNvPr id="4" name="Slide Number Placeholder 3"/>
          <p:cNvSpPr>
            <a:spLocks noGrp="1"/>
          </p:cNvSpPr>
          <p:nvPr>
            <p:ph type="sldNum" sz="quarter" idx="12"/>
          </p:nvPr>
        </p:nvSpPr>
        <p:spPr/>
        <p:txBody>
          <a:bodyPr/>
          <a:lstStyle/>
          <a:p>
            <a:fld id="{E5D20B07-BDDC-4D04-8605-14FADEF213F7}" type="slidenum">
              <a:rPr lang="en-US" smtClean="0">
                <a:solidFill>
                  <a:schemeClr val="tx1"/>
                </a:solidFill>
              </a:rPr>
              <a:pPr/>
              <a:t>14</a:t>
            </a:fld>
            <a:endParaRPr lang="en-US" dirty="0">
              <a:solidFill>
                <a:schemeClr val="tx1"/>
              </a:solidFill>
            </a:endParaRPr>
          </a:p>
        </p:txBody>
      </p:sp>
      <p:sp>
        <p:nvSpPr>
          <p:cNvPr id="5" name="Striped Right Arrow 4"/>
          <p:cNvSpPr/>
          <p:nvPr/>
        </p:nvSpPr>
        <p:spPr>
          <a:xfrm>
            <a:off x="3842039" y="3204720"/>
            <a:ext cx="1077851" cy="406249"/>
          </a:xfrm>
          <a:prstGeom prst="stripedRightArrow">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107000"/>
              </a:lnSpc>
            </a:pPr>
            <a:endParaRPr lang="en-US" dirty="0">
              <a:ea typeface="宋体" panose="02010600030101010101" pitchFamily="2" charset="-122"/>
              <a:cs typeface="Times New Roman" panose="02020603050405020304" pitchFamily="18" charset="0"/>
            </a:endParaRPr>
          </a:p>
        </p:txBody>
      </p:sp>
      <p:sp>
        <p:nvSpPr>
          <p:cNvPr id="11" name="TextBox 10"/>
          <p:cNvSpPr txBox="1"/>
          <p:nvPr/>
        </p:nvSpPr>
        <p:spPr>
          <a:xfrm>
            <a:off x="1973801" y="4533379"/>
            <a:ext cx="947773" cy="307776"/>
          </a:xfrm>
          <a:prstGeom prst="rect">
            <a:avLst/>
          </a:prstGeom>
          <a:noFill/>
        </p:spPr>
        <p:txBody>
          <a:bodyPr wrap="square" lIns="0" tIns="0" rIns="0" bIns="0" rtlCol="0">
            <a:spAutoFit/>
          </a:bodyPr>
          <a:lstStyle/>
          <a:p>
            <a:r>
              <a:rPr lang="en-US" sz="2000" dirty="0"/>
              <a:t>gr</a:t>
            </a:r>
            <a:r>
              <a:rPr lang="en-US" altLang="zh-CN" sz="2000" dirty="0"/>
              <a:t>aphs</a:t>
            </a:r>
            <a:endParaRPr lang="en-US" sz="2000" dirty="0"/>
          </a:p>
        </p:txBody>
      </p:sp>
      <p:sp>
        <p:nvSpPr>
          <p:cNvPr id="12" name="TextBox 11"/>
          <p:cNvSpPr txBox="1"/>
          <p:nvPr/>
        </p:nvSpPr>
        <p:spPr>
          <a:xfrm>
            <a:off x="5779374" y="4342247"/>
            <a:ext cx="2444920" cy="615553"/>
          </a:xfrm>
          <a:prstGeom prst="rect">
            <a:avLst/>
          </a:prstGeom>
          <a:noFill/>
        </p:spPr>
        <p:txBody>
          <a:bodyPr wrap="square" lIns="0" tIns="0" rIns="0" bIns="0" rtlCol="0">
            <a:spAutoFit/>
          </a:bodyPr>
          <a:lstStyle/>
          <a:p>
            <a:pPr algn="ctr"/>
            <a:r>
              <a:rPr lang="en-US" sz="2000" dirty="0"/>
              <a:t>inner-product (similarity) matrix</a:t>
            </a:r>
          </a:p>
        </p:txBody>
      </p:sp>
      <p:sp>
        <p:nvSpPr>
          <p:cNvPr id="13" name="Oval 12"/>
          <p:cNvSpPr/>
          <p:nvPr/>
        </p:nvSpPr>
        <p:spPr>
          <a:xfrm>
            <a:off x="1995227" y="3532954"/>
            <a:ext cx="229031" cy="239202"/>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4" name="Oval 13"/>
          <p:cNvSpPr/>
          <p:nvPr/>
        </p:nvSpPr>
        <p:spPr>
          <a:xfrm>
            <a:off x="1995227" y="4071366"/>
            <a:ext cx="229031" cy="239202"/>
          </a:xfrm>
          <a:prstGeom prst="ellipse">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rgbClr val="7030A0"/>
              </a:solidFill>
            </a:endParaRPr>
          </a:p>
        </p:txBody>
      </p:sp>
      <p:cxnSp>
        <p:nvCxnSpPr>
          <p:cNvPr id="15" name="Straight Arrow Connector 14"/>
          <p:cNvCxnSpPr>
            <a:stCxn id="13" idx="4"/>
            <a:endCxn id="14" idx="0"/>
          </p:cNvCxnSpPr>
          <p:nvPr/>
        </p:nvCxnSpPr>
        <p:spPr>
          <a:xfrm>
            <a:off x="2109743" y="3772157"/>
            <a:ext cx="0" cy="29921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3" idx="0"/>
          </p:cNvCxnSpPr>
          <p:nvPr/>
        </p:nvCxnSpPr>
        <p:spPr>
          <a:xfrm>
            <a:off x="2109743" y="3204720"/>
            <a:ext cx="0" cy="32823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17" name="Freeform 16"/>
          <p:cNvSpPr/>
          <p:nvPr/>
        </p:nvSpPr>
        <p:spPr>
          <a:xfrm>
            <a:off x="2226604" y="3610969"/>
            <a:ext cx="221084" cy="585417"/>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Lst>
            <a:ahLst/>
            <a:cxnLst>
              <a:cxn ang="0">
                <a:pos x="connsiteX0" y="connsiteY0"/>
              </a:cxn>
              <a:cxn ang="0">
                <a:pos x="connsiteX1" y="connsiteY1"/>
              </a:cxn>
              <a:cxn ang="0">
                <a:pos x="connsiteX2" y="connsiteY2"/>
              </a:cxn>
              <a:cxn ang="0">
                <a:pos x="connsiteX3" y="connsiteY3"/>
              </a:cxn>
            </a:cxnLst>
            <a:rect l="l" t="t" r="r" b="b"/>
            <a:pathLst>
              <a:path w="69501" h="176212">
                <a:moveTo>
                  <a:pt x="0" y="176212"/>
                </a:moveTo>
                <a:cubicBezTo>
                  <a:pt x="28376" y="162123"/>
                  <a:pt x="44054" y="155971"/>
                  <a:pt x="57150" y="135731"/>
                </a:cubicBezTo>
                <a:cubicBezTo>
                  <a:pt x="70246" y="115491"/>
                  <a:pt x="73422" y="77391"/>
                  <a:pt x="64294" y="54769"/>
                </a:cubicBezTo>
                <a:cubicBezTo>
                  <a:pt x="55166" y="32147"/>
                  <a:pt x="32544" y="5159"/>
                  <a:pt x="2381" y="0"/>
                </a:cubicBezTo>
              </a:path>
            </a:pathLst>
          </a:custGeom>
          <a:noFill/>
          <a:ln w="19050">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Freeform 17"/>
          <p:cNvSpPr/>
          <p:nvPr/>
        </p:nvSpPr>
        <p:spPr>
          <a:xfrm rot="11809332">
            <a:off x="1741091" y="3589271"/>
            <a:ext cx="149115" cy="674770"/>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 name="connsiteX0" fmla="*/ 0 w 67922"/>
              <a:gd name="connsiteY0" fmla="*/ 177836 h 177836"/>
              <a:gd name="connsiteX1" fmla="*/ 57150 w 67922"/>
              <a:gd name="connsiteY1" fmla="*/ 137355 h 177836"/>
              <a:gd name="connsiteX2" fmla="*/ 64294 w 67922"/>
              <a:gd name="connsiteY2" fmla="*/ 56393 h 177836"/>
              <a:gd name="connsiteX3" fmla="*/ 24220 w 67922"/>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20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1262"/>
              <a:gd name="connsiteY0" fmla="*/ 177836 h 177836"/>
              <a:gd name="connsiteX1" fmla="*/ 57150 w 71262"/>
              <a:gd name="connsiteY1" fmla="*/ 137355 h 177836"/>
              <a:gd name="connsiteX2" fmla="*/ 69208 w 71262"/>
              <a:gd name="connsiteY2" fmla="*/ 72962 h 177836"/>
              <a:gd name="connsiteX3" fmla="*/ 24219 w 71262"/>
              <a:gd name="connsiteY3" fmla="*/ 0 h 177836"/>
            </a:gdLst>
            <a:ahLst/>
            <a:cxnLst>
              <a:cxn ang="0">
                <a:pos x="connsiteX0" y="connsiteY0"/>
              </a:cxn>
              <a:cxn ang="0">
                <a:pos x="connsiteX1" y="connsiteY1"/>
              </a:cxn>
              <a:cxn ang="0">
                <a:pos x="connsiteX2" y="connsiteY2"/>
              </a:cxn>
              <a:cxn ang="0">
                <a:pos x="connsiteX3" y="connsiteY3"/>
              </a:cxn>
            </a:cxnLst>
            <a:rect l="l" t="t" r="r" b="b"/>
            <a:pathLst>
              <a:path w="71262" h="177836">
                <a:moveTo>
                  <a:pt x="0" y="177836"/>
                </a:moveTo>
                <a:cubicBezTo>
                  <a:pt x="28376" y="163747"/>
                  <a:pt x="45615" y="154834"/>
                  <a:pt x="57150" y="137355"/>
                </a:cubicBezTo>
                <a:cubicBezTo>
                  <a:pt x="68685" y="119876"/>
                  <a:pt x="74696" y="95854"/>
                  <a:pt x="69208" y="72962"/>
                </a:cubicBezTo>
                <a:cubicBezTo>
                  <a:pt x="63720" y="50070"/>
                  <a:pt x="52044" y="29524"/>
                  <a:pt x="24219" y="0"/>
                </a:cubicBezTo>
              </a:path>
            </a:pathLst>
          </a:custGeom>
          <a:noFill/>
          <a:ln w="19050">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Oval 18"/>
          <p:cNvSpPr/>
          <p:nvPr/>
        </p:nvSpPr>
        <p:spPr>
          <a:xfrm>
            <a:off x="2728589" y="2348892"/>
            <a:ext cx="229031" cy="239202"/>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Oval 19"/>
          <p:cNvSpPr/>
          <p:nvPr/>
        </p:nvSpPr>
        <p:spPr>
          <a:xfrm>
            <a:off x="2728589" y="2887304"/>
            <a:ext cx="229031" cy="239202"/>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1" name="Straight Arrow Connector 20"/>
          <p:cNvCxnSpPr>
            <a:stCxn id="19" idx="4"/>
            <a:endCxn id="20" idx="0"/>
          </p:cNvCxnSpPr>
          <p:nvPr/>
        </p:nvCxnSpPr>
        <p:spPr>
          <a:xfrm>
            <a:off x="2843107" y="2588095"/>
            <a:ext cx="0" cy="29921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9" idx="0"/>
          </p:cNvCxnSpPr>
          <p:nvPr/>
        </p:nvCxnSpPr>
        <p:spPr>
          <a:xfrm>
            <a:off x="2843107" y="2020658"/>
            <a:ext cx="0" cy="328234"/>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2959967" y="2426904"/>
            <a:ext cx="221084" cy="585417"/>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Lst>
            <a:ahLst/>
            <a:cxnLst>
              <a:cxn ang="0">
                <a:pos x="connsiteX0" y="connsiteY0"/>
              </a:cxn>
              <a:cxn ang="0">
                <a:pos x="connsiteX1" y="connsiteY1"/>
              </a:cxn>
              <a:cxn ang="0">
                <a:pos x="connsiteX2" y="connsiteY2"/>
              </a:cxn>
              <a:cxn ang="0">
                <a:pos x="connsiteX3" y="connsiteY3"/>
              </a:cxn>
            </a:cxnLst>
            <a:rect l="l" t="t" r="r" b="b"/>
            <a:pathLst>
              <a:path w="69501" h="176212">
                <a:moveTo>
                  <a:pt x="0" y="176212"/>
                </a:moveTo>
                <a:cubicBezTo>
                  <a:pt x="28376" y="162123"/>
                  <a:pt x="44054" y="155971"/>
                  <a:pt x="57150" y="135731"/>
                </a:cubicBezTo>
                <a:cubicBezTo>
                  <a:pt x="70246" y="115491"/>
                  <a:pt x="73422" y="77391"/>
                  <a:pt x="64294" y="54769"/>
                </a:cubicBezTo>
                <a:cubicBezTo>
                  <a:pt x="55166" y="32147"/>
                  <a:pt x="32544" y="5159"/>
                  <a:pt x="2381" y="0"/>
                </a:cubicBezTo>
              </a:path>
            </a:pathLst>
          </a:custGeom>
          <a:noFill/>
          <a:ln w="19050">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 name="Freeform 23"/>
          <p:cNvSpPr/>
          <p:nvPr/>
        </p:nvSpPr>
        <p:spPr>
          <a:xfrm rot="11809332">
            <a:off x="2430354" y="2985517"/>
            <a:ext cx="244755" cy="406922"/>
          </a:xfrm>
          <a:custGeom>
            <a:avLst/>
            <a:gdLst>
              <a:gd name="connsiteX0" fmla="*/ 0 w 80492"/>
              <a:gd name="connsiteY0" fmla="*/ 176212 h 176212"/>
              <a:gd name="connsiteX1" fmla="*/ 69056 w 80492"/>
              <a:gd name="connsiteY1" fmla="*/ 123825 h 176212"/>
              <a:gd name="connsiteX2" fmla="*/ 73819 w 80492"/>
              <a:gd name="connsiteY2" fmla="*/ 30956 h 176212"/>
              <a:gd name="connsiteX3" fmla="*/ 2381 w 80492"/>
              <a:gd name="connsiteY3" fmla="*/ 0 h 176212"/>
              <a:gd name="connsiteX0" fmla="*/ 0 w 81619"/>
              <a:gd name="connsiteY0" fmla="*/ 176212 h 176212"/>
              <a:gd name="connsiteX1" fmla="*/ 71437 w 81619"/>
              <a:gd name="connsiteY1" fmla="*/ 138113 h 176212"/>
              <a:gd name="connsiteX2" fmla="*/ 73819 w 81619"/>
              <a:gd name="connsiteY2" fmla="*/ 30956 h 176212"/>
              <a:gd name="connsiteX3" fmla="*/ 2381 w 81619"/>
              <a:gd name="connsiteY3" fmla="*/ 0 h 176212"/>
              <a:gd name="connsiteX0" fmla="*/ 0 w 80218"/>
              <a:gd name="connsiteY0" fmla="*/ 176212 h 176212"/>
              <a:gd name="connsiteX1" fmla="*/ 71437 w 80218"/>
              <a:gd name="connsiteY1" fmla="*/ 138113 h 176212"/>
              <a:gd name="connsiteX2" fmla="*/ 71438 w 80218"/>
              <a:gd name="connsiteY2" fmla="*/ 52387 h 176212"/>
              <a:gd name="connsiteX3" fmla="*/ 2381 w 80218"/>
              <a:gd name="connsiteY3" fmla="*/ 0 h 176212"/>
              <a:gd name="connsiteX0" fmla="*/ 0 w 74730"/>
              <a:gd name="connsiteY0" fmla="*/ 176212 h 176212"/>
              <a:gd name="connsiteX1" fmla="*/ 57150 w 74730"/>
              <a:gd name="connsiteY1" fmla="*/ 135731 h 176212"/>
              <a:gd name="connsiteX2" fmla="*/ 71438 w 74730"/>
              <a:gd name="connsiteY2" fmla="*/ 52387 h 176212"/>
              <a:gd name="connsiteX3" fmla="*/ 2381 w 7473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890"/>
              <a:gd name="connsiteY0" fmla="*/ 176212 h 176212"/>
              <a:gd name="connsiteX1" fmla="*/ 57150 w 68890"/>
              <a:gd name="connsiteY1" fmla="*/ 135731 h 176212"/>
              <a:gd name="connsiteX2" fmla="*/ 64294 w 68890"/>
              <a:gd name="connsiteY2" fmla="*/ 54769 h 176212"/>
              <a:gd name="connsiteX3" fmla="*/ 2381 w 6889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8360"/>
              <a:gd name="connsiteY0" fmla="*/ 176212 h 176212"/>
              <a:gd name="connsiteX1" fmla="*/ 57150 w 68360"/>
              <a:gd name="connsiteY1" fmla="*/ 135731 h 176212"/>
              <a:gd name="connsiteX2" fmla="*/ 64294 w 68360"/>
              <a:gd name="connsiteY2" fmla="*/ 54769 h 176212"/>
              <a:gd name="connsiteX3" fmla="*/ 2381 w 68360"/>
              <a:gd name="connsiteY3" fmla="*/ 0 h 176212"/>
              <a:gd name="connsiteX0" fmla="*/ 0 w 69501"/>
              <a:gd name="connsiteY0" fmla="*/ 176212 h 176212"/>
              <a:gd name="connsiteX1" fmla="*/ 57150 w 69501"/>
              <a:gd name="connsiteY1" fmla="*/ 135731 h 176212"/>
              <a:gd name="connsiteX2" fmla="*/ 64294 w 69501"/>
              <a:gd name="connsiteY2" fmla="*/ 54769 h 176212"/>
              <a:gd name="connsiteX3" fmla="*/ 2381 w 69501"/>
              <a:gd name="connsiteY3" fmla="*/ 0 h 176212"/>
              <a:gd name="connsiteX0" fmla="*/ 0 w 67922"/>
              <a:gd name="connsiteY0" fmla="*/ 177836 h 177836"/>
              <a:gd name="connsiteX1" fmla="*/ 57150 w 67922"/>
              <a:gd name="connsiteY1" fmla="*/ 137355 h 177836"/>
              <a:gd name="connsiteX2" fmla="*/ 64294 w 67922"/>
              <a:gd name="connsiteY2" fmla="*/ 56393 h 177836"/>
              <a:gd name="connsiteX3" fmla="*/ 24220 w 67922"/>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20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4331"/>
              <a:gd name="connsiteY0" fmla="*/ 177836 h 177836"/>
              <a:gd name="connsiteX1" fmla="*/ 57150 w 74331"/>
              <a:gd name="connsiteY1" fmla="*/ 137355 h 177836"/>
              <a:gd name="connsiteX2" fmla="*/ 72674 w 74331"/>
              <a:gd name="connsiteY2" fmla="*/ 72359 h 177836"/>
              <a:gd name="connsiteX3" fmla="*/ 24219 w 74331"/>
              <a:gd name="connsiteY3" fmla="*/ 0 h 177836"/>
              <a:gd name="connsiteX0" fmla="*/ 0 w 71262"/>
              <a:gd name="connsiteY0" fmla="*/ 177836 h 177836"/>
              <a:gd name="connsiteX1" fmla="*/ 57150 w 71262"/>
              <a:gd name="connsiteY1" fmla="*/ 137355 h 177836"/>
              <a:gd name="connsiteX2" fmla="*/ 69208 w 71262"/>
              <a:gd name="connsiteY2" fmla="*/ 72962 h 177836"/>
              <a:gd name="connsiteX3" fmla="*/ 24219 w 71262"/>
              <a:gd name="connsiteY3" fmla="*/ 0 h 177836"/>
              <a:gd name="connsiteX0" fmla="*/ 0 w 121617"/>
              <a:gd name="connsiteY0" fmla="*/ 106891 h 106891"/>
              <a:gd name="connsiteX1" fmla="*/ 57150 w 121617"/>
              <a:gd name="connsiteY1" fmla="*/ 66410 h 106891"/>
              <a:gd name="connsiteX2" fmla="*/ 69208 w 121617"/>
              <a:gd name="connsiteY2" fmla="*/ 2017 h 106891"/>
              <a:gd name="connsiteX3" fmla="*/ 114635 w 121617"/>
              <a:gd name="connsiteY3" fmla="*/ 436 h 106891"/>
              <a:gd name="connsiteX0" fmla="*/ 0 w 133307"/>
              <a:gd name="connsiteY0" fmla="*/ 106455 h 106455"/>
              <a:gd name="connsiteX1" fmla="*/ 57150 w 133307"/>
              <a:gd name="connsiteY1" fmla="*/ 65974 h 106455"/>
              <a:gd name="connsiteX2" fmla="*/ 123926 w 133307"/>
              <a:gd name="connsiteY2" fmla="*/ 77001 h 106455"/>
              <a:gd name="connsiteX3" fmla="*/ 114635 w 133307"/>
              <a:gd name="connsiteY3" fmla="*/ 0 h 106455"/>
              <a:gd name="connsiteX0" fmla="*/ 0 w 133106"/>
              <a:gd name="connsiteY0" fmla="*/ 106455 h 106455"/>
              <a:gd name="connsiteX1" fmla="*/ 60373 w 133106"/>
              <a:gd name="connsiteY1" fmla="*/ 93729 h 106455"/>
              <a:gd name="connsiteX2" fmla="*/ 123926 w 133106"/>
              <a:gd name="connsiteY2" fmla="*/ 77001 h 106455"/>
              <a:gd name="connsiteX3" fmla="*/ 114635 w 133106"/>
              <a:gd name="connsiteY3" fmla="*/ 0 h 106455"/>
              <a:gd name="connsiteX0" fmla="*/ 0 w 133106"/>
              <a:gd name="connsiteY0" fmla="*/ 106455 h 106455"/>
              <a:gd name="connsiteX1" fmla="*/ 123926 w 133106"/>
              <a:gd name="connsiteY1" fmla="*/ 77001 h 106455"/>
              <a:gd name="connsiteX2" fmla="*/ 114635 w 133106"/>
              <a:gd name="connsiteY2" fmla="*/ 0 h 106455"/>
              <a:gd name="connsiteX0" fmla="*/ 0 w 143054"/>
              <a:gd name="connsiteY0" fmla="*/ 106455 h 106455"/>
              <a:gd name="connsiteX1" fmla="*/ 123926 w 143054"/>
              <a:gd name="connsiteY1" fmla="*/ 77001 h 106455"/>
              <a:gd name="connsiteX2" fmla="*/ 114635 w 143054"/>
              <a:gd name="connsiteY2" fmla="*/ 0 h 106455"/>
              <a:gd name="connsiteX0" fmla="*/ 0 w 134646"/>
              <a:gd name="connsiteY0" fmla="*/ 106455 h 106455"/>
              <a:gd name="connsiteX1" fmla="*/ 108697 w 134646"/>
              <a:gd name="connsiteY1" fmla="*/ 84009 h 106455"/>
              <a:gd name="connsiteX2" fmla="*/ 114635 w 134646"/>
              <a:gd name="connsiteY2" fmla="*/ 0 h 106455"/>
              <a:gd name="connsiteX0" fmla="*/ 0 w 135896"/>
              <a:gd name="connsiteY0" fmla="*/ 106455 h 106455"/>
              <a:gd name="connsiteX1" fmla="*/ 108697 w 135896"/>
              <a:gd name="connsiteY1" fmla="*/ 84009 h 106455"/>
              <a:gd name="connsiteX2" fmla="*/ 114635 w 135896"/>
              <a:gd name="connsiteY2" fmla="*/ 0 h 106455"/>
              <a:gd name="connsiteX0" fmla="*/ 0 w 131855"/>
              <a:gd name="connsiteY0" fmla="*/ 106455 h 106455"/>
              <a:gd name="connsiteX1" fmla="*/ 108697 w 131855"/>
              <a:gd name="connsiteY1" fmla="*/ 84009 h 106455"/>
              <a:gd name="connsiteX2" fmla="*/ 114635 w 131855"/>
              <a:gd name="connsiteY2" fmla="*/ 0 h 106455"/>
              <a:gd name="connsiteX0" fmla="*/ 0 w 116968"/>
              <a:gd name="connsiteY0" fmla="*/ 107244 h 107244"/>
              <a:gd name="connsiteX1" fmla="*/ 100721 w 116968"/>
              <a:gd name="connsiteY1" fmla="*/ 84009 h 107244"/>
              <a:gd name="connsiteX2" fmla="*/ 106659 w 116968"/>
              <a:gd name="connsiteY2" fmla="*/ 0 h 107244"/>
              <a:gd name="connsiteX0" fmla="*/ 0 w 116968"/>
              <a:gd name="connsiteY0" fmla="*/ 107244 h 107244"/>
              <a:gd name="connsiteX1" fmla="*/ 100721 w 116968"/>
              <a:gd name="connsiteY1" fmla="*/ 84009 h 107244"/>
              <a:gd name="connsiteX2" fmla="*/ 106659 w 116968"/>
              <a:gd name="connsiteY2" fmla="*/ 0 h 107244"/>
            </a:gdLst>
            <a:ahLst/>
            <a:cxnLst>
              <a:cxn ang="0">
                <a:pos x="connsiteX0" y="connsiteY0"/>
              </a:cxn>
              <a:cxn ang="0">
                <a:pos x="connsiteX1" y="connsiteY1"/>
              </a:cxn>
              <a:cxn ang="0">
                <a:pos x="connsiteX2" y="connsiteY2"/>
              </a:cxn>
            </a:cxnLst>
            <a:rect l="l" t="t" r="r" b="b"/>
            <a:pathLst>
              <a:path w="116968" h="107244">
                <a:moveTo>
                  <a:pt x="0" y="107244"/>
                </a:moveTo>
                <a:cubicBezTo>
                  <a:pt x="45239" y="102082"/>
                  <a:pt x="82944" y="101883"/>
                  <a:pt x="100721" y="84009"/>
                </a:cubicBezTo>
                <a:cubicBezTo>
                  <a:pt x="118498" y="66135"/>
                  <a:pt x="123445" y="44516"/>
                  <a:pt x="106659" y="0"/>
                </a:cubicBezTo>
              </a:path>
            </a:pathLst>
          </a:custGeom>
          <a:noFill/>
          <a:ln w="19050">
            <a:solidFill>
              <a:schemeClr val="tx1"/>
            </a:solidFill>
            <a:tailEnd type="stealth"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5" name="Oval 24"/>
          <p:cNvSpPr/>
          <p:nvPr/>
        </p:nvSpPr>
        <p:spPr>
          <a:xfrm>
            <a:off x="2989865" y="3512051"/>
            <a:ext cx="229031" cy="239202"/>
          </a:xfrm>
          <a:prstGeom prst="ellipse">
            <a:avLst/>
          </a:prstGeom>
          <a:no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Oval 25"/>
          <p:cNvSpPr/>
          <p:nvPr/>
        </p:nvSpPr>
        <p:spPr>
          <a:xfrm>
            <a:off x="2989865" y="4050463"/>
            <a:ext cx="229031" cy="239202"/>
          </a:xfrm>
          <a:prstGeom prst="ellipse">
            <a:avLst/>
          </a:prstGeom>
          <a:no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27" name="Straight Arrow Connector 26"/>
          <p:cNvCxnSpPr>
            <a:stCxn id="25" idx="4"/>
            <a:endCxn id="26" idx="0"/>
          </p:cNvCxnSpPr>
          <p:nvPr/>
        </p:nvCxnSpPr>
        <p:spPr>
          <a:xfrm>
            <a:off x="3104380" y="3751253"/>
            <a:ext cx="0" cy="299210"/>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25" idx="6"/>
            <a:endCxn id="29" idx="1"/>
          </p:cNvCxnSpPr>
          <p:nvPr/>
        </p:nvCxnSpPr>
        <p:spPr>
          <a:xfrm>
            <a:off x="3218896" y="3631652"/>
            <a:ext cx="206127" cy="175491"/>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3391481" y="3772112"/>
            <a:ext cx="229031" cy="239202"/>
          </a:xfrm>
          <a:prstGeom prst="ellipse">
            <a:avLst/>
          </a:prstGeom>
          <a:no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cxnSp>
        <p:nvCxnSpPr>
          <p:cNvPr id="30" name="Straight Arrow Connector 29"/>
          <p:cNvCxnSpPr>
            <a:stCxn id="29" idx="3"/>
            <a:endCxn id="26" idx="6"/>
          </p:cNvCxnSpPr>
          <p:nvPr/>
        </p:nvCxnSpPr>
        <p:spPr>
          <a:xfrm flipH="1">
            <a:off x="3218896" y="3976285"/>
            <a:ext cx="206127" cy="193779"/>
          </a:xfrm>
          <a:prstGeom prst="straightConnector1">
            <a:avLst/>
          </a:prstGeom>
          <a:ln w="19050">
            <a:solidFill>
              <a:schemeClr val="tx1"/>
            </a:solidFill>
            <a:tailEnd type="stealth"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p:cNvSpPr txBox="1"/>
              <p:nvPr/>
            </p:nvSpPr>
            <p:spPr>
              <a:xfrm>
                <a:off x="514075" y="2339754"/>
                <a:ext cx="1862633" cy="4247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ko-KR" sz="2000" i="1" smtClean="0">
                              <a:solidFill>
                                <a:schemeClr val="tx1"/>
                              </a:solidFill>
                              <a:latin typeface="Cambria Math" panose="02040503050406030204" pitchFamily="18" charset="0"/>
                            </a:rPr>
                          </m:ctrlPr>
                        </m:sSubPr>
                        <m:e>
                          <m:r>
                            <m:rPr>
                              <m:sty m:val="p"/>
                            </m:rPr>
                            <a:rPr lang="en-US" altLang="zh-CN" sz="2000" i="1">
                              <a:solidFill>
                                <a:schemeClr val="tx1"/>
                              </a:solidFill>
                              <a:latin typeface="Cambria Math" panose="02040503050406030204" pitchFamily="18" charset="0"/>
                            </a:rPr>
                            <m:t>K</m:t>
                          </m:r>
                        </m:e>
                        <m:sub>
                          <m:r>
                            <a:rPr lang="en-US" altLang="ko-KR" sz="2000" b="0" i="1" smtClean="0">
                              <a:solidFill>
                                <a:schemeClr val="tx1"/>
                              </a:solidFill>
                              <a:latin typeface="Cambria Math" panose="02040503050406030204" pitchFamily="18" charset="0"/>
                            </a:rPr>
                            <m:t>𝑖𝑗</m:t>
                          </m:r>
                        </m:sub>
                      </m:sSub>
                      <m:r>
                        <a:rPr lang="en-US" altLang="ko-KR" sz="2000" b="0" i="1" smtClean="0">
                          <a:solidFill>
                            <a:schemeClr val="tx1"/>
                          </a:solidFill>
                          <a:latin typeface="Cambria Math" panose="02040503050406030204" pitchFamily="18" charset="0"/>
                        </a:rPr>
                        <m:t>=</m:t>
                      </m:r>
                      <m:r>
                        <a:rPr lang="en-US" altLang="ko-KR" sz="2000" b="0" i="1" smtClean="0">
                          <a:solidFill>
                            <a:schemeClr val="tx1"/>
                          </a:solidFill>
                          <a:latin typeface="Cambria Math" panose="02040503050406030204" pitchFamily="18" charset="0"/>
                        </a:rPr>
                        <m:t>𝐾</m:t>
                      </m:r>
                      <m:r>
                        <a:rPr lang="en-US" altLang="ko-KR" sz="2000" b="0" i="1" smtClean="0">
                          <a:solidFill>
                            <a:schemeClr val="tx1"/>
                          </a:solidFill>
                          <a:latin typeface="Cambria Math" panose="02040503050406030204" pitchFamily="18" charset="0"/>
                        </a:rPr>
                        <m:t>(</m:t>
                      </m:r>
                      <m:sSub>
                        <m:sSubPr>
                          <m:ctrlPr>
                            <a:rPr lang="en-US" altLang="ko-KR" sz="2000" b="0" i="1" smtClean="0">
                              <a:solidFill>
                                <a:schemeClr val="tx1"/>
                              </a:solidFill>
                              <a:latin typeface="Cambria Math" panose="02040503050406030204" pitchFamily="18" charset="0"/>
                            </a:rPr>
                          </m:ctrlPr>
                        </m:sSubPr>
                        <m:e>
                          <m:r>
                            <a:rPr lang="en-US" altLang="ko-KR" sz="2000" b="0" i="1" smtClean="0">
                              <a:solidFill>
                                <a:schemeClr val="tx1"/>
                              </a:solidFill>
                              <a:latin typeface="Cambria Math" panose="02040503050406030204" pitchFamily="18" charset="0"/>
                            </a:rPr>
                            <m:t>𝐺</m:t>
                          </m:r>
                        </m:e>
                        <m:sub>
                          <m:r>
                            <a:rPr lang="en-US" altLang="ko-KR" sz="2000" b="0" i="1" smtClean="0">
                              <a:solidFill>
                                <a:schemeClr val="tx1"/>
                              </a:solidFill>
                              <a:latin typeface="Cambria Math" panose="02040503050406030204" pitchFamily="18" charset="0"/>
                            </a:rPr>
                            <m:t>𝑖</m:t>
                          </m:r>
                        </m:sub>
                      </m:sSub>
                      <m:r>
                        <a:rPr lang="en-US" altLang="ko-KR" sz="2000" b="0" i="1" smtClean="0">
                          <a:solidFill>
                            <a:schemeClr val="tx1"/>
                          </a:solidFill>
                          <a:latin typeface="Cambria Math" panose="02040503050406030204" pitchFamily="18" charset="0"/>
                        </a:rPr>
                        <m:t>, </m:t>
                      </m:r>
                      <m:sSub>
                        <m:sSubPr>
                          <m:ctrlPr>
                            <a:rPr lang="en-US" altLang="ko-KR" sz="2000" b="0" i="1" smtClean="0">
                              <a:solidFill>
                                <a:schemeClr val="tx1"/>
                              </a:solidFill>
                              <a:latin typeface="Cambria Math" panose="02040503050406030204" pitchFamily="18" charset="0"/>
                            </a:rPr>
                          </m:ctrlPr>
                        </m:sSubPr>
                        <m:e>
                          <m:r>
                            <a:rPr lang="en-US" altLang="ko-KR" sz="2000" b="0" i="1" smtClean="0">
                              <a:solidFill>
                                <a:schemeClr val="tx1"/>
                              </a:solidFill>
                              <a:latin typeface="Cambria Math" panose="02040503050406030204" pitchFamily="18" charset="0"/>
                            </a:rPr>
                            <m:t>𝐺</m:t>
                          </m:r>
                        </m:e>
                        <m:sub>
                          <m:r>
                            <a:rPr lang="en-US" altLang="ko-KR" sz="2000" b="0" i="1" smtClean="0">
                              <a:solidFill>
                                <a:schemeClr val="tx1"/>
                              </a:solidFill>
                              <a:latin typeface="Cambria Math" panose="02040503050406030204" pitchFamily="18" charset="0"/>
                            </a:rPr>
                            <m:t>𝑗</m:t>
                          </m:r>
                        </m:sub>
                      </m:sSub>
                      <m:r>
                        <a:rPr lang="en-US" altLang="ko-KR" sz="2000" b="0" i="1" smtClean="0">
                          <a:solidFill>
                            <a:schemeClr val="tx1"/>
                          </a:solidFill>
                          <a:latin typeface="Cambria Math" panose="02040503050406030204" pitchFamily="18" charset="0"/>
                        </a:rPr>
                        <m:t>)</m:t>
                      </m:r>
                    </m:oMath>
                  </m:oMathPara>
                </a14:m>
                <a:endParaRPr lang="ko-KR" altLang="en-US" sz="2000" dirty="0">
                  <a:solidFill>
                    <a:schemeClr val="tx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514075" y="2339754"/>
                <a:ext cx="1862633" cy="424796"/>
              </a:xfrm>
              <a:prstGeom prst="rect">
                <a:avLst/>
              </a:prstGeom>
              <a:blipFill>
                <a:blip r:embed="rId2"/>
                <a:stretch>
                  <a:fillRect r="-327" b="-8571"/>
                </a:stretch>
              </a:blipFill>
            </p:spPr>
            <p:txBody>
              <a:bodyPr/>
              <a:lstStyle/>
              <a:p>
                <a:r>
                  <a:rPr lang="ko-KR" altLang="en-US">
                    <a:noFill/>
                  </a:rPr>
                  <a:t> </a:t>
                </a:r>
              </a:p>
            </p:txBody>
          </p:sp>
        </mc:Fallback>
      </mc:AlternateContent>
      <p:sp>
        <p:nvSpPr>
          <p:cNvPr id="33" name="Freeform 32"/>
          <p:cNvSpPr/>
          <p:nvPr/>
        </p:nvSpPr>
        <p:spPr>
          <a:xfrm>
            <a:off x="1501297" y="2786743"/>
            <a:ext cx="196874" cy="783771"/>
          </a:xfrm>
          <a:custGeom>
            <a:avLst/>
            <a:gdLst>
              <a:gd name="connsiteX0" fmla="*/ 196874 w 196874"/>
              <a:gd name="connsiteY0" fmla="*/ 783771 h 783771"/>
              <a:gd name="connsiteX1" fmla="*/ 8189 w 196874"/>
              <a:gd name="connsiteY1" fmla="*/ 391886 h 783771"/>
              <a:gd name="connsiteX2" fmla="*/ 51732 w 196874"/>
              <a:gd name="connsiteY2" fmla="*/ 0 h 783771"/>
            </a:gdLst>
            <a:ahLst/>
            <a:cxnLst>
              <a:cxn ang="0">
                <a:pos x="connsiteX0" y="connsiteY0"/>
              </a:cxn>
              <a:cxn ang="0">
                <a:pos x="connsiteX1" y="connsiteY1"/>
              </a:cxn>
              <a:cxn ang="0">
                <a:pos x="connsiteX2" y="connsiteY2"/>
              </a:cxn>
            </a:cxnLst>
            <a:rect l="l" t="t" r="r" b="b"/>
            <a:pathLst>
              <a:path w="196874" h="783771">
                <a:moveTo>
                  <a:pt x="196874" y="783771"/>
                </a:moveTo>
                <a:cubicBezTo>
                  <a:pt x="114626" y="653142"/>
                  <a:pt x="32379" y="522514"/>
                  <a:pt x="8189" y="391886"/>
                </a:cubicBezTo>
                <a:cubicBezTo>
                  <a:pt x="-16001" y="261258"/>
                  <a:pt x="17865" y="130629"/>
                  <a:pt x="51732" y="0"/>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Freeform 34"/>
          <p:cNvSpPr/>
          <p:nvPr/>
        </p:nvSpPr>
        <p:spPr>
          <a:xfrm>
            <a:off x="1712686" y="2027085"/>
            <a:ext cx="841828" cy="222629"/>
          </a:xfrm>
          <a:custGeom>
            <a:avLst/>
            <a:gdLst>
              <a:gd name="connsiteX0" fmla="*/ 841828 w 841828"/>
              <a:gd name="connsiteY0" fmla="*/ 92001 h 222629"/>
              <a:gd name="connsiteX1" fmla="*/ 304800 w 841828"/>
              <a:gd name="connsiteY1" fmla="*/ 4915 h 222629"/>
              <a:gd name="connsiteX2" fmla="*/ 0 w 841828"/>
              <a:gd name="connsiteY2" fmla="*/ 222629 h 222629"/>
            </a:gdLst>
            <a:ahLst/>
            <a:cxnLst>
              <a:cxn ang="0">
                <a:pos x="connsiteX0" y="connsiteY0"/>
              </a:cxn>
              <a:cxn ang="0">
                <a:pos x="connsiteX1" y="connsiteY1"/>
              </a:cxn>
              <a:cxn ang="0">
                <a:pos x="connsiteX2" y="connsiteY2"/>
              </a:cxn>
            </a:cxnLst>
            <a:rect l="l" t="t" r="r" b="b"/>
            <a:pathLst>
              <a:path w="841828" h="222629">
                <a:moveTo>
                  <a:pt x="841828" y="92001"/>
                </a:moveTo>
                <a:cubicBezTo>
                  <a:pt x="643466" y="37572"/>
                  <a:pt x="445105" y="-16856"/>
                  <a:pt x="304800" y="4915"/>
                </a:cubicBezTo>
                <a:cubicBezTo>
                  <a:pt x="164495" y="26686"/>
                  <a:pt x="82247" y="124657"/>
                  <a:pt x="0" y="222629"/>
                </a:cubicBezTo>
              </a:path>
            </a:pathLst>
          </a:custGeom>
          <a:noFill/>
          <a:ln w="381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8" name="Group 37"/>
          <p:cNvGrpSpPr/>
          <p:nvPr/>
        </p:nvGrpSpPr>
        <p:grpSpPr>
          <a:xfrm>
            <a:off x="5157318" y="2406461"/>
            <a:ext cx="3148084" cy="1573517"/>
            <a:chOff x="5157318" y="2406461"/>
            <a:chExt cx="3148084" cy="1573517"/>
          </a:xfrm>
        </p:grpSpPr>
        <mc:AlternateContent xmlns:mc="http://schemas.openxmlformats.org/markup-compatibility/2006" xmlns:a14="http://schemas.microsoft.com/office/drawing/2010/main">
          <mc:Choice Requires="a14">
            <p:sp>
              <p:nvSpPr>
                <p:cNvPr id="10" name="TextBox 9"/>
                <p:cNvSpPr txBox="1"/>
                <p:nvPr/>
              </p:nvSpPr>
              <p:spPr>
                <a:xfrm>
                  <a:off x="5157318" y="2406461"/>
                  <a:ext cx="3148084" cy="154433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sz="2800" i="1">
                                <a:latin typeface="Cambria Math" panose="02040503050406030204" pitchFamily="18" charset="0"/>
                              </a:rPr>
                            </m:ctrlPr>
                          </m:mPr>
                          <m:mr>
                            <m:e>
                              <m:m>
                                <m:mPr>
                                  <m:mcs>
                                    <m:mc>
                                      <m:mcPr>
                                        <m:count m:val="1"/>
                                        <m:mcJc m:val="center"/>
                                      </m:mcPr>
                                    </m:mc>
                                  </m:mcs>
                                  <m:ctrlPr>
                                    <a:rPr lang="en-US" sz="2800" i="1">
                                      <a:latin typeface="Cambria Math" panose="02040503050406030204" pitchFamily="18" charset="0"/>
                                    </a:rPr>
                                  </m:ctrlPr>
                                </m:mPr>
                                <m:mr>
                                  <m:e>
                                    <m:sSub>
                                      <m:sSubPr>
                                        <m:ctrlPr>
                                          <a:rPr lang="en-US" sz="2800" i="1">
                                            <a:latin typeface="Cambria Math" panose="02040503050406030204" pitchFamily="18" charset="0"/>
                                          </a:rPr>
                                        </m:ctrlPr>
                                      </m:sSubPr>
                                      <m:e>
                                        <m:r>
                                          <a:rPr lang="en-US" sz="2800" i="1">
                                            <a:latin typeface="Cambria Math" panose="02040503050406030204" pitchFamily="18" charset="0"/>
                                          </a:rPr>
                                          <m:t>𝑔</m:t>
                                        </m:r>
                                      </m:e>
                                      <m:sub>
                                        <m:r>
                                          <a:rPr lang="en-US" sz="2800" i="1">
                                            <a:latin typeface="Cambria Math" panose="02040503050406030204" pitchFamily="18" charset="0"/>
                                          </a:rPr>
                                          <m:t>1</m:t>
                                        </m:r>
                                      </m:sub>
                                    </m:sSub>
                                  </m:e>
                                </m:mr>
                                <m:mr>
                                  <m:e>
                                    <m:sSub>
                                      <m:sSubPr>
                                        <m:ctrlPr>
                                          <a:rPr lang="en-US" sz="2800" i="1">
                                            <a:latin typeface="Cambria Math" panose="02040503050406030204" pitchFamily="18" charset="0"/>
                                          </a:rPr>
                                        </m:ctrlPr>
                                      </m:sSubPr>
                                      <m:e>
                                        <m:r>
                                          <a:rPr lang="en-US" sz="2800" i="1">
                                            <a:latin typeface="Cambria Math" panose="02040503050406030204" pitchFamily="18" charset="0"/>
                                          </a:rPr>
                                          <m:t>𝑔</m:t>
                                        </m:r>
                                      </m:e>
                                      <m:sub>
                                        <m:r>
                                          <a:rPr lang="en-US" sz="2800" i="1">
                                            <a:latin typeface="Cambria Math" panose="02040503050406030204" pitchFamily="18" charset="0"/>
                                          </a:rPr>
                                          <m:t>2</m:t>
                                        </m:r>
                                      </m:sub>
                                    </m:sSub>
                                  </m:e>
                                </m:mr>
                              </m:m>
                            </m:e>
                          </m:mr>
                          <m:mr>
                            <m:e>
                              <m:r>
                                <a:rPr lang="en-US" sz="2800" i="1">
                                  <a:latin typeface="Cambria Math" panose="02040503050406030204" pitchFamily="18" charset="0"/>
                                </a:rPr>
                                <m:t>…</m:t>
                              </m:r>
                            </m:e>
                          </m:mr>
                          <m:mr>
                            <m:e>
                              <m:sSub>
                                <m:sSubPr>
                                  <m:ctrlPr>
                                    <a:rPr lang="en-US" sz="2800" i="1">
                                      <a:latin typeface="Cambria Math" panose="02040503050406030204" pitchFamily="18" charset="0"/>
                                    </a:rPr>
                                  </m:ctrlPr>
                                </m:sSubPr>
                                <m:e>
                                  <m:r>
                                    <a:rPr lang="en-US" sz="2800" i="1">
                                      <a:latin typeface="Cambria Math" panose="02040503050406030204" pitchFamily="18" charset="0"/>
                                    </a:rPr>
                                    <m:t>𝑔</m:t>
                                  </m:r>
                                </m:e>
                                <m:sub>
                                  <m:r>
                                    <a:rPr lang="en-US" sz="2800" i="1">
                                      <a:latin typeface="Cambria Math" panose="02040503050406030204" pitchFamily="18" charset="0"/>
                                    </a:rPr>
                                    <m:t>𝑛</m:t>
                                  </m:r>
                                </m:sub>
                              </m:sSub>
                            </m:e>
                          </m:mr>
                        </m:m>
                        <m:d>
                          <m:dPr>
                            <m:begChr m:val="["/>
                            <m:endChr m:val="]"/>
                            <m:ctrlPr>
                              <a:rPr lang="en-US" sz="2800" i="1">
                                <a:latin typeface="Cambria Math" panose="02040503050406030204" pitchFamily="18" charset="0"/>
                              </a:rPr>
                            </m:ctrlPr>
                          </m:dPr>
                          <m:e>
                            <m:m>
                              <m:mPr>
                                <m:mcs>
                                  <m:mc>
                                    <m:mcPr>
                                      <m:count m:val="3"/>
                                      <m:mcJc m:val="center"/>
                                    </m:mcPr>
                                  </m:mc>
                                </m:mcs>
                                <m:ctrlPr>
                                  <a:rPr lang="en-US" sz="2800" i="1">
                                    <a:latin typeface="Cambria Math" panose="02040503050406030204" pitchFamily="18" charset="0"/>
                                  </a:rPr>
                                </m:ctrlPr>
                              </m:mPr>
                              <m:mr>
                                <m:e>
                                  <m:r>
                                    <m:rPr>
                                      <m:brk m:alnAt="7"/>
                                    </m:rPr>
                                    <a:rPr lang="en-US" sz="2800" i="1">
                                      <a:latin typeface="Cambria Math" panose="02040503050406030204" pitchFamily="18" charset="0"/>
                                    </a:rPr>
                                    <m:t>4</m:t>
                                  </m:r>
                                  <m:r>
                                    <a:rPr lang="en-US" sz="2800" i="1">
                                      <a:latin typeface="Cambria Math" panose="02040503050406030204" pitchFamily="18" charset="0"/>
                                    </a:rPr>
                                    <m:t>.3</m:t>
                                  </m:r>
                                </m:e>
                                <m:e>
                                  <m:r>
                                    <a:rPr lang="en-US" sz="2800" i="1">
                                      <a:latin typeface="Cambria Math" panose="02040503050406030204" pitchFamily="18" charset="0"/>
                                    </a:rPr>
                                    <m:t>1.5</m:t>
                                  </m:r>
                                </m:e>
                                <m:e>
                                  <m:r>
                                    <a:rPr lang="en-US" sz="2800" i="1">
                                      <a:latin typeface="Cambria Math" panose="02040503050406030204" pitchFamily="18" charset="0"/>
                                    </a:rPr>
                                    <m:t>0.2</m:t>
                                  </m:r>
                                </m:e>
                              </m:mr>
                              <m:mr>
                                <m:e>
                                  <m:eqArr>
                                    <m:eqArrPr>
                                      <m:ctrlPr>
                                        <a:rPr lang="en-US" sz="2800" i="1">
                                          <a:latin typeface="Cambria Math" panose="02040503050406030204" pitchFamily="18" charset="0"/>
                                        </a:rPr>
                                      </m:ctrlPr>
                                    </m:eqArrPr>
                                    <m:e>
                                      <m:r>
                                        <a:rPr lang="en-US" sz="2800" b="1" i="1" spc="-210">
                                          <a:latin typeface="Cambria Math" panose="02040503050406030204" pitchFamily="18" charset="0"/>
                                        </a:rPr>
                                        <m:t>𝟏</m:t>
                                      </m:r>
                                      <m:r>
                                        <a:rPr lang="en-US" sz="2800" b="1" i="1" spc="-210">
                                          <a:latin typeface="Cambria Math" panose="02040503050406030204" pitchFamily="18" charset="0"/>
                                        </a:rPr>
                                        <m:t>.</m:t>
                                      </m:r>
                                      <m:r>
                                        <a:rPr lang="en-US" sz="2800" b="1" i="1" spc="-210">
                                          <a:latin typeface="Cambria Math" panose="02040503050406030204" pitchFamily="18" charset="0"/>
                                        </a:rPr>
                                        <m:t>𝟓</m:t>
                                      </m:r>
                                    </m:e>
                                    <m:e>
                                      <m:r>
                                        <a:rPr lang="en-US" sz="2800" i="1">
                                          <a:latin typeface="Cambria Math" panose="02040503050406030204" pitchFamily="18" charset="0"/>
                                        </a:rPr>
                                        <m:t>…</m:t>
                                      </m:r>
                                    </m:e>
                                  </m:eqArr>
                                </m:e>
                                <m:e>
                                  <m:eqArr>
                                    <m:eqArrPr>
                                      <m:ctrlPr>
                                        <a:rPr lang="en-US" sz="2800" i="1">
                                          <a:latin typeface="Cambria Math" panose="02040503050406030204" pitchFamily="18" charset="0"/>
                                        </a:rPr>
                                      </m:ctrlPr>
                                    </m:eqArrPr>
                                    <m:e>
                                      <m:r>
                                        <a:rPr lang="en-US" sz="2800" b="0" i="1">
                                          <a:latin typeface="Cambria Math" panose="02040503050406030204" pitchFamily="18" charset="0"/>
                                        </a:rPr>
                                        <m:t>5.6</m:t>
                                      </m:r>
                                    </m:e>
                                    <m:e>
                                      <m:r>
                                        <a:rPr lang="en-US" sz="2800" b="0" i="1">
                                          <a:latin typeface="Cambria Math" panose="02040503050406030204" pitchFamily="18" charset="0"/>
                                        </a:rPr>
                                        <m:t>…</m:t>
                                      </m:r>
                                    </m:e>
                                  </m:eqArr>
                                </m:e>
                                <m:e>
                                  <m:eqArr>
                                    <m:eqArrPr>
                                      <m:ctrlPr>
                                        <a:rPr lang="en-US" sz="2800" i="1">
                                          <a:latin typeface="Cambria Math" panose="02040503050406030204" pitchFamily="18" charset="0"/>
                                        </a:rPr>
                                      </m:ctrlPr>
                                    </m:eqArrPr>
                                    <m:e>
                                      <m:r>
                                        <a:rPr lang="en-US" sz="2800" i="1">
                                          <a:latin typeface="Cambria Math" panose="02040503050406030204" pitchFamily="18" charset="0"/>
                                        </a:rPr>
                                        <m:t>2.2</m:t>
                                      </m:r>
                                    </m:e>
                                    <m:e>
                                      <m:r>
                                        <a:rPr lang="en-US" sz="2800" i="1">
                                          <a:latin typeface="Cambria Math" panose="02040503050406030204" pitchFamily="18" charset="0"/>
                                        </a:rPr>
                                        <m:t>…</m:t>
                                      </m:r>
                                    </m:e>
                                  </m:eqArr>
                                </m:e>
                              </m:mr>
                              <m:mr>
                                <m:e>
                                  <m:r>
                                    <a:rPr lang="en-US" sz="2800" i="1">
                                      <a:latin typeface="Cambria Math" panose="02040503050406030204" pitchFamily="18" charset="0"/>
                                    </a:rPr>
                                    <m:t>0.2</m:t>
                                  </m:r>
                                </m:e>
                                <m:e>
                                  <m:r>
                                    <a:rPr lang="en-US" sz="2800" i="1">
                                      <a:latin typeface="Cambria Math" panose="02040503050406030204" pitchFamily="18" charset="0"/>
                                    </a:rPr>
                                    <m:t>2.2</m:t>
                                  </m:r>
                                </m:e>
                                <m:e>
                                  <m:r>
                                    <a:rPr lang="en-US" sz="2800" i="1">
                                      <a:latin typeface="Cambria Math" panose="02040503050406030204" pitchFamily="18" charset="0"/>
                                    </a:rPr>
                                    <m:t>7.2</m:t>
                                  </m:r>
                                </m:e>
                              </m:mr>
                            </m:m>
                          </m:e>
                        </m:d>
                      </m:oMath>
                    </m:oMathPara>
                  </a14:m>
                  <a:endParaRPr lang="en-US" sz="2800" dirty="0"/>
                </a:p>
              </p:txBody>
            </p:sp>
          </mc:Choice>
          <mc:Fallback xmlns="">
            <p:sp>
              <p:nvSpPr>
                <p:cNvPr id="10" name="TextBox 9"/>
                <p:cNvSpPr txBox="1">
                  <a:spLocks noRot="1" noChangeAspect="1" noMove="1" noResize="1" noEditPoints="1" noAdjustHandles="1" noChangeArrowheads="1" noChangeShapeType="1" noTextEdit="1"/>
                </p:cNvSpPr>
                <p:nvPr/>
              </p:nvSpPr>
              <p:spPr>
                <a:xfrm>
                  <a:off x="5157318" y="2406461"/>
                  <a:ext cx="3148084" cy="1544334"/>
                </a:xfrm>
                <a:prstGeom prst="rect">
                  <a:avLst/>
                </a:prstGeom>
                <a:blipFill>
                  <a:blip r:embed="rId3"/>
                  <a:stretch>
                    <a:fillRect/>
                  </a:stretch>
                </a:blipFill>
              </p:spPr>
              <p:txBody>
                <a:bodyPr/>
                <a:lstStyle/>
                <a:p>
                  <a:r>
                    <a:rPr lang="ko-KR" altLang="en-US">
                      <a:noFill/>
                    </a:rPr>
                    <a:t> </a:t>
                  </a:r>
                </a:p>
              </p:txBody>
            </p:sp>
          </mc:Fallback>
        </mc:AlternateContent>
        <p:sp>
          <p:nvSpPr>
            <p:cNvPr id="36" name="TextBox 35"/>
            <p:cNvSpPr txBox="1"/>
            <p:nvPr/>
          </p:nvSpPr>
          <p:spPr>
            <a:xfrm>
              <a:off x="5949549" y="2825087"/>
              <a:ext cx="2104571" cy="369332"/>
            </a:xfrm>
            <a:prstGeom prst="rect">
              <a:avLst/>
            </a:prstGeom>
            <a:solidFill>
              <a:schemeClr val="accent6">
                <a:alpha val="22000"/>
              </a:schemeClr>
            </a:solidFill>
          </p:spPr>
          <p:txBody>
            <a:bodyPr wrap="square" rtlCol="0">
              <a:spAutoFit/>
            </a:bodyPr>
            <a:lstStyle/>
            <a:p>
              <a:endParaRPr lang="ko-KR" altLang="en-US" dirty="0"/>
            </a:p>
          </p:txBody>
        </p:sp>
        <p:sp>
          <p:nvSpPr>
            <p:cNvPr id="37" name="TextBox 36"/>
            <p:cNvSpPr txBox="1"/>
            <p:nvPr/>
          </p:nvSpPr>
          <p:spPr>
            <a:xfrm rot="5400000">
              <a:off x="5362672" y="3020825"/>
              <a:ext cx="1522306" cy="396000"/>
            </a:xfrm>
            <a:prstGeom prst="rect">
              <a:avLst/>
            </a:prstGeom>
            <a:solidFill>
              <a:schemeClr val="accent1">
                <a:alpha val="22000"/>
              </a:schemeClr>
            </a:solidFill>
          </p:spPr>
          <p:txBody>
            <a:bodyPr wrap="square" rtlCol="0">
              <a:spAutoFit/>
            </a:bodyPr>
            <a:lstStyle/>
            <a:p>
              <a:endParaRPr lang="ko-KR" altLang="en-US" dirty="0"/>
            </a:p>
          </p:txBody>
        </p:sp>
      </p:grpSp>
    </p:spTree>
    <p:extLst>
      <p:ext uri="{BB962C8B-B14F-4D97-AF65-F5344CB8AC3E}">
        <p14:creationId xmlns:p14="http://schemas.microsoft.com/office/powerpoint/2010/main" val="328396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0-#ppt_w/2"/>
                                          </p:val>
                                        </p:tav>
                                        <p:tav tm="100000">
                                          <p:val>
                                            <p:strVal val="#ppt_x"/>
                                          </p:val>
                                        </p:tav>
                                      </p:tavLst>
                                    </p:anim>
                                    <p:anim calcmode="lin" valueType="num">
                                      <p:cBhvr additive="base">
                                        <p:cTn id="16" dur="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fill="hold"/>
                                        <p:tgtEl>
                                          <p:spTgt spid="38"/>
                                        </p:tgtEl>
                                        <p:attrNameLst>
                                          <p:attrName>ppt_x</p:attrName>
                                        </p:attrNameLst>
                                      </p:cBhvr>
                                      <p:tavLst>
                                        <p:tav tm="0">
                                          <p:val>
                                            <p:strVal val="0-#ppt_w/2"/>
                                          </p:val>
                                        </p:tav>
                                        <p:tav tm="100000">
                                          <p:val>
                                            <p:strVal val="#ppt_x"/>
                                          </p:val>
                                        </p:tav>
                                      </p:tavLst>
                                    </p:anim>
                                    <p:anim calcmode="lin" valueType="num">
                                      <p:cBhvr additive="base">
                                        <p:cTn id="24"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P spid="32" grpId="0"/>
      <p:bldP spid="33"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753350" cy="933448"/>
          </a:xfrm>
        </p:spPr>
        <p:txBody>
          <a:bodyPr>
            <a:noAutofit/>
          </a:bodyPr>
          <a:lstStyle/>
          <a:p>
            <a:r>
              <a:rPr lang="en-US" sz="3200" dirty="0">
                <a:latin typeface="Gill Sans MT" panose="020B0502020104020203" pitchFamily="34" charset="0"/>
              </a:rPr>
              <a:t>Step3: Graph Clustering on The Kernel Matrix</a:t>
            </a:r>
          </a:p>
        </p:txBody>
      </p:sp>
      <p:sp>
        <p:nvSpPr>
          <p:cNvPr id="3" name="Content Placeholder 2"/>
          <p:cNvSpPr>
            <a:spLocks noGrp="1"/>
          </p:cNvSpPr>
          <p:nvPr>
            <p:ph idx="1"/>
          </p:nvPr>
        </p:nvSpPr>
        <p:spPr>
          <a:xfrm>
            <a:off x="419100" y="1356970"/>
            <a:ext cx="7962900" cy="4351338"/>
          </a:xfrm>
        </p:spPr>
        <p:txBody>
          <a:bodyPr>
            <a:normAutofit/>
          </a:bodyPr>
          <a:lstStyle/>
          <a:p>
            <a:r>
              <a:rPr lang="en-US" sz="2400" dirty="0">
                <a:latin typeface="Gill Sans MT" panose="020B0502020104020203" pitchFamily="34" charset="0"/>
              </a:rPr>
              <a:t>Difficulty </a:t>
            </a:r>
          </a:p>
          <a:p>
            <a:pPr lvl="1"/>
            <a:r>
              <a:rPr lang="en-US" altLang="zh-CN" sz="2000" dirty="0">
                <a:latin typeface="Gill Sans MT" panose="020B0502020104020203" pitchFamily="34" charset="0"/>
              </a:rPr>
              <a:t>i</a:t>
            </a:r>
            <a:r>
              <a:rPr lang="en-US" sz="2000" dirty="0">
                <a:latin typeface="Gill Sans MT" panose="020B0502020104020203" pitchFamily="34" charset="0"/>
              </a:rPr>
              <a:t>nputs are non-</a:t>
            </a:r>
            <a:r>
              <a:rPr lang="en-US" sz="2000" dirty="0" err="1">
                <a:latin typeface="Gill Sans MT" panose="020B0502020104020203" pitchFamily="34" charset="0"/>
              </a:rPr>
              <a:t>vectorial</a:t>
            </a:r>
            <a:r>
              <a:rPr lang="en-US" sz="2000" dirty="0">
                <a:latin typeface="Gill Sans MT" panose="020B0502020104020203" pitchFamily="34" charset="0"/>
              </a:rPr>
              <a:t> !</a:t>
            </a:r>
          </a:p>
          <a:p>
            <a:pPr lvl="1"/>
            <a:r>
              <a:rPr lang="en-US" sz="1800" dirty="0">
                <a:latin typeface="Gill Sans MT" panose="020B0502020104020203" pitchFamily="34" charset="0"/>
              </a:rPr>
              <a:t>K-means, GMM, EM, Bayesian </a:t>
            </a:r>
            <a:r>
              <a:rPr lang="en-US" altLang="zh-CN" sz="2800" b="1" dirty="0">
                <a:solidFill>
                  <a:srgbClr val="C00000"/>
                </a:solidFill>
                <a:latin typeface="Gill Sans MT" panose="020B0502020104020203" pitchFamily="34" charset="0"/>
              </a:rPr>
              <a:t>×</a:t>
            </a:r>
            <a:endParaRPr lang="en-US" altLang="zh-CN" b="1" dirty="0">
              <a:solidFill>
                <a:srgbClr val="C00000"/>
              </a:solidFill>
              <a:latin typeface="Gill Sans MT" panose="020B0502020104020203" pitchFamily="34" charset="0"/>
            </a:endParaRPr>
          </a:p>
          <a:p>
            <a:r>
              <a:rPr lang="en-US" altLang="zh-CN" sz="2400" dirty="0">
                <a:latin typeface="Gill Sans MT" panose="020B0502020104020203" pitchFamily="34" charset="0"/>
              </a:rPr>
              <a:t>Spectral Clustering</a:t>
            </a:r>
          </a:p>
          <a:p>
            <a:pPr lvl="1"/>
            <a:r>
              <a:rPr lang="en-US" altLang="zh-CN" sz="2000" dirty="0"/>
              <a:t>Takes</a:t>
            </a:r>
            <a:r>
              <a:rPr lang="zh-CN" altLang="en-US" sz="2000" dirty="0"/>
              <a:t> </a:t>
            </a:r>
            <a:r>
              <a:rPr lang="en-US" altLang="zh-CN" sz="2000" dirty="0"/>
              <a:t>as</a:t>
            </a:r>
            <a:r>
              <a:rPr lang="zh-CN" altLang="en-US" sz="2000" dirty="0"/>
              <a:t> </a:t>
            </a:r>
            <a:r>
              <a:rPr lang="en-US" altLang="zh-CN" sz="2000" dirty="0"/>
              <a:t>input</a:t>
            </a:r>
            <a:r>
              <a:rPr lang="zh-CN" altLang="en-US" sz="2000" dirty="0"/>
              <a:t> </a:t>
            </a:r>
            <a:r>
              <a:rPr lang="en-US" altLang="zh-CN" sz="2000" dirty="0"/>
              <a:t>similarity</a:t>
            </a:r>
            <a:r>
              <a:rPr lang="zh-CN" altLang="en-US" sz="2000" dirty="0"/>
              <a:t> </a:t>
            </a:r>
            <a:r>
              <a:rPr lang="en-US" altLang="zh-CN" sz="2000" dirty="0"/>
              <a:t>(</a:t>
            </a:r>
            <a:r>
              <a:rPr lang="en-US" altLang="zh-CN" sz="2000" dirty="0">
                <a:solidFill>
                  <a:srgbClr val="C00000"/>
                </a:solidFill>
                <a:effectLst>
                  <a:outerShdw blurRad="38100" dist="38100" dir="2700000" algn="tl">
                    <a:srgbClr val="000000">
                      <a:alpha val="43137"/>
                    </a:srgbClr>
                  </a:outerShdw>
                </a:effectLst>
              </a:rPr>
              <a:t>inner product</a:t>
            </a:r>
            <a:r>
              <a:rPr lang="en-US" altLang="zh-CN" sz="2000" dirty="0"/>
              <a:t>)</a:t>
            </a:r>
            <a:r>
              <a:rPr lang="zh-CN" altLang="en-US" sz="2000" dirty="0"/>
              <a:t> </a:t>
            </a:r>
            <a:r>
              <a:rPr lang="en-US" altLang="zh-CN" sz="2000" dirty="0"/>
              <a:t>pairs!</a:t>
            </a:r>
          </a:p>
          <a:p>
            <a:pPr lvl="1"/>
            <a:r>
              <a:rPr lang="en-US" altLang="zh-CN" sz="2000" dirty="0"/>
              <a:t>Faster and more accurate</a:t>
            </a:r>
            <a:r>
              <a:rPr lang="zh-CN" altLang="en-US" sz="2000" dirty="0"/>
              <a:t> </a:t>
            </a:r>
            <a:r>
              <a:rPr lang="en-US" altLang="zh-CN" sz="2000" dirty="0"/>
              <a:t>in</a:t>
            </a:r>
            <a:r>
              <a:rPr lang="zh-CN" altLang="en-US" sz="2000" dirty="0"/>
              <a:t> </a:t>
            </a:r>
            <a:r>
              <a:rPr lang="en-US" altLang="zh-CN" sz="2000" dirty="0"/>
              <a:t>many</a:t>
            </a:r>
            <a:r>
              <a:rPr lang="zh-CN" altLang="en-US" sz="2000" dirty="0"/>
              <a:t> </a:t>
            </a:r>
            <a:r>
              <a:rPr lang="en-US" altLang="zh-CN" sz="2000" dirty="0"/>
              <a:t>tasks</a:t>
            </a:r>
            <a:endParaRPr lang="en-US" altLang="zh-CN" sz="2000" dirty="0">
              <a:solidFill>
                <a:srgbClr val="FF0000"/>
              </a:solidFill>
            </a:endParaRPr>
          </a:p>
          <a:p>
            <a:endParaRPr lang="en-US" sz="2400" dirty="0">
              <a:solidFill>
                <a:srgbClr val="FF0000"/>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E5D20B07-BDDC-4D04-8605-14FADEF213F7}" type="slidenum">
              <a:rPr lang="en-US" smtClean="0">
                <a:solidFill>
                  <a:schemeClr val="tx1"/>
                </a:solidFill>
              </a:rPr>
              <a:pPr/>
              <a:t>15</a:t>
            </a:fld>
            <a:endParaRPr lang="en-US" dirty="0">
              <a:solidFill>
                <a:schemeClr val="tx1"/>
              </a:solidFill>
            </a:endParaRPr>
          </a:p>
        </p:txBody>
      </p:sp>
      <p:pic>
        <p:nvPicPr>
          <p:cNvPr id="5" name="Picture 3">
            <a:extLst>
              <a:ext uri="{FF2B5EF4-FFF2-40B4-BE49-F238E27FC236}">
                <a16:creationId xmlns:a16="http://schemas.microsoft.com/office/drawing/2014/main" id="{D9D82CA0-0B81-4CCB-B9F9-EF4E49E54CA8}"/>
              </a:ext>
            </a:extLst>
          </p:cNvPr>
          <p:cNvPicPr>
            <a:picLocks noChangeAspect="1"/>
          </p:cNvPicPr>
          <p:nvPr/>
        </p:nvPicPr>
        <p:blipFill>
          <a:blip r:embed="rId3"/>
          <a:stretch>
            <a:fillRect/>
          </a:stretch>
        </p:blipFill>
        <p:spPr>
          <a:xfrm>
            <a:off x="3295652" y="3670861"/>
            <a:ext cx="1857375" cy="2026227"/>
          </a:xfrm>
          <a:prstGeom prst="rect">
            <a:avLst/>
          </a:prstGeom>
        </p:spPr>
      </p:pic>
      <p:pic>
        <p:nvPicPr>
          <p:cNvPr id="6" name="Picture 5">
            <a:extLst>
              <a:ext uri="{FF2B5EF4-FFF2-40B4-BE49-F238E27FC236}">
                <a16:creationId xmlns:a16="http://schemas.microsoft.com/office/drawing/2014/main" id="{05281F87-495D-4B59-B874-424D330B64E8}"/>
              </a:ext>
            </a:extLst>
          </p:cNvPr>
          <p:cNvPicPr>
            <a:picLocks noChangeAspect="1"/>
          </p:cNvPicPr>
          <p:nvPr/>
        </p:nvPicPr>
        <p:blipFill>
          <a:blip r:embed="rId3"/>
          <a:stretch>
            <a:fillRect/>
          </a:stretch>
        </p:blipFill>
        <p:spPr>
          <a:xfrm>
            <a:off x="6429377" y="3670861"/>
            <a:ext cx="1857375" cy="2026227"/>
          </a:xfrm>
          <a:prstGeom prst="rect">
            <a:avLst/>
          </a:prstGeom>
        </p:spPr>
      </p:pic>
      <p:sp>
        <p:nvSpPr>
          <p:cNvPr id="7" name="Right Arrow 6">
            <a:extLst>
              <a:ext uri="{FF2B5EF4-FFF2-40B4-BE49-F238E27FC236}">
                <a16:creationId xmlns:a16="http://schemas.microsoft.com/office/drawing/2014/main" id="{FF95F9E9-0DC1-4668-B563-BAA467E04248}"/>
              </a:ext>
            </a:extLst>
          </p:cNvPr>
          <p:cNvSpPr/>
          <p:nvPr/>
        </p:nvSpPr>
        <p:spPr>
          <a:xfrm>
            <a:off x="5357814" y="4287388"/>
            <a:ext cx="866775" cy="29527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0A7AAFF8-787F-490E-A8DC-0391FCD00923}"/>
              </a:ext>
            </a:extLst>
          </p:cNvPr>
          <p:cNvSpPr/>
          <p:nvPr/>
        </p:nvSpPr>
        <p:spPr>
          <a:xfrm>
            <a:off x="2603197" y="4287388"/>
            <a:ext cx="866775" cy="29527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27C288-D5DA-42EF-BD73-CF3AF74609E8}"/>
              </a:ext>
            </a:extLst>
          </p:cNvPr>
          <p:cNvSpPr txBox="1"/>
          <p:nvPr/>
        </p:nvSpPr>
        <p:spPr>
          <a:xfrm>
            <a:off x="6553201" y="5406739"/>
            <a:ext cx="1676400" cy="369332"/>
          </a:xfrm>
          <a:prstGeom prst="rect">
            <a:avLst/>
          </a:prstGeom>
          <a:solidFill>
            <a:schemeClr val="bg1"/>
          </a:solidFill>
        </p:spPr>
        <p:txBody>
          <a:bodyPr wrap="square" rtlCol="0">
            <a:spAutoFit/>
          </a:bodyPr>
          <a:lstStyle/>
          <a:p>
            <a:r>
              <a:rPr lang="en-US" dirty="0"/>
              <a:t>graph partition</a:t>
            </a:r>
          </a:p>
        </p:txBody>
      </p:sp>
      <p:sp>
        <p:nvSpPr>
          <p:cNvPr id="10" name="Oval 9">
            <a:extLst>
              <a:ext uri="{FF2B5EF4-FFF2-40B4-BE49-F238E27FC236}">
                <a16:creationId xmlns:a16="http://schemas.microsoft.com/office/drawing/2014/main" id="{4B3E9B2B-02E3-4D37-AF59-689E12403C8A}"/>
              </a:ext>
            </a:extLst>
          </p:cNvPr>
          <p:cNvSpPr/>
          <p:nvPr/>
        </p:nvSpPr>
        <p:spPr>
          <a:xfrm>
            <a:off x="6429375" y="3503904"/>
            <a:ext cx="928688" cy="931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2">
            <a:extLst>
              <a:ext uri="{FF2B5EF4-FFF2-40B4-BE49-F238E27FC236}">
                <a16:creationId xmlns:a16="http://schemas.microsoft.com/office/drawing/2014/main" id="{CD5FC204-F02E-4B51-A553-27B1228D34E9}"/>
              </a:ext>
            </a:extLst>
          </p:cNvPr>
          <p:cNvSpPr/>
          <p:nvPr/>
        </p:nvSpPr>
        <p:spPr>
          <a:xfrm>
            <a:off x="7453312" y="3954970"/>
            <a:ext cx="928688" cy="931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3">
            <a:extLst>
              <a:ext uri="{FF2B5EF4-FFF2-40B4-BE49-F238E27FC236}">
                <a16:creationId xmlns:a16="http://schemas.microsoft.com/office/drawing/2014/main" id="{C7E35094-9255-4F5D-99D4-90037C89D536}"/>
              </a:ext>
            </a:extLst>
          </p:cNvPr>
          <p:cNvSpPr/>
          <p:nvPr/>
        </p:nvSpPr>
        <p:spPr>
          <a:xfrm>
            <a:off x="6429375" y="4550065"/>
            <a:ext cx="928688" cy="9311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4">
            <a:extLst>
              <a:ext uri="{FF2B5EF4-FFF2-40B4-BE49-F238E27FC236}">
                <a16:creationId xmlns:a16="http://schemas.microsoft.com/office/drawing/2014/main" id="{A2116273-B8B8-4F3E-8AD2-82395BFBEE8D}"/>
              </a:ext>
            </a:extLst>
          </p:cNvPr>
          <p:cNvSpPr txBox="1"/>
          <p:nvPr/>
        </p:nvSpPr>
        <p:spPr>
          <a:xfrm>
            <a:off x="896938" y="5361518"/>
            <a:ext cx="1933576" cy="369332"/>
          </a:xfrm>
          <a:prstGeom prst="rect">
            <a:avLst/>
          </a:prstGeom>
          <a:solidFill>
            <a:schemeClr val="bg1"/>
          </a:solidFill>
        </p:spPr>
        <p:txBody>
          <a:bodyPr wrap="square" rtlCol="0">
            <a:spAutoFit/>
          </a:bodyPr>
          <a:lstStyle/>
          <a:p>
            <a:r>
              <a:rPr lang="en-US" dirty="0">
                <a:latin typeface="Gill Sans MT" panose="020B0502020104020203" pitchFamily="34" charset="0"/>
              </a:rPr>
              <a:t>kernel matrix</a:t>
            </a:r>
          </a:p>
        </p:txBody>
      </p:sp>
      <mc:AlternateContent xmlns:mc="http://schemas.openxmlformats.org/markup-compatibility/2006" xmlns:a14="http://schemas.microsoft.com/office/drawing/2010/main">
        <mc:Choice Requires="a14">
          <p:sp>
            <p:nvSpPr>
              <p:cNvPr id="14" name="TextBox 15">
                <a:extLst>
                  <a:ext uri="{FF2B5EF4-FFF2-40B4-BE49-F238E27FC236}">
                    <a16:creationId xmlns:a16="http://schemas.microsoft.com/office/drawing/2014/main" id="{26A56D55-A93A-4D90-BE31-7F49993DFB3F}"/>
                  </a:ext>
                </a:extLst>
              </p:cNvPr>
              <p:cNvSpPr txBox="1"/>
              <p:nvPr/>
            </p:nvSpPr>
            <p:spPr>
              <a:xfrm>
                <a:off x="792165" y="3969465"/>
                <a:ext cx="1857375" cy="102027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r>
                                  <a:rPr lang="en-US" i="1">
                                    <a:latin typeface="Cambria Math" panose="02040503050406030204" pitchFamily="18" charset="0"/>
                                  </a:rPr>
                                  <m:t>.3</m:t>
                                </m:r>
                              </m:e>
                              <m:e>
                                <m:r>
                                  <a:rPr lang="en-US" i="1">
                                    <a:latin typeface="Cambria Math" panose="02040503050406030204" pitchFamily="18" charset="0"/>
                                  </a:rPr>
                                  <m:t>1.5</m:t>
                                </m:r>
                              </m:e>
                              <m:e>
                                <m:r>
                                  <a:rPr lang="en-US" i="1">
                                    <a:latin typeface="Cambria Math" panose="02040503050406030204" pitchFamily="18" charset="0"/>
                                  </a:rPr>
                                  <m:t>0.2</m:t>
                                </m:r>
                              </m:e>
                            </m:mr>
                            <m:mr>
                              <m:e>
                                <m:eqArr>
                                  <m:eqArrPr>
                                    <m:ctrlPr>
                                      <a:rPr lang="en-US" i="1">
                                        <a:latin typeface="Cambria Math" panose="02040503050406030204" pitchFamily="18" charset="0"/>
                                      </a:rPr>
                                    </m:ctrlPr>
                                  </m:eqArrPr>
                                  <m:e>
                                    <m:r>
                                      <a:rPr lang="en-US" i="1">
                                        <a:latin typeface="Cambria Math" panose="02040503050406030204" pitchFamily="18" charset="0"/>
                                      </a:rPr>
                                      <m:t>1.5</m:t>
                                    </m:r>
                                  </m:e>
                                  <m:e>
                                    <m:r>
                                      <a:rPr lang="en-US" i="1">
                                        <a:latin typeface="Cambria Math" panose="02040503050406030204" pitchFamily="18" charset="0"/>
                                      </a:rPr>
                                      <m:t>…</m:t>
                                    </m:r>
                                  </m:e>
                                </m:eqArr>
                              </m:e>
                              <m:e>
                                <m:eqArr>
                                  <m:eqArrPr>
                                    <m:ctrlPr>
                                      <a:rPr lang="en-US" i="1">
                                        <a:latin typeface="Cambria Math" panose="02040503050406030204" pitchFamily="18" charset="0"/>
                                      </a:rPr>
                                    </m:ctrlPr>
                                  </m:eqArrPr>
                                  <m:e>
                                    <m:r>
                                      <a:rPr lang="en-US" i="1">
                                        <a:latin typeface="Cambria Math" panose="02040503050406030204" pitchFamily="18" charset="0"/>
                                      </a:rPr>
                                      <m:t>5.6</m:t>
                                    </m:r>
                                  </m:e>
                                  <m:e>
                                    <m:r>
                                      <a:rPr lang="en-US" i="1">
                                        <a:latin typeface="Cambria Math" panose="02040503050406030204" pitchFamily="18" charset="0"/>
                                      </a:rPr>
                                      <m:t>…</m:t>
                                    </m:r>
                                  </m:e>
                                </m:eqArr>
                              </m:e>
                              <m:e>
                                <m:eqArr>
                                  <m:eqArrPr>
                                    <m:ctrlPr>
                                      <a:rPr lang="en-US" i="1">
                                        <a:latin typeface="Cambria Math" panose="02040503050406030204" pitchFamily="18" charset="0"/>
                                      </a:rPr>
                                    </m:ctrlPr>
                                  </m:eqArrPr>
                                  <m:e>
                                    <m:r>
                                      <a:rPr lang="en-US" i="1">
                                        <a:latin typeface="Cambria Math" panose="02040503050406030204" pitchFamily="18" charset="0"/>
                                      </a:rPr>
                                      <m:t>2.2</m:t>
                                    </m:r>
                                  </m:e>
                                  <m:e>
                                    <m:r>
                                      <a:rPr lang="en-US" i="1">
                                        <a:latin typeface="Cambria Math" panose="02040503050406030204" pitchFamily="18" charset="0"/>
                                      </a:rPr>
                                      <m:t>…</m:t>
                                    </m:r>
                                  </m:e>
                                </m:eqArr>
                              </m:e>
                            </m:mr>
                            <m:mr>
                              <m:e>
                                <m:r>
                                  <a:rPr lang="en-US" i="1">
                                    <a:latin typeface="Cambria Math" panose="02040503050406030204" pitchFamily="18" charset="0"/>
                                  </a:rPr>
                                  <m:t>0.2</m:t>
                                </m:r>
                              </m:e>
                              <m:e>
                                <m:r>
                                  <a:rPr lang="en-US" i="1">
                                    <a:latin typeface="Cambria Math" panose="02040503050406030204" pitchFamily="18" charset="0"/>
                                  </a:rPr>
                                  <m:t>2.2</m:t>
                                </m:r>
                              </m:e>
                              <m:e>
                                <m:r>
                                  <a:rPr lang="en-US" i="1">
                                    <a:latin typeface="Cambria Math" panose="02040503050406030204" pitchFamily="18" charset="0"/>
                                  </a:rPr>
                                  <m:t>7.2</m:t>
                                </m:r>
                              </m:e>
                            </m:mr>
                          </m:m>
                        </m:e>
                      </m:d>
                    </m:oMath>
                  </m:oMathPara>
                </a14:m>
                <a:endParaRPr lang="en-US" dirty="0"/>
              </a:p>
            </p:txBody>
          </p:sp>
        </mc:Choice>
        <mc:Fallback xmlns="">
          <p:sp>
            <p:nvSpPr>
              <p:cNvPr id="14" name="TextBox 15">
                <a:extLst>
                  <a:ext uri="{FF2B5EF4-FFF2-40B4-BE49-F238E27FC236}">
                    <a16:creationId xmlns:a16="http://schemas.microsoft.com/office/drawing/2014/main" id="{26A56D55-A93A-4D90-BE31-7F49993DFB3F}"/>
                  </a:ext>
                </a:extLst>
              </p:cNvPr>
              <p:cNvSpPr txBox="1">
                <a:spLocks noRot="1" noChangeAspect="1" noMove="1" noResize="1" noEditPoints="1" noAdjustHandles="1" noChangeArrowheads="1" noChangeShapeType="1" noTextEdit="1"/>
              </p:cNvSpPr>
              <p:nvPr/>
            </p:nvSpPr>
            <p:spPr>
              <a:xfrm>
                <a:off x="792165" y="3969465"/>
                <a:ext cx="1857375" cy="1020279"/>
              </a:xfrm>
              <a:prstGeom prst="rect">
                <a:avLst/>
              </a:prstGeom>
              <a:blipFill>
                <a:blip r:embed="rId4"/>
                <a:stretch>
                  <a:fillRect/>
                </a:stretch>
              </a:blipFill>
            </p:spPr>
            <p:txBody>
              <a:bodyPr/>
              <a:lstStyle/>
              <a:p>
                <a:r>
                  <a:rPr lang="ko-KR" altLang="en-US">
                    <a:noFill/>
                  </a:rPr>
                  <a:t> </a:t>
                </a:r>
              </a:p>
            </p:txBody>
          </p:sp>
        </mc:Fallback>
      </mc:AlternateContent>
    </p:spTree>
    <p:extLst>
      <p:ext uri="{BB962C8B-B14F-4D97-AF65-F5344CB8AC3E}">
        <p14:creationId xmlns:p14="http://schemas.microsoft.com/office/powerpoint/2010/main" val="477056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6328"/>
          </a:xfrm>
        </p:spPr>
        <p:txBody>
          <a:bodyPr>
            <a:normAutofit/>
          </a:bodyPr>
          <a:lstStyle/>
          <a:p>
            <a:r>
              <a:rPr lang="en-US" sz="3200" dirty="0">
                <a:latin typeface="Gill Sans MT" panose="020B0502020104020203" pitchFamily="34" charset="0"/>
              </a:rPr>
              <a:t>Step4: Code Example Selection (Ranking)</a:t>
            </a:r>
          </a:p>
        </p:txBody>
      </p:sp>
      <p:sp>
        <p:nvSpPr>
          <p:cNvPr id="3" name="Content Placeholder 2"/>
          <p:cNvSpPr>
            <a:spLocks noGrp="1"/>
          </p:cNvSpPr>
          <p:nvPr>
            <p:ph idx="1"/>
          </p:nvPr>
        </p:nvSpPr>
        <p:spPr>
          <a:xfrm>
            <a:off x="628650" y="3275722"/>
            <a:ext cx="7359651" cy="2830160"/>
          </a:xfrm>
        </p:spPr>
        <p:txBody>
          <a:bodyPr/>
          <a:lstStyle/>
          <a:p>
            <a:r>
              <a:rPr lang="en-US" altLang="zh-CN" dirty="0">
                <a:latin typeface="Gill Sans MT" panose="020B0502020104020203" pitchFamily="34" charset="0"/>
              </a:rPr>
              <a:t>Rank Metric</a:t>
            </a:r>
            <a:endParaRPr lang="en-US"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E5D20B07-BDDC-4D04-8605-14FADEF213F7}" type="slidenum">
              <a:rPr lang="en-US" smtClean="0">
                <a:solidFill>
                  <a:schemeClr val="tx1"/>
                </a:solidFill>
              </a:rPr>
              <a:pPr/>
              <a:t>16</a:t>
            </a:fld>
            <a:endParaRPr lang="en-US" dirty="0">
              <a:solidFill>
                <a:schemeClr val="tx1"/>
              </a:solidFill>
            </a:endParaRPr>
          </a:p>
        </p:txBody>
      </p:sp>
      <p:pic>
        <p:nvPicPr>
          <p:cNvPr id="6" name="图片 5">
            <a:extLst>
              <a:ext uri="{FF2B5EF4-FFF2-40B4-BE49-F238E27FC236}">
                <a16:creationId xmlns:a16="http://schemas.microsoft.com/office/drawing/2014/main" id="{AF83DB4C-F99E-40F4-AF59-6BFCD3C1D788}"/>
              </a:ext>
            </a:extLst>
          </p:cNvPr>
          <p:cNvPicPr>
            <a:picLocks noChangeAspect="1"/>
          </p:cNvPicPr>
          <p:nvPr/>
        </p:nvPicPr>
        <p:blipFill>
          <a:blip r:embed="rId3"/>
          <a:stretch>
            <a:fillRect/>
          </a:stretch>
        </p:blipFill>
        <p:spPr>
          <a:xfrm>
            <a:off x="1148940" y="4486765"/>
            <a:ext cx="4105626" cy="534294"/>
          </a:xfrm>
          <a:prstGeom prst="rect">
            <a:avLst/>
          </a:prstGeom>
        </p:spPr>
      </p:pic>
      <p:pic>
        <p:nvPicPr>
          <p:cNvPr id="7" name="图片 6">
            <a:extLst>
              <a:ext uri="{FF2B5EF4-FFF2-40B4-BE49-F238E27FC236}">
                <a16:creationId xmlns:a16="http://schemas.microsoft.com/office/drawing/2014/main" id="{7EDF587C-004B-45A2-906F-0ABEBAA60596}"/>
              </a:ext>
            </a:extLst>
          </p:cNvPr>
          <p:cNvPicPr>
            <a:picLocks noChangeAspect="1"/>
          </p:cNvPicPr>
          <p:nvPr/>
        </p:nvPicPr>
        <p:blipFill>
          <a:blip r:embed="rId4"/>
          <a:stretch>
            <a:fillRect/>
          </a:stretch>
        </p:blipFill>
        <p:spPr>
          <a:xfrm>
            <a:off x="1209791" y="5270121"/>
            <a:ext cx="4044775" cy="511304"/>
          </a:xfrm>
          <a:prstGeom prst="rect">
            <a:avLst/>
          </a:prstGeom>
        </p:spPr>
      </p:pic>
      <p:pic>
        <p:nvPicPr>
          <p:cNvPr id="8" name="图片 7">
            <a:extLst>
              <a:ext uri="{FF2B5EF4-FFF2-40B4-BE49-F238E27FC236}">
                <a16:creationId xmlns:a16="http://schemas.microsoft.com/office/drawing/2014/main" id="{7497E7BD-CD04-4906-86B7-5E052F55D607}"/>
              </a:ext>
            </a:extLst>
          </p:cNvPr>
          <p:cNvPicPr>
            <a:picLocks noChangeAspect="1"/>
          </p:cNvPicPr>
          <p:nvPr/>
        </p:nvPicPr>
        <p:blipFill>
          <a:blip r:embed="rId5"/>
          <a:stretch>
            <a:fillRect/>
          </a:stretch>
        </p:blipFill>
        <p:spPr>
          <a:xfrm>
            <a:off x="3668437" y="5839543"/>
            <a:ext cx="1736784" cy="539167"/>
          </a:xfrm>
          <a:prstGeom prst="rect">
            <a:avLst/>
          </a:prstGeom>
        </p:spPr>
      </p:pic>
      <p:pic>
        <p:nvPicPr>
          <p:cNvPr id="9" name="图片 8">
            <a:extLst>
              <a:ext uri="{FF2B5EF4-FFF2-40B4-BE49-F238E27FC236}">
                <a16:creationId xmlns:a16="http://schemas.microsoft.com/office/drawing/2014/main" id="{E99163EF-54AB-42A3-B3D2-BBF9B0011F12}"/>
              </a:ext>
            </a:extLst>
          </p:cNvPr>
          <p:cNvPicPr>
            <a:picLocks noChangeAspect="1"/>
          </p:cNvPicPr>
          <p:nvPr/>
        </p:nvPicPr>
        <p:blipFill>
          <a:blip r:embed="rId6">
            <a:duotone>
              <a:prstClr val="black"/>
              <a:schemeClr val="accent1">
                <a:tint val="45000"/>
                <a:satMod val="400000"/>
              </a:schemeClr>
            </a:duotone>
          </a:blip>
          <a:stretch>
            <a:fillRect/>
          </a:stretch>
        </p:blipFill>
        <p:spPr>
          <a:xfrm>
            <a:off x="1148940" y="3857398"/>
            <a:ext cx="3384959" cy="333735"/>
          </a:xfrm>
          <a:prstGeom prst="rect">
            <a:avLst/>
          </a:prstGeom>
        </p:spPr>
      </p:pic>
      <p:pic>
        <p:nvPicPr>
          <p:cNvPr id="13" name="Picture 10" descr="Image result for memo paper"/>
          <p:cNvPicPr>
            <a:picLocks noChangeAspect="1" noChangeArrowheads="1"/>
          </p:cNvPicPr>
          <p:nvPr/>
        </p:nvPicPr>
        <p:blipFill rotWithShape="1">
          <a:blip r:embed="rId7">
            <a:duotone>
              <a:prstClr val="black"/>
              <a:schemeClr val="accent1">
                <a:lumMod val="20000"/>
                <a:lumOff val="80000"/>
                <a:tint val="45000"/>
                <a:satMod val="400000"/>
              </a:schemeClr>
            </a:duotone>
            <a:extLst>
              <a:ext uri="{28A0092B-C50C-407E-A947-70E740481C1C}">
                <a14:useLocalDpi xmlns:a14="http://schemas.microsoft.com/office/drawing/2010/main" val="0"/>
              </a:ext>
            </a:extLst>
          </a:blip>
          <a:srcRect l="12600" t="365" r="12693" b="17705"/>
          <a:stretch/>
        </p:blipFill>
        <p:spPr bwMode="auto">
          <a:xfrm>
            <a:off x="5254566" y="2167951"/>
            <a:ext cx="1427004" cy="74480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
          <p:cNvSpPr>
            <a:spLocks noChangeArrowheads="1"/>
          </p:cNvSpPr>
          <p:nvPr/>
        </p:nvSpPr>
        <p:spPr bwMode="auto">
          <a:xfrm>
            <a:off x="5254566" y="2285531"/>
            <a:ext cx="1410906" cy="503590"/>
          </a:xfrm>
          <a:prstGeom prst="rect">
            <a:avLst/>
          </a:prstGeom>
          <a:noFill/>
          <a:ln w="3175">
            <a:noFill/>
            <a:miter lim="800000"/>
            <a:headEnd/>
            <a:tailEnd/>
          </a:ln>
          <a:effectLst>
            <a:glow rad="38100">
              <a:schemeClr val="tx1">
                <a:lumMod val="50000"/>
                <a:lumOff val="50000"/>
                <a:alpha val="40000"/>
              </a:schemeClr>
            </a:glow>
          </a:effectLst>
          <a:extLst/>
        </p:spPr>
        <p:txBody>
          <a:bodyPr vert="horz" wrap="square" lIns="0" tIns="36000" rIns="0" bIns="36000" numCol="1" anchor="ctr" anchorCtr="0" compatLnSpc="1">
            <a:prstTxWarp prst="textNoShape">
              <a:avLst/>
            </a:prstTxWarp>
            <a:spAutoFit/>
          </a:bodyPr>
          <a:lstStyle/>
          <a:p>
            <a:pPr eaLnBrk="0" fontAlgn="base" hangingPunct="0">
              <a:spcBef>
                <a:spcPct val="0"/>
              </a:spcBef>
              <a:spcAft>
                <a:spcPct val="0"/>
              </a:spcAft>
            </a:pPr>
            <a:r>
              <a:rPr lang="en-US" altLang="en-US" sz="700" dirty="0">
                <a:solidFill>
                  <a:srgbClr val="333333"/>
                </a:solidFill>
                <a:latin typeface="Consolas" panose="020B0609020204030204" pitchFamily="49" charset="0"/>
                <a:cs typeface="Consolas" panose="020B0609020204030204" pitchFamily="49" charset="0"/>
              </a:rPr>
              <a:t> </a:t>
            </a:r>
            <a:r>
              <a:rPr lang="en-US" altLang="en-US" sz="700" dirty="0">
                <a:solidFill>
                  <a:srgbClr val="C00000"/>
                </a:solidFill>
                <a:latin typeface="Consolas" panose="020B0609020204030204" pitchFamily="49" charset="0"/>
                <a:ea typeface="Menlo"/>
                <a:cs typeface="Consolas" panose="020B0609020204030204" pitchFamily="49" charset="0"/>
              </a:rPr>
              <a:t>void</a:t>
            </a:r>
            <a:r>
              <a:rPr lang="en-US" altLang="en-US" sz="700" dirty="0">
                <a:solidFill>
                  <a:srgbClr val="333333"/>
                </a:solidFill>
                <a:latin typeface="Consolas" panose="020B0609020204030204" pitchFamily="49" charset="0"/>
                <a:ea typeface="Menlo"/>
                <a:cs typeface="Consolas" panose="020B0609020204030204" pitchFamily="49" charset="0"/>
              </a:rPr>
              <a:t> </a:t>
            </a:r>
            <a:r>
              <a:rPr lang="en-US" altLang="en-US" sz="700" dirty="0">
                <a:solidFill>
                  <a:srgbClr val="795DA3"/>
                </a:solidFill>
                <a:latin typeface="Consolas" panose="020B0609020204030204" pitchFamily="49" charset="0"/>
              </a:rPr>
              <a:t>read</a:t>
            </a:r>
            <a:r>
              <a:rPr lang="en-US" altLang="en-US" sz="700" dirty="0">
                <a:solidFill>
                  <a:srgbClr val="333333"/>
                </a:solidFill>
                <a:latin typeface="Consolas" panose="020B0609020204030204" pitchFamily="49" charset="0"/>
                <a:cs typeface="Consolas" panose="020B0609020204030204" pitchFamily="49" charset="0"/>
              </a:rPr>
              <a:t>(</a:t>
            </a:r>
            <a:r>
              <a:rPr lang="en-US" altLang="en-US" sz="700" dirty="0">
                <a:solidFill>
                  <a:srgbClr val="C00000"/>
                </a:solidFill>
                <a:latin typeface="Consolas" panose="020B0609020204030204" pitchFamily="49" charset="0"/>
                <a:cs typeface="Consolas" panose="020B0609020204030204" pitchFamily="49" charset="0"/>
              </a:rPr>
              <a:t>String</a:t>
            </a:r>
            <a:r>
              <a:rPr lang="en-US" altLang="en-US" sz="700" dirty="0">
                <a:solidFill>
                  <a:srgbClr val="333333"/>
                </a:solidFill>
                <a:latin typeface="Consolas" panose="020B0609020204030204" pitchFamily="49" charset="0"/>
                <a:ea typeface="Menlo"/>
                <a:cs typeface="Consolas" panose="020B0609020204030204" pitchFamily="49" charset="0"/>
              </a:rPr>
              <a:t> </a:t>
            </a:r>
            <a:r>
              <a:rPr lang="en-US" altLang="en-US" sz="700" dirty="0" err="1">
                <a:solidFill>
                  <a:srgbClr val="333333"/>
                </a:solidFill>
                <a:latin typeface="Consolas" panose="020B0609020204030204" pitchFamily="49" charset="0"/>
                <a:ea typeface="Menlo"/>
                <a:cs typeface="Consolas" panose="020B0609020204030204" pitchFamily="49" charset="0"/>
              </a:rPr>
              <a:t>f</a:t>
            </a:r>
            <a:r>
              <a:rPr lang="en-US" altLang="en-US" sz="700" dirty="0" err="1">
                <a:solidFill>
                  <a:srgbClr val="333333"/>
                </a:solidFill>
                <a:latin typeface="Consolas" panose="020B0609020204030204" pitchFamily="49" charset="0"/>
                <a:cs typeface="Consolas" panose="020B0609020204030204" pitchFamily="49" charset="0"/>
              </a:rPr>
              <a:t>name</a:t>
            </a:r>
            <a:r>
              <a:rPr lang="en-US" altLang="en-US" sz="700" dirty="0">
                <a:solidFill>
                  <a:srgbClr val="333333"/>
                </a:solidFill>
                <a:latin typeface="Consolas" panose="020B0609020204030204" pitchFamily="49" charset="0"/>
                <a:cs typeface="Consolas" panose="020B0609020204030204" pitchFamily="49" charset="0"/>
              </a:rPr>
              <a:t>) {</a:t>
            </a:r>
            <a:endParaRPr lang="en-US" altLang="en-US" sz="700" dirty="0">
              <a:solidFill>
                <a:srgbClr val="333333"/>
              </a:solidFill>
              <a:latin typeface="Consolas" panose="020B0609020204030204" pitchFamily="49" charset="0"/>
              <a:ea typeface="Menlo"/>
              <a:cs typeface="Consolas" panose="020B0609020204030204" pitchFamily="49" charset="0"/>
            </a:endParaRPr>
          </a:p>
          <a:p>
            <a:pPr eaLnBrk="0" fontAlgn="base" hangingPunct="0">
              <a:spcBef>
                <a:spcPct val="0"/>
              </a:spcBef>
              <a:spcAft>
                <a:spcPct val="0"/>
              </a:spcAft>
            </a:pPr>
            <a:r>
              <a:rPr lang="en-US" altLang="en-US" sz="700" dirty="0">
                <a:solidFill>
                  <a:srgbClr val="333333"/>
                </a:solidFill>
                <a:latin typeface="Consolas" panose="020B0609020204030204" pitchFamily="49" charset="0"/>
                <a:ea typeface="Menlo"/>
                <a:cs typeface="Consolas" panose="020B0609020204030204" pitchFamily="49" charset="0"/>
              </a:rPr>
              <a:t>    </a:t>
            </a:r>
            <a:r>
              <a:rPr lang="en-US" altLang="en-US" sz="700" dirty="0">
                <a:solidFill>
                  <a:srgbClr val="C00000"/>
                </a:solidFill>
                <a:latin typeface="Consolas" panose="020B0609020204030204" pitchFamily="49" charset="0"/>
                <a:cs typeface="Consolas" panose="020B0609020204030204" pitchFamily="49" charset="0"/>
              </a:rPr>
              <a:t>new</a:t>
            </a:r>
            <a:r>
              <a:rPr lang="en-US" altLang="en-US" sz="700" dirty="0">
                <a:solidFill>
                  <a:srgbClr val="333333"/>
                </a:solidFill>
                <a:latin typeface="Consolas" panose="020B0609020204030204" pitchFamily="49" charset="0"/>
                <a:cs typeface="Consolas" panose="020B0609020204030204" pitchFamily="49" charset="0"/>
              </a:rPr>
              <a:t> </a:t>
            </a:r>
            <a:r>
              <a:rPr lang="en-US" altLang="en-US" sz="700" dirty="0" err="1">
                <a:solidFill>
                  <a:srgbClr val="333333"/>
                </a:solidFill>
                <a:latin typeface="Consolas" panose="020B0609020204030204" pitchFamily="49" charset="0"/>
                <a:ea typeface="Menlo"/>
                <a:cs typeface="Consolas" panose="020B0609020204030204" pitchFamily="49" charset="0"/>
              </a:rPr>
              <a:t>FileReader</a:t>
            </a:r>
            <a:r>
              <a:rPr lang="en-US" altLang="en-US" sz="700" dirty="0">
                <a:solidFill>
                  <a:srgbClr val="333333"/>
                </a:solidFill>
                <a:latin typeface="Consolas" panose="020B0609020204030204" pitchFamily="49" charset="0"/>
                <a:ea typeface="Menlo"/>
                <a:cs typeface="Consolas" panose="020B0609020204030204" pitchFamily="49" charset="0"/>
              </a:rPr>
              <a:t>(</a:t>
            </a:r>
            <a:r>
              <a:rPr lang="en-US" altLang="en-US" sz="700" dirty="0" err="1">
                <a:solidFill>
                  <a:srgbClr val="333333"/>
                </a:solidFill>
                <a:latin typeface="Consolas" panose="020B0609020204030204" pitchFamily="49" charset="0"/>
                <a:ea typeface="Menlo"/>
                <a:cs typeface="Consolas" panose="020B0609020204030204" pitchFamily="49" charset="0"/>
              </a:rPr>
              <a:t>fname</a:t>
            </a:r>
            <a:r>
              <a:rPr lang="en-US" altLang="en-US" sz="700" dirty="0">
                <a:solidFill>
                  <a:srgbClr val="333333"/>
                </a:solidFill>
                <a:latin typeface="Consolas" panose="020B0609020204030204" pitchFamily="49" charset="0"/>
                <a:ea typeface="Menlo"/>
                <a:cs typeface="Consolas" panose="020B0609020204030204" pitchFamily="49" charset="0"/>
              </a:rPr>
              <a:t>)</a:t>
            </a:r>
            <a:r>
              <a:rPr lang="en-US" altLang="en-US" sz="700" dirty="0">
                <a:solidFill>
                  <a:srgbClr val="C00000"/>
                </a:solidFill>
                <a:latin typeface="Consolas" panose="020B0609020204030204" pitchFamily="49" charset="0"/>
                <a:ea typeface="Menlo"/>
                <a:cs typeface="Consolas" panose="020B0609020204030204" pitchFamily="49" charset="0"/>
              </a:rPr>
              <a:t>.</a:t>
            </a:r>
          </a:p>
          <a:p>
            <a:pPr eaLnBrk="0" fontAlgn="base" hangingPunct="0">
              <a:spcBef>
                <a:spcPct val="0"/>
              </a:spcBef>
              <a:spcAft>
                <a:spcPct val="0"/>
              </a:spcAft>
            </a:pPr>
            <a:r>
              <a:rPr lang="en-US" altLang="en-US" sz="700" dirty="0">
                <a:solidFill>
                  <a:srgbClr val="C00000"/>
                </a:solidFill>
                <a:latin typeface="Consolas" panose="020B0609020204030204" pitchFamily="49" charset="0"/>
                <a:ea typeface="Menlo"/>
                <a:cs typeface="Consolas" panose="020B0609020204030204" pitchFamily="49" charset="0"/>
              </a:rPr>
              <a:t>    </a:t>
            </a:r>
            <a:r>
              <a:rPr lang="en-US" altLang="en-US" sz="700" dirty="0">
                <a:solidFill>
                  <a:srgbClr val="333333"/>
                </a:solidFill>
                <a:latin typeface="Consolas" panose="020B0609020204030204" pitchFamily="49" charset="0"/>
                <a:ea typeface="Menlo"/>
                <a:cs typeface="Consolas" panose="020B0609020204030204" pitchFamily="49" charset="0"/>
              </a:rPr>
              <a:t>read(); </a:t>
            </a:r>
          </a:p>
          <a:p>
            <a:pPr eaLnBrk="0" fontAlgn="base" hangingPunct="0">
              <a:spcBef>
                <a:spcPct val="0"/>
              </a:spcBef>
              <a:spcAft>
                <a:spcPct val="0"/>
              </a:spcAft>
            </a:pPr>
            <a:r>
              <a:rPr lang="en-US" altLang="en-US" sz="700" dirty="0">
                <a:solidFill>
                  <a:srgbClr val="333333"/>
                </a:solidFill>
                <a:latin typeface="Consolas" panose="020B0609020204030204" pitchFamily="49" charset="0"/>
                <a:cs typeface="Consolas" panose="020B0609020204030204" pitchFamily="49" charset="0"/>
              </a:rPr>
              <a:t> } </a:t>
            </a:r>
          </a:p>
        </p:txBody>
      </p:sp>
      <p:pic>
        <p:nvPicPr>
          <p:cNvPr id="15" name="Picture 10" descr="Image result for memo paper"/>
          <p:cNvPicPr>
            <a:picLocks noChangeAspect="1" noChangeArrowheads="1"/>
          </p:cNvPicPr>
          <p:nvPr/>
        </p:nvPicPr>
        <p:blipFill rotWithShape="1">
          <a:blip r:embed="rId7">
            <a:duotone>
              <a:prstClr val="black"/>
              <a:schemeClr val="accent6">
                <a:tint val="45000"/>
                <a:satMod val="400000"/>
              </a:schemeClr>
            </a:duotone>
            <a:extLst>
              <a:ext uri="{28A0092B-C50C-407E-A947-70E740481C1C}">
                <a14:useLocalDpi xmlns:a14="http://schemas.microsoft.com/office/drawing/2010/main" val="0"/>
              </a:ext>
            </a:extLst>
          </a:blip>
          <a:srcRect l="12600" t="365" r="12693" b="17705"/>
          <a:stretch/>
        </p:blipFill>
        <p:spPr bwMode="auto">
          <a:xfrm>
            <a:off x="2303814" y="2046063"/>
            <a:ext cx="1499230" cy="85814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
          <p:cNvSpPr>
            <a:spLocks noChangeArrowheads="1"/>
          </p:cNvSpPr>
          <p:nvPr/>
        </p:nvSpPr>
        <p:spPr bwMode="auto">
          <a:xfrm>
            <a:off x="2303814" y="2206677"/>
            <a:ext cx="1538468" cy="688256"/>
          </a:xfrm>
          <a:prstGeom prst="rect">
            <a:avLst/>
          </a:prstGeom>
          <a:noFill/>
          <a:ln w="3175">
            <a:noFill/>
            <a:miter lim="800000"/>
            <a:headEnd/>
            <a:tailEnd/>
          </a:ln>
          <a:effectLst>
            <a:glow rad="38100">
              <a:schemeClr val="tx1">
                <a:lumMod val="50000"/>
                <a:lumOff val="50000"/>
                <a:alpha val="40000"/>
              </a:schemeClr>
            </a:glow>
          </a:effectLst>
          <a:extLst/>
        </p:spPr>
        <p:txBody>
          <a:bodyPr vert="horz" wrap="square" lIns="0" tIns="36000" rIns="0" bIns="36000" numCol="1" anchor="ctr" anchorCtr="0" compatLnSpc="1">
            <a:prstTxWarp prst="textNoShape">
              <a:avLst/>
            </a:prstTxWarp>
            <a:spAutoFit/>
          </a:bodyPr>
          <a:lstStyle/>
          <a:p>
            <a:pPr eaLnBrk="0" fontAlgn="base" hangingPunct="0">
              <a:spcBef>
                <a:spcPct val="0"/>
              </a:spcBef>
              <a:spcAft>
                <a:spcPct val="0"/>
              </a:spcAft>
            </a:pPr>
            <a:r>
              <a:rPr lang="en-US" altLang="en-US" sz="800" dirty="0">
                <a:solidFill>
                  <a:srgbClr val="333333"/>
                </a:solidFill>
                <a:latin typeface="Consolas" panose="020B0609020204030204" pitchFamily="49" charset="0"/>
                <a:cs typeface="Consolas" panose="020B0609020204030204" pitchFamily="49" charset="0"/>
              </a:rPr>
              <a:t> </a:t>
            </a:r>
            <a:r>
              <a:rPr lang="en-US" altLang="en-US" sz="800" dirty="0">
                <a:solidFill>
                  <a:srgbClr val="C00000"/>
                </a:solidFill>
                <a:latin typeface="Consolas" panose="020B0609020204030204" pitchFamily="49" charset="0"/>
                <a:cs typeface="Consolas" panose="020B0609020204030204" pitchFamily="49" charset="0"/>
              </a:rPr>
              <a:t>String</a:t>
            </a:r>
            <a:r>
              <a:rPr lang="en-US" altLang="en-US" sz="800" dirty="0">
                <a:solidFill>
                  <a:srgbClr val="333333"/>
                </a:solidFill>
                <a:latin typeface="Consolas" panose="020B0609020204030204" pitchFamily="49" charset="0"/>
                <a:ea typeface="Menlo"/>
                <a:cs typeface="Consolas" panose="020B0609020204030204" pitchFamily="49" charset="0"/>
              </a:rPr>
              <a:t> </a:t>
            </a:r>
            <a:r>
              <a:rPr lang="en-US" altLang="en-US" sz="800" dirty="0">
                <a:solidFill>
                  <a:srgbClr val="795DA3"/>
                </a:solidFill>
                <a:latin typeface="Consolas" panose="020B0609020204030204" pitchFamily="49" charset="0"/>
              </a:rPr>
              <a:t>read</a:t>
            </a:r>
            <a:r>
              <a:rPr lang="en-US" altLang="en-US" sz="800" dirty="0">
                <a:solidFill>
                  <a:srgbClr val="333333"/>
                </a:solidFill>
                <a:latin typeface="Consolas" panose="020B0609020204030204" pitchFamily="49" charset="0"/>
                <a:cs typeface="Consolas" panose="020B0609020204030204" pitchFamily="49" charset="0"/>
              </a:rPr>
              <a:t>(</a:t>
            </a:r>
            <a:r>
              <a:rPr lang="en-US" altLang="en-US" sz="800" dirty="0">
                <a:solidFill>
                  <a:srgbClr val="C00000"/>
                </a:solidFill>
                <a:latin typeface="Consolas" panose="020B0609020204030204" pitchFamily="49" charset="0"/>
                <a:cs typeface="Consolas" panose="020B0609020204030204" pitchFamily="49" charset="0"/>
              </a:rPr>
              <a:t>String</a:t>
            </a:r>
            <a:r>
              <a:rPr lang="en-US" altLang="en-US" sz="800" dirty="0">
                <a:solidFill>
                  <a:srgbClr val="333333"/>
                </a:solidFill>
                <a:latin typeface="Consolas" panose="020B0609020204030204" pitchFamily="49" charset="0"/>
                <a:ea typeface="Menlo"/>
                <a:cs typeface="Consolas" panose="020B0609020204030204" pitchFamily="49" charset="0"/>
              </a:rPr>
              <a:t> </a:t>
            </a:r>
            <a:r>
              <a:rPr lang="en-US" altLang="en-US" sz="800" dirty="0" err="1">
                <a:solidFill>
                  <a:srgbClr val="333333"/>
                </a:solidFill>
                <a:latin typeface="Consolas" panose="020B0609020204030204" pitchFamily="49" charset="0"/>
                <a:ea typeface="Menlo"/>
                <a:cs typeface="Consolas" panose="020B0609020204030204" pitchFamily="49" charset="0"/>
              </a:rPr>
              <a:t>f</a:t>
            </a:r>
            <a:r>
              <a:rPr lang="en-US" altLang="en-US" sz="800" dirty="0" err="1">
                <a:solidFill>
                  <a:srgbClr val="333333"/>
                </a:solidFill>
                <a:latin typeface="Consolas" panose="020B0609020204030204" pitchFamily="49" charset="0"/>
                <a:cs typeface="Consolas" panose="020B0609020204030204" pitchFamily="49" charset="0"/>
              </a:rPr>
              <a:t>name</a:t>
            </a:r>
            <a:r>
              <a:rPr lang="en-US" altLang="en-US" sz="800" dirty="0">
                <a:solidFill>
                  <a:srgbClr val="333333"/>
                </a:solidFill>
                <a:latin typeface="Consolas" panose="020B0609020204030204" pitchFamily="49" charset="0"/>
                <a:cs typeface="Consolas" panose="020B0609020204030204" pitchFamily="49" charset="0"/>
              </a:rPr>
              <a:t>) {</a:t>
            </a:r>
            <a:endParaRPr lang="en-US" altLang="en-US" sz="800" dirty="0">
              <a:solidFill>
                <a:srgbClr val="333333"/>
              </a:solidFill>
              <a:latin typeface="Consolas" panose="020B0609020204030204" pitchFamily="49" charset="0"/>
              <a:ea typeface="Menlo"/>
              <a:cs typeface="Consolas" panose="020B0609020204030204" pitchFamily="49" charset="0"/>
            </a:endParaRPr>
          </a:p>
          <a:p>
            <a:pPr eaLnBrk="0" fontAlgn="base" hangingPunct="0">
              <a:spcBef>
                <a:spcPct val="0"/>
              </a:spcBef>
              <a:spcAft>
                <a:spcPct val="0"/>
              </a:spcAft>
            </a:pPr>
            <a:r>
              <a:rPr lang="en-US" altLang="en-US" sz="800" dirty="0">
                <a:solidFill>
                  <a:srgbClr val="333333"/>
                </a:solidFill>
                <a:latin typeface="Consolas" panose="020B0609020204030204" pitchFamily="49" charset="0"/>
                <a:ea typeface="Menlo"/>
                <a:cs typeface="Consolas" panose="020B0609020204030204" pitchFamily="49" charset="0"/>
              </a:rPr>
              <a:t>    </a:t>
            </a:r>
            <a:r>
              <a:rPr lang="en-US" altLang="en-US" sz="800" dirty="0">
                <a:solidFill>
                  <a:srgbClr val="C00000"/>
                </a:solidFill>
                <a:latin typeface="Consolas" panose="020B0609020204030204" pitchFamily="49" charset="0"/>
                <a:cs typeface="Consolas" panose="020B0609020204030204" pitchFamily="49" charset="0"/>
              </a:rPr>
              <a:t>new</a:t>
            </a:r>
            <a:r>
              <a:rPr lang="en-US" altLang="en-US" sz="800" dirty="0">
                <a:solidFill>
                  <a:srgbClr val="333333"/>
                </a:solidFill>
                <a:latin typeface="Consolas" panose="020B0609020204030204" pitchFamily="49" charset="0"/>
                <a:cs typeface="Consolas" panose="020B0609020204030204" pitchFamily="49" charset="0"/>
              </a:rPr>
              <a:t> </a:t>
            </a:r>
            <a:r>
              <a:rPr lang="en-US" altLang="en-US" sz="800" dirty="0" err="1">
                <a:solidFill>
                  <a:srgbClr val="333333"/>
                </a:solidFill>
                <a:latin typeface="Consolas" panose="020B0609020204030204" pitchFamily="49" charset="0"/>
                <a:cs typeface="Consolas" panose="020B0609020204030204" pitchFamily="49" charset="0"/>
              </a:rPr>
              <a:t>Buff</a:t>
            </a:r>
            <a:r>
              <a:rPr lang="en-US" altLang="en-US" sz="800" dirty="0" err="1">
                <a:solidFill>
                  <a:srgbClr val="333333"/>
                </a:solidFill>
                <a:latin typeface="Consolas" panose="020B0609020204030204" pitchFamily="49" charset="0"/>
                <a:ea typeface="Menlo"/>
                <a:cs typeface="Consolas" panose="020B0609020204030204" pitchFamily="49" charset="0"/>
              </a:rPr>
              <a:t>Reader</a:t>
            </a:r>
            <a:r>
              <a:rPr lang="en-US" altLang="en-US" sz="800" dirty="0">
                <a:solidFill>
                  <a:srgbClr val="333333"/>
                </a:solidFill>
                <a:latin typeface="Consolas" panose="020B0609020204030204" pitchFamily="49" charset="0"/>
                <a:ea typeface="Menlo"/>
                <a:cs typeface="Consolas" panose="020B0609020204030204" pitchFamily="49" charset="0"/>
              </a:rPr>
              <a:t>(</a:t>
            </a:r>
            <a:r>
              <a:rPr lang="en-US" altLang="en-US" sz="800" dirty="0" err="1">
                <a:solidFill>
                  <a:srgbClr val="333333"/>
                </a:solidFill>
                <a:latin typeface="Consolas" panose="020B0609020204030204" pitchFamily="49" charset="0"/>
                <a:ea typeface="Menlo"/>
                <a:cs typeface="Consolas" panose="020B0609020204030204" pitchFamily="49" charset="0"/>
              </a:rPr>
              <a:t>fname</a:t>
            </a:r>
            <a:r>
              <a:rPr lang="en-US" altLang="en-US" sz="800" dirty="0">
                <a:solidFill>
                  <a:srgbClr val="333333"/>
                </a:solidFill>
                <a:latin typeface="Consolas" panose="020B0609020204030204" pitchFamily="49" charset="0"/>
                <a:ea typeface="Menlo"/>
                <a:cs typeface="Consolas" panose="020B0609020204030204" pitchFamily="49" charset="0"/>
              </a:rPr>
              <a:t>)</a:t>
            </a:r>
            <a:r>
              <a:rPr lang="en-US" altLang="en-US" sz="800" dirty="0">
                <a:solidFill>
                  <a:srgbClr val="C00000"/>
                </a:solidFill>
                <a:latin typeface="Consolas" panose="020B0609020204030204" pitchFamily="49" charset="0"/>
                <a:ea typeface="Menlo"/>
                <a:cs typeface="Consolas" panose="020B0609020204030204" pitchFamily="49" charset="0"/>
              </a:rPr>
              <a:t>.</a:t>
            </a:r>
          </a:p>
          <a:p>
            <a:pPr eaLnBrk="0" fontAlgn="base" hangingPunct="0">
              <a:spcBef>
                <a:spcPct val="0"/>
              </a:spcBef>
              <a:spcAft>
                <a:spcPct val="0"/>
              </a:spcAft>
            </a:pPr>
            <a:r>
              <a:rPr lang="en-US" altLang="en-US" sz="800" dirty="0">
                <a:solidFill>
                  <a:srgbClr val="C00000"/>
                </a:solidFill>
                <a:latin typeface="Consolas" panose="020B0609020204030204" pitchFamily="49" charset="0"/>
                <a:ea typeface="Menlo"/>
                <a:cs typeface="Consolas" panose="020B0609020204030204" pitchFamily="49" charset="0"/>
              </a:rPr>
              <a:t>    </a:t>
            </a:r>
            <a:r>
              <a:rPr lang="en-US" altLang="en-US" sz="800" dirty="0">
                <a:solidFill>
                  <a:srgbClr val="333333"/>
                </a:solidFill>
                <a:latin typeface="Consolas" panose="020B0609020204030204" pitchFamily="49" charset="0"/>
                <a:ea typeface="Menlo"/>
                <a:cs typeface="Consolas" panose="020B0609020204030204" pitchFamily="49" charset="0"/>
              </a:rPr>
              <a:t>read(); </a:t>
            </a:r>
          </a:p>
          <a:p>
            <a:pPr eaLnBrk="0" fontAlgn="base" hangingPunct="0">
              <a:spcBef>
                <a:spcPct val="0"/>
              </a:spcBef>
              <a:spcAft>
                <a:spcPct val="0"/>
              </a:spcAft>
            </a:pPr>
            <a:r>
              <a:rPr lang="en-US" altLang="en-US" sz="800" dirty="0">
                <a:solidFill>
                  <a:srgbClr val="333333"/>
                </a:solidFill>
                <a:latin typeface="Consolas" panose="020B0609020204030204" pitchFamily="49" charset="0"/>
                <a:cs typeface="Consolas" panose="020B0609020204030204" pitchFamily="49" charset="0"/>
              </a:rPr>
              <a:t> } </a:t>
            </a:r>
          </a:p>
        </p:txBody>
      </p:sp>
      <p:pic>
        <p:nvPicPr>
          <p:cNvPr id="17" name="Picture 10" descr="Image result for memo paper"/>
          <p:cNvPicPr>
            <a:picLocks noChangeAspect="1" noChangeArrowheads="1"/>
          </p:cNvPicPr>
          <p:nvPr/>
        </p:nvPicPr>
        <p:blipFill rotWithShape="1">
          <a:blip r:embed="rId7">
            <a:duotone>
              <a:prstClr val="black"/>
              <a:schemeClr val="accent2">
                <a:tint val="45000"/>
                <a:satMod val="400000"/>
              </a:schemeClr>
            </a:duotone>
            <a:extLst>
              <a:ext uri="{28A0092B-C50C-407E-A947-70E740481C1C}">
                <a14:useLocalDpi xmlns:a14="http://schemas.microsoft.com/office/drawing/2010/main" val="0"/>
              </a:ext>
            </a:extLst>
          </a:blip>
          <a:srcRect l="12600" t="365" r="12693" b="17705"/>
          <a:stretch/>
        </p:blipFill>
        <p:spPr bwMode="auto">
          <a:xfrm>
            <a:off x="2680579" y="1452199"/>
            <a:ext cx="1000981" cy="57295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
          <p:cNvSpPr>
            <a:spLocks noChangeArrowheads="1"/>
          </p:cNvSpPr>
          <p:nvPr/>
        </p:nvSpPr>
        <p:spPr bwMode="auto">
          <a:xfrm>
            <a:off x="2680579" y="1609100"/>
            <a:ext cx="987858" cy="380480"/>
          </a:xfrm>
          <a:prstGeom prst="rect">
            <a:avLst/>
          </a:prstGeom>
          <a:noFill/>
          <a:ln w="3175">
            <a:noFill/>
            <a:miter lim="800000"/>
            <a:headEnd/>
            <a:tailEnd/>
          </a:ln>
          <a:effectLst>
            <a:glow rad="38100">
              <a:schemeClr val="tx1">
                <a:lumMod val="50000"/>
                <a:lumOff val="50000"/>
                <a:alpha val="40000"/>
              </a:schemeClr>
            </a:glow>
          </a:effectLst>
          <a:extLst/>
        </p:spPr>
        <p:txBody>
          <a:bodyPr vert="horz" wrap="square" lIns="0" tIns="36000" rIns="0" bIns="36000" numCol="1" anchor="ctr" anchorCtr="0" compatLnSpc="1">
            <a:prstTxWarp prst="textNoShape">
              <a:avLst/>
            </a:prstTxWarp>
            <a:spAutoFit/>
          </a:bodyPr>
          <a:lstStyle/>
          <a:p>
            <a:pPr eaLnBrk="0" fontAlgn="base" hangingPunct="0">
              <a:spcBef>
                <a:spcPct val="0"/>
              </a:spcBef>
              <a:spcAft>
                <a:spcPct val="0"/>
              </a:spcAft>
            </a:pPr>
            <a:r>
              <a:rPr lang="en-US" altLang="en-US" sz="500" dirty="0">
                <a:solidFill>
                  <a:srgbClr val="333333"/>
                </a:solidFill>
                <a:latin typeface="Consolas" panose="020B0609020204030204" pitchFamily="49" charset="0"/>
                <a:cs typeface="Consolas" panose="020B0609020204030204" pitchFamily="49" charset="0"/>
              </a:rPr>
              <a:t> </a:t>
            </a:r>
            <a:r>
              <a:rPr lang="en-US" altLang="en-US" sz="500" dirty="0">
                <a:solidFill>
                  <a:srgbClr val="C00000"/>
                </a:solidFill>
                <a:latin typeface="Consolas" panose="020B0609020204030204" pitchFamily="49" charset="0"/>
                <a:ea typeface="Menlo"/>
                <a:cs typeface="Consolas" panose="020B0609020204030204" pitchFamily="49" charset="0"/>
              </a:rPr>
              <a:t>void</a:t>
            </a:r>
            <a:r>
              <a:rPr lang="en-US" altLang="en-US" sz="500" dirty="0">
                <a:solidFill>
                  <a:srgbClr val="333333"/>
                </a:solidFill>
                <a:latin typeface="Consolas" panose="020B0609020204030204" pitchFamily="49" charset="0"/>
                <a:ea typeface="Menlo"/>
                <a:cs typeface="Consolas" panose="020B0609020204030204" pitchFamily="49" charset="0"/>
              </a:rPr>
              <a:t> </a:t>
            </a:r>
            <a:r>
              <a:rPr lang="en-US" altLang="en-US" sz="500" dirty="0">
                <a:solidFill>
                  <a:srgbClr val="795DA3"/>
                </a:solidFill>
                <a:latin typeface="Consolas" panose="020B0609020204030204" pitchFamily="49" charset="0"/>
              </a:rPr>
              <a:t>read</a:t>
            </a:r>
            <a:r>
              <a:rPr lang="en-US" altLang="en-US" sz="500" dirty="0">
                <a:solidFill>
                  <a:srgbClr val="333333"/>
                </a:solidFill>
                <a:latin typeface="Consolas" panose="020B0609020204030204" pitchFamily="49" charset="0"/>
                <a:cs typeface="Consolas" panose="020B0609020204030204" pitchFamily="49" charset="0"/>
              </a:rPr>
              <a:t>(</a:t>
            </a:r>
            <a:r>
              <a:rPr lang="en-US" altLang="en-US" sz="500" dirty="0">
                <a:solidFill>
                  <a:srgbClr val="C00000"/>
                </a:solidFill>
                <a:latin typeface="Consolas" panose="020B0609020204030204" pitchFamily="49" charset="0"/>
                <a:cs typeface="Consolas" panose="020B0609020204030204" pitchFamily="49" charset="0"/>
              </a:rPr>
              <a:t>String</a:t>
            </a:r>
            <a:r>
              <a:rPr lang="en-US" altLang="en-US" sz="500" dirty="0">
                <a:solidFill>
                  <a:srgbClr val="333333"/>
                </a:solidFill>
                <a:latin typeface="Consolas" panose="020B0609020204030204" pitchFamily="49" charset="0"/>
                <a:ea typeface="Menlo"/>
                <a:cs typeface="Consolas" panose="020B0609020204030204" pitchFamily="49" charset="0"/>
              </a:rPr>
              <a:t> </a:t>
            </a:r>
            <a:r>
              <a:rPr lang="en-US" altLang="en-US" sz="500" dirty="0" err="1">
                <a:solidFill>
                  <a:srgbClr val="333333"/>
                </a:solidFill>
                <a:latin typeface="Consolas" panose="020B0609020204030204" pitchFamily="49" charset="0"/>
                <a:ea typeface="Menlo"/>
                <a:cs typeface="Consolas" panose="020B0609020204030204" pitchFamily="49" charset="0"/>
              </a:rPr>
              <a:t>f</a:t>
            </a:r>
            <a:r>
              <a:rPr lang="en-US" altLang="en-US" sz="500" dirty="0" err="1">
                <a:solidFill>
                  <a:srgbClr val="333333"/>
                </a:solidFill>
                <a:latin typeface="Consolas" panose="020B0609020204030204" pitchFamily="49" charset="0"/>
                <a:cs typeface="Consolas" panose="020B0609020204030204" pitchFamily="49" charset="0"/>
              </a:rPr>
              <a:t>name</a:t>
            </a:r>
            <a:r>
              <a:rPr lang="en-US" altLang="en-US" sz="500" dirty="0">
                <a:solidFill>
                  <a:srgbClr val="333333"/>
                </a:solidFill>
                <a:latin typeface="Consolas" panose="020B0609020204030204" pitchFamily="49" charset="0"/>
                <a:cs typeface="Consolas" panose="020B0609020204030204" pitchFamily="49" charset="0"/>
              </a:rPr>
              <a:t>) {</a:t>
            </a:r>
            <a:endParaRPr lang="en-US" altLang="en-US" sz="500" dirty="0">
              <a:solidFill>
                <a:srgbClr val="333333"/>
              </a:solidFill>
              <a:latin typeface="Consolas" panose="020B0609020204030204" pitchFamily="49" charset="0"/>
              <a:ea typeface="Menlo"/>
              <a:cs typeface="Consolas" panose="020B0609020204030204" pitchFamily="49" charset="0"/>
            </a:endParaRPr>
          </a:p>
          <a:p>
            <a:pPr eaLnBrk="0" fontAlgn="base" hangingPunct="0">
              <a:spcBef>
                <a:spcPct val="0"/>
              </a:spcBef>
              <a:spcAft>
                <a:spcPct val="0"/>
              </a:spcAft>
            </a:pPr>
            <a:r>
              <a:rPr lang="en-US" altLang="en-US" sz="500" dirty="0">
                <a:solidFill>
                  <a:srgbClr val="333333"/>
                </a:solidFill>
                <a:latin typeface="Consolas" panose="020B0609020204030204" pitchFamily="49" charset="0"/>
                <a:ea typeface="Menlo"/>
                <a:cs typeface="Consolas" panose="020B0609020204030204" pitchFamily="49" charset="0"/>
              </a:rPr>
              <a:t>    </a:t>
            </a:r>
            <a:r>
              <a:rPr lang="en-US" altLang="en-US" sz="500" dirty="0">
                <a:solidFill>
                  <a:srgbClr val="C00000"/>
                </a:solidFill>
                <a:latin typeface="Consolas" panose="020B0609020204030204" pitchFamily="49" charset="0"/>
                <a:cs typeface="Consolas" panose="020B0609020204030204" pitchFamily="49" charset="0"/>
              </a:rPr>
              <a:t>new</a:t>
            </a:r>
            <a:r>
              <a:rPr lang="en-US" altLang="en-US" sz="500" dirty="0">
                <a:solidFill>
                  <a:srgbClr val="333333"/>
                </a:solidFill>
                <a:latin typeface="Consolas" panose="020B0609020204030204" pitchFamily="49" charset="0"/>
                <a:cs typeface="Consolas" panose="020B0609020204030204" pitchFamily="49" charset="0"/>
              </a:rPr>
              <a:t> </a:t>
            </a:r>
            <a:r>
              <a:rPr lang="en-US" altLang="en-US" sz="500" dirty="0" err="1">
                <a:solidFill>
                  <a:srgbClr val="333333"/>
                </a:solidFill>
                <a:latin typeface="Consolas" panose="020B0609020204030204" pitchFamily="49" charset="0"/>
                <a:cs typeface="Consolas" panose="020B0609020204030204" pitchFamily="49" charset="0"/>
              </a:rPr>
              <a:t>Audio</a:t>
            </a:r>
            <a:r>
              <a:rPr lang="en-US" altLang="en-US" sz="500" dirty="0" err="1">
                <a:solidFill>
                  <a:srgbClr val="333333"/>
                </a:solidFill>
                <a:latin typeface="Consolas" panose="020B0609020204030204" pitchFamily="49" charset="0"/>
                <a:ea typeface="Menlo"/>
                <a:cs typeface="Consolas" panose="020B0609020204030204" pitchFamily="49" charset="0"/>
              </a:rPr>
              <a:t>Reader</a:t>
            </a:r>
            <a:r>
              <a:rPr lang="en-US" altLang="en-US" sz="500" dirty="0">
                <a:solidFill>
                  <a:srgbClr val="333333"/>
                </a:solidFill>
                <a:latin typeface="Consolas" panose="020B0609020204030204" pitchFamily="49" charset="0"/>
                <a:ea typeface="Menlo"/>
                <a:cs typeface="Consolas" panose="020B0609020204030204" pitchFamily="49" charset="0"/>
              </a:rPr>
              <a:t>(</a:t>
            </a:r>
            <a:r>
              <a:rPr lang="en-US" altLang="en-US" sz="500" dirty="0" err="1">
                <a:solidFill>
                  <a:srgbClr val="333333"/>
                </a:solidFill>
                <a:latin typeface="Consolas" panose="020B0609020204030204" pitchFamily="49" charset="0"/>
                <a:ea typeface="Menlo"/>
                <a:cs typeface="Consolas" panose="020B0609020204030204" pitchFamily="49" charset="0"/>
              </a:rPr>
              <a:t>fname</a:t>
            </a:r>
            <a:r>
              <a:rPr lang="en-US" altLang="en-US" sz="500" dirty="0">
                <a:solidFill>
                  <a:srgbClr val="333333"/>
                </a:solidFill>
                <a:latin typeface="Consolas" panose="020B0609020204030204" pitchFamily="49" charset="0"/>
                <a:ea typeface="Menlo"/>
                <a:cs typeface="Consolas" panose="020B0609020204030204" pitchFamily="49" charset="0"/>
              </a:rPr>
              <a:t>)</a:t>
            </a:r>
            <a:r>
              <a:rPr lang="en-US" altLang="en-US" sz="500" dirty="0">
                <a:solidFill>
                  <a:srgbClr val="C00000"/>
                </a:solidFill>
                <a:latin typeface="Consolas" panose="020B0609020204030204" pitchFamily="49" charset="0"/>
                <a:ea typeface="Menlo"/>
                <a:cs typeface="Consolas" panose="020B0609020204030204" pitchFamily="49" charset="0"/>
              </a:rPr>
              <a:t>.</a:t>
            </a:r>
          </a:p>
          <a:p>
            <a:pPr eaLnBrk="0" fontAlgn="base" hangingPunct="0">
              <a:spcBef>
                <a:spcPct val="0"/>
              </a:spcBef>
              <a:spcAft>
                <a:spcPct val="0"/>
              </a:spcAft>
            </a:pPr>
            <a:r>
              <a:rPr lang="en-US" altLang="en-US" sz="500" dirty="0">
                <a:solidFill>
                  <a:srgbClr val="C00000"/>
                </a:solidFill>
                <a:latin typeface="Consolas" panose="020B0609020204030204" pitchFamily="49" charset="0"/>
                <a:ea typeface="Menlo"/>
                <a:cs typeface="Consolas" panose="020B0609020204030204" pitchFamily="49" charset="0"/>
              </a:rPr>
              <a:t>    </a:t>
            </a:r>
            <a:r>
              <a:rPr lang="en-US" altLang="en-US" sz="500" dirty="0">
                <a:solidFill>
                  <a:srgbClr val="333333"/>
                </a:solidFill>
                <a:latin typeface="Consolas" panose="020B0609020204030204" pitchFamily="49" charset="0"/>
                <a:ea typeface="Menlo"/>
                <a:cs typeface="Consolas" panose="020B0609020204030204" pitchFamily="49" charset="0"/>
              </a:rPr>
              <a:t>read(); </a:t>
            </a:r>
          </a:p>
          <a:p>
            <a:pPr eaLnBrk="0" fontAlgn="base" hangingPunct="0">
              <a:spcBef>
                <a:spcPct val="0"/>
              </a:spcBef>
              <a:spcAft>
                <a:spcPct val="0"/>
              </a:spcAft>
            </a:pPr>
            <a:r>
              <a:rPr lang="en-US" altLang="en-US" sz="500" dirty="0">
                <a:solidFill>
                  <a:srgbClr val="333333"/>
                </a:solidFill>
                <a:latin typeface="Consolas" panose="020B0609020204030204" pitchFamily="49" charset="0"/>
                <a:cs typeface="Consolas" panose="020B0609020204030204" pitchFamily="49" charset="0"/>
              </a:rPr>
              <a:t> } </a:t>
            </a:r>
          </a:p>
        </p:txBody>
      </p:sp>
      <p:pic>
        <p:nvPicPr>
          <p:cNvPr id="10" name="Picture 10" descr="Image result for memo paper"/>
          <p:cNvPicPr>
            <a:picLocks noChangeAspect="1" noChangeArrowheads="1"/>
          </p:cNvPicPr>
          <p:nvPr/>
        </p:nvPicPr>
        <p:blipFill rotWithShape="1">
          <a:blip r:embed="rId7">
            <a:duotone>
              <a:prstClr val="black"/>
              <a:schemeClr val="accent4">
                <a:tint val="45000"/>
                <a:satMod val="400000"/>
              </a:schemeClr>
            </a:duotone>
            <a:extLst>
              <a:ext uri="{28A0092B-C50C-407E-A947-70E740481C1C}">
                <a14:useLocalDpi xmlns:a14="http://schemas.microsoft.com/office/drawing/2010/main" val="0"/>
              </a:ext>
            </a:extLst>
          </a:blip>
          <a:srcRect l="12600" t="365" r="12693" b="17705"/>
          <a:stretch/>
        </p:blipFill>
        <p:spPr bwMode="auto">
          <a:xfrm>
            <a:off x="3503994" y="1613846"/>
            <a:ext cx="2026576" cy="115998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
          <p:cNvSpPr>
            <a:spLocks noChangeArrowheads="1"/>
          </p:cNvSpPr>
          <p:nvPr/>
        </p:nvSpPr>
        <p:spPr bwMode="auto">
          <a:xfrm>
            <a:off x="3503994" y="1951505"/>
            <a:ext cx="2026576" cy="749812"/>
          </a:xfrm>
          <a:prstGeom prst="rect">
            <a:avLst/>
          </a:prstGeom>
          <a:noFill/>
          <a:ln w="3175">
            <a:noFill/>
            <a:miter lim="800000"/>
            <a:headEnd/>
            <a:tailEnd/>
          </a:ln>
          <a:effectLst>
            <a:glow rad="38100">
              <a:schemeClr val="tx1">
                <a:lumMod val="50000"/>
                <a:lumOff val="50000"/>
                <a:alpha val="40000"/>
              </a:schemeClr>
            </a:glow>
          </a:effectLst>
          <a:extLst/>
        </p:spPr>
        <p:txBody>
          <a:bodyPr vert="horz" wrap="square" lIns="0" tIns="36000" rIns="0" bIns="36000" numCol="1" anchor="ctr" anchorCtr="0" compatLnSpc="1">
            <a:prstTxWarp prst="textNoShape">
              <a:avLst/>
            </a:prstTxWarp>
            <a:spAutoFit/>
          </a:bodyPr>
          <a:lstStyle/>
          <a:p>
            <a:pPr eaLnBrk="0" fontAlgn="base" hangingPunct="0">
              <a:spcBef>
                <a:spcPct val="0"/>
              </a:spcBef>
              <a:spcAft>
                <a:spcPct val="0"/>
              </a:spcAft>
            </a:pPr>
            <a:r>
              <a:rPr lang="en-US" altLang="en-US" sz="1100" dirty="0">
                <a:solidFill>
                  <a:srgbClr val="333333"/>
                </a:solidFill>
                <a:latin typeface="Consolas" panose="020B0609020204030204" pitchFamily="49" charset="0"/>
                <a:cs typeface="Consolas" panose="020B0609020204030204" pitchFamily="49" charset="0"/>
              </a:rPr>
              <a:t> </a:t>
            </a:r>
            <a:r>
              <a:rPr lang="en-US" altLang="en-US" sz="1100" dirty="0">
                <a:solidFill>
                  <a:srgbClr val="C00000"/>
                </a:solidFill>
                <a:latin typeface="Consolas" panose="020B0609020204030204" pitchFamily="49" charset="0"/>
                <a:ea typeface="Menlo"/>
                <a:cs typeface="Consolas" panose="020B0609020204030204" pitchFamily="49" charset="0"/>
              </a:rPr>
              <a:t>void</a:t>
            </a:r>
            <a:r>
              <a:rPr lang="en-US" altLang="en-US" sz="1100" dirty="0">
                <a:solidFill>
                  <a:srgbClr val="333333"/>
                </a:solidFill>
                <a:latin typeface="Consolas" panose="020B0609020204030204" pitchFamily="49" charset="0"/>
                <a:ea typeface="Menlo"/>
                <a:cs typeface="Consolas" panose="020B0609020204030204" pitchFamily="49" charset="0"/>
              </a:rPr>
              <a:t> </a:t>
            </a:r>
            <a:r>
              <a:rPr lang="en-US" altLang="en-US" sz="1100" dirty="0">
                <a:solidFill>
                  <a:srgbClr val="795DA3"/>
                </a:solidFill>
                <a:latin typeface="Consolas" panose="020B0609020204030204" pitchFamily="49" charset="0"/>
              </a:rPr>
              <a:t>read</a:t>
            </a:r>
            <a:r>
              <a:rPr lang="en-US" altLang="en-US" sz="1100" dirty="0">
                <a:solidFill>
                  <a:srgbClr val="333333"/>
                </a:solidFill>
                <a:latin typeface="Consolas" panose="020B0609020204030204" pitchFamily="49" charset="0"/>
                <a:cs typeface="Consolas" panose="020B0609020204030204" pitchFamily="49" charset="0"/>
              </a:rPr>
              <a:t>(</a:t>
            </a:r>
            <a:r>
              <a:rPr lang="en-US" altLang="en-US" sz="1100" dirty="0">
                <a:solidFill>
                  <a:srgbClr val="C00000"/>
                </a:solidFill>
                <a:latin typeface="Consolas" panose="020B0609020204030204" pitchFamily="49" charset="0"/>
                <a:cs typeface="Consolas" panose="020B0609020204030204" pitchFamily="49" charset="0"/>
              </a:rPr>
              <a:t>String</a:t>
            </a:r>
            <a:r>
              <a:rPr lang="en-US" altLang="en-US" sz="1100" dirty="0">
                <a:solidFill>
                  <a:srgbClr val="333333"/>
                </a:solidFill>
                <a:latin typeface="Consolas" panose="020B0609020204030204" pitchFamily="49" charset="0"/>
                <a:ea typeface="Menlo"/>
                <a:cs typeface="Consolas" panose="020B0609020204030204" pitchFamily="49" charset="0"/>
              </a:rPr>
              <a:t> </a:t>
            </a:r>
            <a:r>
              <a:rPr lang="en-US" altLang="en-US" sz="1100" dirty="0" err="1">
                <a:solidFill>
                  <a:srgbClr val="333333"/>
                </a:solidFill>
                <a:latin typeface="Consolas" panose="020B0609020204030204" pitchFamily="49" charset="0"/>
                <a:ea typeface="Menlo"/>
                <a:cs typeface="Consolas" panose="020B0609020204030204" pitchFamily="49" charset="0"/>
              </a:rPr>
              <a:t>f</a:t>
            </a:r>
            <a:r>
              <a:rPr lang="en-US" altLang="en-US" sz="1100" dirty="0" err="1">
                <a:solidFill>
                  <a:srgbClr val="333333"/>
                </a:solidFill>
                <a:latin typeface="Consolas" panose="020B0609020204030204" pitchFamily="49" charset="0"/>
                <a:cs typeface="Consolas" panose="020B0609020204030204" pitchFamily="49" charset="0"/>
              </a:rPr>
              <a:t>name</a:t>
            </a:r>
            <a:r>
              <a:rPr lang="en-US" altLang="en-US" sz="1100" dirty="0">
                <a:solidFill>
                  <a:srgbClr val="333333"/>
                </a:solidFill>
                <a:latin typeface="Consolas" panose="020B0609020204030204" pitchFamily="49" charset="0"/>
                <a:cs typeface="Consolas" panose="020B0609020204030204" pitchFamily="49" charset="0"/>
              </a:rPr>
              <a:t>) {</a:t>
            </a:r>
            <a:endParaRPr lang="en-US" altLang="en-US" sz="1100" dirty="0">
              <a:solidFill>
                <a:srgbClr val="333333"/>
              </a:solidFill>
              <a:latin typeface="Consolas" panose="020B0609020204030204" pitchFamily="49" charset="0"/>
              <a:ea typeface="Menlo"/>
              <a:cs typeface="Consolas" panose="020B0609020204030204" pitchFamily="49" charset="0"/>
            </a:endParaRPr>
          </a:p>
          <a:p>
            <a:pPr eaLnBrk="0" fontAlgn="base" hangingPunct="0">
              <a:spcBef>
                <a:spcPct val="0"/>
              </a:spcBef>
              <a:spcAft>
                <a:spcPct val="0"/>
              </a:spcAft>
            </a:pPr>
            <a:r>
              <a:rPr lang="en-US" altLang="en-US" sz="1100" dirty="0">
                <a:solidFill>
                  <a:srgbClr val="333333"/>
                </a:solidFill>
                <a:latin typeface="Consolas" panose="020B0609020204030204" pitchFamily="49" charset="0"/>
                <a:ea typeface="Menlo"/>
                <a:cs typeface="Consolas" panose="020B0609020204030204" pitchFamily="49" charset="0"/>
              </a:rPr>
              <a:t>    </a:t>
            </a:r>
            <a:r>
              <a:rPr lang="en-US" altLang="en-US" sz="1100" dirty="0">
                <a:solidFill>
                  <a:srgbClr val="C00000"/>
                </a:solidFill>
                <a:latin typeface="Consolas" panose="020B0609020204030204" pitchFamily="49" charset="0"/>
                <a:cs typeface="Consolas" panose="020B0609020204030204" pitchFamily="49" charset="0"/>
              </a:rPr>
              <a:t>new</a:t>
            </a:r>
            <a:r>
              <a:rPr lang="en-US" altLang="en-US" sz="1100" dirty="0">
                <a:solidFill>
                  <a:srgbClr val="333333"/>
                </a:solidFill>
                <a:latin typeface="Consolas" panose="020B0609020204030204" pitchFamily="49" charset="0"/>
                <a:cs typeface="Consolas" panose="020B0609020204030204" pitchFamily="49" charset="0"/>
              </a:rPr>
              <a:t> </a:t>
            </a:r>
            <a:r>
              <a:rPr lang="en-US" altLang="en-US" sz="1100" dirty="0" err="1">
                <a:solidFill>
                  <a:srgbClr val="333333"/>
                </a:solidFill>
                <a:latin typeface="Consolas" panose="020B0609020204030204" pitchFamily="49" charset="0"/>
                <a:ea typeface="Menlo"/>
                <a:cs typeface="Consolas" panose="020B0609020204030204" pitchFamily="49" charset="0"/>
              </a:rPr>
              <a:t>FileReader</a:t>
            </a:r>
            <a:r>
              <a:rPr lang="en-US" altLang="en-US" sz="1100" dirty="0">
                <a:solidFill>
                  <a:srgbClr val="333333"/>
                </a:solidFill>
                <a:latin typeface="Consolas" panose="020B0609020204030204" pitchFamily="49" charset="0"/>
                <a:ea typeface="Menlo"/>
                <a:cs typeface="Consolas" panose="020B0609020204030204" pitchFamily="49" charset="0"/>
              </a:rPr>
              <a:t>(</a:t>
            </a:r>
            <a:r>
              <a:rPr lang="en-US" altLang="en-US" sz="1100" dirty="0" err="1">
                <a:solidFill>
                  <a:srgbClr val="333333"/>
                </a:solidFill>
                <a:latin typeface="Consolas" panose="020B0609020204030204" pitchFamily="49" charset="0"/>
                <a:ea typeface="Menlo"/>
                <a:cs typeface="Consolas" panose="020B0609020204030204" pitchFamily="49" charset="0"/>
              </a:rPr>
              <a:t>fname</a:t>
            </a:r>
            <a:r>
              <a:rPr lang="en-US" altLang="en-US" sz="1100" dirty="0">
                <a:solidFill>
                  <a:srgbClr val="333333"/>
                </a:solidFill>
                <a:latin typeface="Consolas" panose="020B0609020204030204" pitchFamily="49" charset="0"/>
                <a:ea typeface="Menlo"/>
                <a:cs typeface="Consolas" panose="020B0609020204030204" pitchFamily="49" charset="0"/>
              </a:rPr>
              <a:t>)</a:t>
            </a:r>
            <a:r>
              <a:rPr lang="en-US" altLang="en-US" sz="1100" dirty="0">
                <a:solidFill>
                  <a:srgbClr val="C00000"/>
                </a:solidFill>
                <a:latin typeface="Consolas" panose="020B0609020204030204" pitchFamily="49" charset="0"/>
                <a:ea typeface="Menlo"/>
                <a:cs typeface="Consolas" panose="020B0609020204030204" pitchFamily="49" charset="0"/>
              </a:rPr>
              <a:t>.</a:t>
            </a:r>
          </a:p>
          <a:p>
            <a:pPr eaLnBrk="0" fontAlgn="base" hangingPunct="0">
              <a:spcBef>
                <a:spcPct val="0"/>
              </a:spcBef>
              <a:spcAft>
                <a:spcPct val="0"/>
              </a:spcAft>
            </a:pPr>
            <a:r>
              <a:rPr lang="en-US" altLang="en-US" sz="1100" dirty="0">
                <a:solidFill>
                  <a:srgbClr val="C00000"/>
                </a:solidFill>
                <a:latin typeface="Consolas" panose="020B0609020204030204" pitchFamily="49" charset="0"/>
                <a:ea typeface="Menlo"/>
                <a:cs typeface="Consolas" panose="020B0609020204030204" pitchFamily="49" charset="0"/>
              </a:rPr>
              <a:t>    </a:t>
            </a:r>
            <a:r>
              <a:rPr lang="en-US" altLang="en-US" sz="1100" dirty="0">
                <a:solidFill>
                  <a:srgbClr val="333333"/>
                </a:solidFill>
                <a:latin typeface="Consolas" panose="020B0609020204030204" pitchFamily="49" charset="0"/>
                <a:ea typeface="Menlo"/>
                <a:cs typeface="Consolas" panose="020B0609020204030204" pitchFamily="49" charset="0"/>
              </a:rPr>
              <a:t>read(); </a:t>
            </a:r>
          </a:p>
          <a:p>
            <a:pPr eaLnBrk="0" fontAlgn="base" hangingPunct="0">
              <a:spcBef>
                <a:spcPct val="0"/>
              </a:spcBef>
              <a:spcAft>
                <a:spcPct val="0"/>
              </a:spcAft>
            </a:pPr>
            <a:r>
              <a:rPr lang="en-US" altLang="en-US" sz="1100" dirty="0">
                <a:solidFill>
                  <a:srgbClr val="333333"/>
                </a:solidFill>
                <a:latin typeface="Consolas" panose="020B0609020204030204" pitchFamily="49" charset="0"/>
                <a:cs typeface="Consolas" panose="020B0609020204030204" pitchFamily="49" charset="0"/>
              </a:rPr>
              <a:t> } </a:t>
            </a:r>
          </a:p>
        </p:txBody>
      </p:sp>
      <p:pic>
        <p:nvPicPr>
          <p:cNvPr id="19" name="Picture 10" descr="Image result for memo paper"/>
          <p:cNvPicPr>
            <a:picLocks noChangeAspect="1" noChangeArrowheads="1"/>
          </p:cNvPicPr>
          <p:nvPr/>
        </p:nvPicPr>
        <p:blipFill rotWithShape="1">
          <a:blip r:embed="rId7">
            <a:duotone>
              <a:prstClr val="black"/>
              <a:srgbClr val="7030A0">
                <a:tint val="45000"/>
                <a:satMod val="400000"/>
              </a:srgbClr>
            </a:duotone>
            <a:extLst>
              <a:ext uri="{28A0092B-C50C-407E-A947-70E740481C1C}">
                <a14:useLocalDpi xmlns:a14="http://schemas.microsoft.com/office/drawing/2010/main" val="0"/>
              </a:ext>
            </a:extLst>
          </a:blip>
          <a:srcRect l="12600" t="365" r="12693" b="17705"/>
          <a:stretch/>
        </p:blipFill>
        <p:spPr bwMode="auto">
          <a:xfrm>
            <a:off x="5254566" y="1332326"/>
            <a:ext cx="1499230" cy="858142"/>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
          <p:cNvSpPr>
            <a:spLocks noChangeArrowheads="1"/>
          </p:cNvSpPr>
          <p:nvPr/>
        </p:nvSpPr>
        <p:spPr bwMode="auto">
          <a:xfrm>
            <a:off x="5254566" y="1554495"/>
            <a:ext cx="1538468" cy="565146"/>
          </a:xfrm>
          <a:prstGeom prst="rect">
            <a:avLst/>
          </a:prstGeom>
          <a:noFill/>
          <a:ln w="3175">
            <a:noFill/>
            <a:miter lim="800000"/>
            <a:headEnd/>
            <a:tailEnd/>
          </a:ln>
          <a:effectLst>
            <a:glow rad="38100">
              <a:schemeClr val="tx1">
                <a:lumMod val="50000"/>
                <a:lumOff val="50000"/>
                <a:alpha val="40000"/>
              </a:schemeClr>
            </a:glow>
          </a:effectLst>
          <a:extLst/>
        </p:spPr>
        <p:txBody>
          <a:bodyPr vert="horz" wrap="square" lIns="0" tIns="36000" rIns="0" bIns="36000" numCol="1" anchor="ctr" anchorCtr="0" compatLnSpc="1">
            <a:prstTxWarp prst="textNoShape">
              <a:avLst/>
            </a:prstTxWarp>
            <a:spAutoFit/>
          </a:bodyPr>
          <a:lstStyle/>
          <a:p>
            <a:pPr eaLnBrk="0" fontAlgn="base" hangingPunct="0">
              <a:spcBef>
                <a:spcPct val="0"/>
              </a:spcBef>
              <a:spcAft>
                <a:spcPct val="0"/>
              </a:spcAft>
            </a:pPr>
            <a:r>
              <a:rPr lang="en-US" altLang="en-US" sz="800" dirty="0">
                <a:solidFill>
                  <a:srgbClr val="333333"/>
                </a:solidFill>
                <a:latin typeface="Consolas" panose="020B0609020204030204" pitchFamily="49" charset="0"/>
                <a:cs typeface="Consolas" panose="020B0609020204030204" pitchFamily="49" charset="0"/>
              </a:rPr>
              <a:t> </a:t>
            </a:r>
            <a:r>
              <a:rPr lang="en-US" altLang="en-US" sz="800" dirty="0">
                <a:solidFill>
                  <a:srgbClr val="C00000"/>
                </a:solidFill>
                <a:latin typeface="Consolas" panose="020B0609020204030204" pitchFamily="49" charset="0"/>
                <a:ea typeface="Menlo"/>
                <a:cs typeface="Consolas" panose="020B0609020204030204" pitchFamily="49" charset="0"/>
              </a:rPr>
              <a:t>void</a:t>
            </a:r>
            <a:r>
              <a:rPr lang="en-US" altLang="en-US" sz="800" dirty="0">
                <a:solidFill>
                  <a:srgbClr val="333333"/>
                </a:solidFill>
                <a:latin typeface="Consolas" panose="020B0609020204030204" pitchFamily="49" charset="0"/>
                <a:ea typeface="Menlo"/>
                <a:cs typeface="Consolas" panose="020B0609020204030204" pitchFamily="49" charset="0"/>
              </a:rPr>
              <a:t> </a:t>
            </a:r>
            <a:r>
              <a:rPr lang="en-US" altLang="en-US" sz="800" dirty="0">
                <a:solidFill>
                  <a:srgbClr val="795DA3"/>
                </a:solidFill>
                <a:latin typeface="Consolas" panose="020B0609020204030204" pitchFamily="49" charset="0"/>
              </a:rPr>
              <a:t>read</a:t>
            </a:r>
            <a:r>
              <a:rPr lang="en-US" altLang="en-US" sz="800" dirty="0">
                <a:solidFill>
                  <a:srgbClr val="333333"/>
                </a:solidFill>
                <a:latin typeface="Consolas" panose="020B0609020204030204" pitchFamily="49" charset="0"/>
                <a:cs typeface="Consolas" panose="020B0609020204030204" pitchFamily="49" charset="0"/>
              </a:rPr>
              <a:t>(</a:t>
            </a:r>
            <a:r>
              <a:rPr lang="en-US" altLang="en-US" sz="800" dirty="0">
                <a:solidFill>
                  <a:srgbClr val="C00000"/>
                </a:solidFill>
                <a:latin typeface="Consolas" panose="020B0609020204030204" pitchFamily="49" charset="0"/>
                <a:cs typeface="Consolas" panose="020B0609020204030204" pitchFamily="49" charset="0"/>
              </a:rPr>
              <a:t>String</a:t>
            </a:r>
            <a:r>
              <a:rPr lang="en-US" altLang="en-US" sz="800" dirty="0">
                <a:solidFill>
                  <a:srgbClr val="333333"/>
                </a:solidFill>
                <a:latin typeface="Consolas" panose="020B0609020204030204" pitchFamily="49" charset="0"/>
                <a:ea typeface="Menlo"/>
                <a:cs typeface="Consolas" panose="020B0609020204030204" pitchFamily="49" charset="0"/>
              </a:rPr>
              <a:t> </a:t>
            </a:r>
            <a:r>
              <a:rPr lang="en-US" altLang="en-US" sz="800" dirty="0" err="1">
                <a:solidFill>
                  <a:srgbClr val="333333"/>
                </a:solidFill>
                <a:latin typeface="Consolas" panose="020B0609020204030204" pitchFamily="49" charset="0"/>
                <a:ea typeface="Menlo"/>
                <a:cs typeface="Consolas" panose="020B0609020204030204" pitchFamily="49" charset="0"/>
              </a:rPr>
              <a:t>f</a:t>
            </a:r>
            <a:r>
              <a:rPr lang="en-US" altLang="en-US" sz="800" dirty="0" err="1">
                <a:solidFill>
                  <a:srgbClr val="333333"/>
                </a:solidFill>
                <a:latin typeface="Consolas" panose="020B0609020204030204" pitchFamily="49" charset="0"/>
                <a:cs typeface="Consolas" panose="020B0609020204030204" pitchFamily="49" charset="0"/>
              </a:rPr>
              <a:t>name</a:t>
            </a:r>
            <a:r>
              <a:rPr lang="en-US" altLang="en-US" sz="800" dirty="0">
                <a:solidFill>
                  <a:srgbClr val="333333"/>
                </a:solidFill>
                <a:latin typeface="Consolas" panose="020B0609020204030204" pitchFamily="49" charset="0"/>
                <a:cs typeface="Consolas" panose="020B0609020204030204" pitchFamily="49" charset="0"/>
              </a:rPr>
              <a:t>) {</a:t>
            </a:r>
            <a:endParaRPr lang="en-US" altLang="en-US" sz="800" dirty="0">
              <a:solidFill>
                <a:srgbClr val="333333"/>
              </a:solidFill>
              <a:latin typeface="Consolas" panose="020B0609020204030204" pitchFamily="49" charset="0"/>
              <a:ea typeface="Menlo"/>
              <a:cs typeface="Consolas" panose="020B0609020204030204" pitchFamily="49" charset="0"/>
            </a:endParaRPr>
          </a:p>
          <a:p>
            <a:pPr eaLnBrk="0" fontAlgn="base" hangingPunct="0">
              <a:spcBef>
                <a:spcPct val="0"/>
              </a:spcBef>
              <a:spcAft>
                <a:spcPct val="0"/>
              </a:spcAft>
            </a:pPr>
            <a:r>
              <a:rPr lang="en-US" altLang="en-US" sz="800" dirty="0">
                <a:solidFill>
                  <a:srgbClr val="333333"/>
                </a:solidFill>
                <a:latin typeface="Consolas" panose="020B0609020204030204" pitchFamily="49" charset="0"/>
                <a:ea typeface="Menlo"/>
                <a:cs typeface="Consolas" panose="020B0609020204030204" pitchFamily="49" charset="0"/>
              </a:rPr>
              <a:t>    </a:t>
            </a:r>
            <a:r>
              <a:rPr lang="en-US" altLang="en-US" sz="800" dirty="0">
                <a:solidFill>
                  <a:srgbClr val="C00000"/>
                </a:solidFill>
                <a:latin typeface="Consolas" panose="020B0609020204030204" pitchFamily="49" charset="0"/>
                <a:cs typeface="Consolas" panose="020B0609020204030204" pitchFamily="49" charset="0"/>
              </a:rPr>
              <a:t>new</a:t>
            </a:r>
            <a:r>
              <a:rPr lang="en-US" altLang="en-US" sz="800" dirty="0">
                <a:solidFill>
                  <a:srgbClr val="333333"/>
                </a:solidFill>
                <a:latin typeface="Consolas" panose="020B0609020204030204" pitchFamily="49" charset="0"/>
                <a:cs typeface="Consolas" panose="020B0609020204030204" pitchFamily="49" charset="0"/>
              </a:rPr>
              <a:t> </a:t>
            </a:r>
            <a:r>
              <a:rPr lang="en-US" altLang="en-US" sz="800" dirty="0" err="1">
                <a:solidFill>
                  <a:srgbClr val="333333"/>
                </a:solidFill>
                <a:latin typeface="Consolas" panose="020B0609020204030204" pitchFamily="49" charset="0"/>
                <a:cs typeface="Consolas" panose="020B0609020204030204" pitchFamily="49" charset="0"/>
              </a:rPr>
              <a:t>Text</a:t>
            </a:r>
            <a:r>
              <a:rPr lang="en-US" altLang="en-US" sz="800" dirty="0" err="1">
                <a:solidFill>
                  <a:srgbClr val="333333"/>
                </a:solidFill>
                <a:latin typeface="Consolas" panose="020B0609020204030204" pitchFamily="49" charset="0"/>
                <a:ea typeface="Menlo"/>
                <a:cs typeface="Consolas" panose="020B0609020204030204" pitchFamily="49" charset="0"/>
              </a:rPr>
              <a:t>Reader</a:t>
            </a:r>
            <a:r>
              <a:rPr lang="en-US" altLang="en-US" sz="800" dirty="0">
                <a:solidFill>
                  <a:srgbClr val="333333"/>
                </a:solidFill>
                <a:latin typeface="Consolas" panose="020B0609020204030204" pitchFamily="49" charset="0"/>
                <a:ea typeface="Menlo"/>
                <a:cs typeface="Consolas" panose="020B0609020204030204" pitchFamily="49" charset="0"/>
              </a:rPr>
              <a:t>(</a:t>
            </a:r>
            <a:r>
              <a:rPr lang="en-US" altLang="en-US" sz="800" dirty="0" err="1">
                <a:solidFill>
                  <a:srgbClr val="333333"/>
                </a:solidFill>
                <a:latin typeface="Consolas" panose="020B0609020204030204" pitchFamily="49" charset="0"/>
                <a:ea typeface="Menlo"/>
                <a:cs typeface="Consolas" panose="020B0609020204030204" pitchFamily="49" charset="0"/>
              </a:rPr>
              <a:t>fname</a:t>
            </a:r>
            <a:r>
              <a:rPr lang="en-US" altLang="en-US" sz="800" dirty="0">
                <a:solidFill>
                  <a:srgbClr val="333333"/>
                </a:solidFill>
                <a:latin typeface="Consolas" panose="020B0609020204030204" pitchFamily="49" charset="0"/>
                <a:ea typeface="Menlo"/>
                <a:cs typeface="Consolas" panose="020B0609020204030204" pitchFamily="49" charset="0"/>
              </a:rPr>
              <a:t>)</a:t>
            </a:r>
            <a:r>
              <a:rPr lang="en-US" altLang="en-US" sz="800" dirty="0">
                <a:solidFill>
                  <a:srgbClr val="C00000"/>
                </a:solidFill>
                <a:latin typeface="Consolas" panose="020B0609020204030204" pitchFamily="49" charset="0"/>
                <a:ea typeface="Menlo"/>
                <a:cs typeface="Consolas" panose="020B0609020204030204" pitchFamily="49" charset="0"/>
              </a:rPr>
              <a:t>.</a:t>
            </a:r>
          </a:p>
          <a:p>
            <a:pPr eaLnBrk="0" fontAlgn="base" hangingPunct="0">
              <a:spcBef>
                <a:spcPct val="0"/>
              </a:spcBef>
              <a:spcAft>
                <a:spcPct val="0"/>
              </a:spcAft>
            </a:pPr>
            <a:r>
              <a:rPr lang="en-US" altLang="en-US" sz="800" dirty="0">
                <a:solidFill>
                  <a:srgbClr val="C00000"/>
                </a:solidFill>
                <a:latin typeface="Consolas" panose="020B0609020204030204" pitchFamily="49" charset="0"/>
                <a:ea typeface="Menlo"/>
                <a:cs typeface="Consolas" panose="020B0609020204030204" pitchFamily="49" charset="0"/>
              </a:rPr>
              <a:t>    </a:t>
            </a:r>
            <a:r>
              <a:rPr lang="en-US" altLang="en-US" sz="800" dirty="0" err="1">
                <a:solidFill>
                  <a:srgbClr val="333333"/>
                </a:solidFill>
                <a:latin typeface="Consolas" panose="020B0609020204030204" pitchFamily="49" charset="0"/>
                <a:ea typeface="Menlo"/>
                <a:cs typeface="Consolas" panose="020B0609020204030204" pitchFamily="49" charset="0"/>
              </a:rPr>
              <a:t>readLine</a:t>
            </a:r>
            <a:r>
              <a:rPr lang="en-US" altLang="en-US" sz="800" dirty="0">
                <a:solidFill>
                  <a:srgbClr val="333333"/>
                </a:solidFill>
                <a:latin typeface="Consolas" panose="020B0609020204030204" pitchFamily="49" charset="0"/>
                <a:ea typeface="Menlo"/>
                <a:cs typeface="Consolas" panose="020B0609020204030204" pitchFamily="49" charset="0"/>
              </a:rPr>
              <a:t>(); </a:t>
            </a:r>
          </a:p>
          <a:p>
            <a:pPr eaLnBrk="0" fontAlgn="base" hangingPunct="0">
              <a:spcBef>
                <a:spcPct val="0"/>
              </a:spcBef>
              <a:spcAft>
                <a:spcPct val="0"/>
              </a:spcAft>
            </a:pPr>
            <a:r>
              <a:rPr lang="en-US" altLang="en-US" sz="800" dirty="0">
                <a:solidFill>
                  <a:srgbClr val="333333"/>
                </a:solidFill>
                <a:latin typeface="Consolas" panose="020B0609020204030204" pitchFamily="49" charset="0"/>
                <a:cs typeface="Consolas" panose="020B0609020204030204" pitchFamily="49" charset="0"/>
              </a:rPr>
              <a:t> } </a:t>
            </a:r>
          </a:p>
        </p:txBody>
      </p:sp>
      <p:pic>
        <p:nvPicPr>
          <p:cNvPr id="9224" name="Picture 8" descr="Image result for magnifi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8505" y="1110982"/>
            <a:ext cx="2568543" cy="2568543"/>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ribbon star”的图片搜索结果"/>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941" y="1545571"/>
            <a:ext cx="441739" cy="441739"/>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2" descr="“star rating png”的图片搜索结果"/>
          <p:cNvPicPr>
            <a:picLocks noChangeAspect="1" noChangeArrowheads="1"/>
          </p:cNvPicPr>
          <p:nvPr/>
        </p:nvPicPr>
        <p:blipFill rotWithShape="1">
          <a:blip r:embed="rId10">
            <a:extLst>
              <a:ext uri="{28A0092B-C50C-407E-A947-70E740481C1C}">
                <a14:useLocalDpi xmlns:a14="http://schemas.microsoft.com/office/drawing/2010/main" val="0"/>
              </a:ext>
            </a:extLst>
          </a:blip>
          <a:srcRect t="39865" b="38263"/>
          <a:stretch/>
        </p:blipFill>
        <p:spPr bwMode="auto">
          <a:xfrm>
            <a:off x="2291795" y="2031059"/>
            <a:ext cx="826118" cy="180690"/>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相关图片"/>
          <p:cNvPicPr>
            <a:picLocks noChangeAspect="1" noChangeArrowheads="1"/>
          </p:cNvPicPr>
          <p:nvPr/>
        </p:nvPicPr>
        <p:blipFill rotWithShape="1">
          <a:blip r:embed="rId11">
            <a:extLst>
              <a:ext uri="{28A0092B-C50C-407E-A947-70E740481C1C}">
                <a14:useLocalDpi xmlns:a14="http://schemas.microsoft.com/office/drawing/2010/main" val="0"/>
              </a:ext>
            </a:extLst>
          </a:blip>
          <a:srcRect t="38835" b="39290"/>
          <a:stretch/>
        </p:blipFill>
        <p:spPr bwMode="auto">
          <a:xfrm>
            <a:off x="4303747" y="1673684"/>
            <a:ext cx="801941" cy="17542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star rating png”的图片搜索结果"/>
          <p:cNvPicPr>
            <a:picLocks noChangeAspect="1" noChangeArrowheads="1"/>
          </p:cNvPicPr>
          <p:nvPr/>
        </p:nvPicPr>
        <p:blipFill rotWithShape="1">
          <a:blip r:embed="rId10">
            <a:extLst>
              <a:ext uri="{28A0092B-C50C-407E-A947-70E740481C1C}">
                <a14:useLocalDpi xmlns:a14="http://schemas.microsoft.com/office/drawing/2010/main" val="0"/>
              </a:ext>
            </a:extLst>
          </a:blip>
          <a:srcRect t="39865" b="38263"/>
          <a:stretch/>
        </p:blipFill>
        <p:spPr bwMode="auto">
          <a:xfrm>
            <a:off x="5927678" y="1338916"/>
            <a:ext cx="826118" cy="18069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相关图片"/>
          <p:cNvPicPr>
            <a:picLocks noChangeAspect="1" noChangeArrowheads="1"/>
          </p:cNvPicPr>
          <p:nvPr/>
        </p:nvPicPr>
        <p:blipFill rotWithShape="1">
          <a:blip r:embed="rId12">
            <a:extLst>
              <a:ext uri="{28A0092B-C50C-407E-A947-70E740481C1C}">
                <a14:useLocalDpi xmlns:a14="http://schemas.microsoft.com/office/drawing/2010/main" val="0"/>
              </a:ext>
            </a:extLst>
          </a:blip>
          <a:srcRect l="5404" t="41439" r="6315" b="39551"/>
          <a:stretch/>
        </p:blipFill>
        <p:spPr bwMode="auto">
          <a:xfrm>
            <a:off x="5848401" y="2191161"/>
            <a:ext cx="783126" cy="168638"/>
          </a:xfrm>
          <a:prstGeom prst="rect">
            <a:avLst/>
          </a:prstGeom>
          <a:noFill/>
          <a:extLst>
            <a:ext uri="{909E8E84-426E-40DD-AFC4-6F175D3DCCD1}">
              <a14:hiddenFill xmlns:a14="http://schemas.microsoft.com/office/drawing/2010/main">
                <a:solidFill>
                  <a:srgbClr val="FFFFFF"/>
                </a:solidFill>
              </a14:hiddenFill>
            </a:ext>
          </a:extLst>
        </p:spPr>
      </p:pic>
      <p:pic>
        <p:nvPicPr>
          <p:cNvPr id="9234" name="Picture 18" descr="“star rating png”的图片搜索结果"/>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80496" y="1465338"/>
            <a:ext cx="720000" cy="132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579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365127"/>
            <a:ext cx="7372350" cy="844548"/>
          </a:xfrm>
        </p:spPr>
        <p:txBody>
          <a:bodyPr>
            <a:normAutofit/>
          </a:bodyPr>
          <a:lstStyle/>
          <a:p>
            <a:pPr algn="ctr"/>
            <a:r>
              <a:rPr lang="en-US" sz="4000" dirty="0">
                <a:latin typeface="Gill Sans MT" panose="020B0502020104020203" pitchFamily="34" charset="0"/>
              </a:rPr>
              <a:t>Evaluation</a:t>
            </a:r>
          </a:p>
        </p:txBody>
      </p:sp>
      <p:sp>
        <p:nvSpPr>
          <p:cNvPr id="3" name="Content Placeholder 2"/>
          <p:cNvSpPr>
            <a:spLocks noGrp="1"/>
          </p:cNvSpPr>
          <p:nvPr>
            <p:ph idx="1"/>
          </p:nvPr>
        </p:nvSpPr>
        <p:spPr>
          <a:xfrm>
            <a:off x="628650" y="2361545"/>
            <a:ext cx="7766050" cy="3200400"/>
          </a:xfrm>
        </p:spPr>
        <p:txBody>
          <a:bodyPr>
            <a:normAutofit fontScale="92500"/>
          </a:bodyPr>
          <a:lstStyle/>
          <a:p>
            <a:pPr marL="0" indent="0">
              <a:lnSpc>
                <a:spcPct val="100000"/>
              </a:lnSpc>
              <a:spcBef>
                <a:spcPts val="0"/>
              </a:spcBef>
              <a:buNone/>
            </a:pPr>
            <a:r>
              <a:rPr lang="en-US" altLang="zh-CN" sz="2400" dirty="0"/>
              <a:t> </a:t>
            </a:r>
            <a:r>
              <a:rPr lang="en-US" altLang="zh-CN" sz="2400" dirty="0">
                <a:latin typeface="Arial" panose="020B0604020202020204" pitchFamily="34" charset="0"/>
                <a:cs typeface="Arial" panose="020B0604020202020204" pitchFamily="34" charset="0"/>
              </a:rPr>
              <a:t>RQ1:   How </a:t>
            </a:r>
            <a:r>
              <a:rPr lang="en-US" altLang="zh-CN" sz="2400" dirty="0">
                <a:solidFill>
                  <a:srgbClr val="1909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accurate</a:t>
            </a:r>
            <a:r>
              <a:rPr lang="en-US" altLang="zh-CN" sz="2400" dirty="0">
                <a:latin typeface="Arial" panose="020B0604020202020204" pitchFamily="34" charset="0"/>
                <a:cs typeface="Arial" panose="020B0604020202020204" pitchFamily="34" charset="0"/>
              </a:rPr>
              <a:t> are the code examples selected by </a:t>
            </a:r>
          </a:p>
          <a:p>
            <a:pPr marL="0" indent="0">
              <a:lnSpc>
                <a:spcPct val="100000"/>
              </a:lnSpc>
              <a:spcBef>
                <a:spcPts val="0"/>
              </a:spcBef>
              <a:buNone/>
            </a:pPr>
            <a:r>
              <a:rPr lang="en-US" altLang="zh-CN" sz="2400" dirty="0">
                <a:latin typeface="Arial" panose="020B0604020202020204" pitchFamily="34" charset="0"/>
                <a:cs typeface="Arial" panose="020B0604020202020204" pitchFamily="34" charset="0"/>
              </a:rPr>
              <a:t>            </a:t>
            </a:r>
            <a:r>
              <a:rPr lang="en-US" altLang="zh-CN" sz="2400" dirty="0" err="1">
                <a:latin typeface="Arial" panose="020B0604020202020204" pitchFamily="34" charset="0"/>
                <a:cs typeface="Arial" panose="020B0604020202020204" pitchFamily="34" charset="0"/>
              </a:rPr>
              <a:t>CodeKernel</a:t>
            </a:r>
            <a:r>
              <a:rPr lang="en-US" altLang="zh-CN" sz="2400" dirty="0">
                <a:latin typeface="Arial" panose="020B0604020202020204" pitchFamily="34" charset="0"/>
                <a:cs typeface="Arial" panose="020B0604020202020204" pitchFamily="34" charset="0"/>
              </a:rPr>
              <a:t> ?</a:t>
            </a:r>
          </a:p>
          <a:p>
            <a:pPr marL="0" indent="0">
              <a:lnSpc>
                <a:spcPct val="100000"/>
              </a:lnSpc>
              <a:spcBef>
                <a:spcPts val="0"/>
              </a:spcBef>
              <a:buNone/>
            </a:pPr>
            <a:endParaRPr lang="en-US" altLang="zh-CN" sz="24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zh-CN" sz="2400" dirty="0">
                <a:latin typeface="Arial" panose="020B0604020202020204" pitchFamily="34" charset="0"/>
                <a:cs typeface="Arial" panose="020B0604020202020204" pitchFamily="34" charset="0"/>
              </a:rPr>
              <a:t> RQ2:   How </a:t>
            </a:r>
            <a:r>
              <a:rPr lang="en-US" altLang="zh-CN" sz="2400" dirty="0">
                <a:solidFill>
                  <a:srgbClr val="1909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useful</a:t>
            </a:r>
            <a:r>
              <a:rPr lang="en-US" altLang="zh-CN" sz="2400" dirty="0">
                <a:latin typeface="Arial" panose="020B0604020202020204" pitchFamily="34" charset="0"/>
                <a:cs typeface="Arial" panose="020B0604020202020204" pitchFamily="34" charset="0"/>
              </a:rPr>
              <a:t> is </a:t>
            </a:r>
            <a:r>
              <a:rPr lang="en-US" altLang="zh-CN" sz="2400" dirty="0" err="1">
                <a:latin typeface="Arial" panose="020B0604020202020204" pitchFamily="34" charset="0"/>
                <a:cs typeface="Arial" panose="020B0604020202020204" pitchFamily="34" charset="0"/>
              </a:rPr>
              <a:t>CodeKernel</a:t>
            </a:r>
            <a:r>
              <a:rPr lang="en-US" altLang="zh-CN" sz="2400" dirty="0">
                <a:latin typeface="Arial" panose="020B0604020202020204" pitchFamily="34" charset="0"/>
                <a:cs typeface="Arial" panose="020B0604020202020204" pitchFamily="34" charset="0"/>
              </a:rPr>
              <a:t> for selecting API usage </a:t>
            </a:r>
          </a:p>
          <a:p>
            <a:pPr marL="0" indent="0">
              <a:lnSpc>
                <a:spcPct val="100000"/>
              </a:lnSpc>
              <a:spcBef>
                <a:spcPts val="0"/>
              </a:spcBef>
              <a:buNone/>
            </a:pPr>
            <a:r>
              <a:rPr lang="en-US" altLang="zh-CN" sz="2400" dirty="0">
                <a:latin typeface="Arial" panose="020B0604020202020204" pitchFamily="34" charset="0"/>
                <a:cs typeface="Arial" panose="020B0604020202020204" pitchFamily="34" charset="0"/>
              </a:rPr>
              <a:t>            examples ?</a:t>
            </a:r>
          </a:p>
          <a:p>
            <a:pPr marL="0" indent="0">
              <a:lnSpc>
                <a:spcPct val="100000"/>
              </a:lnSpc>
              <a:spcBef>
                <a:spcPts val="0"/>
              </a:spcBef>
              <a:buNone/>
            </a:pPr>
            <a:endParaRPr lang="en-US" altLang="zh-CN" sz="2400" dirty="0">
              <a:latin typeface="Arial" panose="020B0604020202020204" pitchFamily="34" charset="0"/>
              <a:cs typeface="Arial" panose="020B0604020202020204" pitchFamily="34" charset="0"/>
            </a:endParaRPr>
          </a:p>
          <a:p>
            <a:pPr marL="0" indent="0">
              <a:lnSpc>
                <a:spcPct val="100000"/>
              </a:lnSpc>
              <a:spcBef>
                <a:spcPts val="0"/>
              </a:spcBef>
              <a:buNone/>
            </a:pPr>
            <a:r>
              <a:rPr lang="en-US" altLang="zh-CN" sz="2400" dirty="0">
                <a:latin typeface="Arial" panose="020B0604020202020204" pitchFamily="34" charset="0"/>
                <a:cs typeface="Arial" panose="020B0604020202020204" pitchFamily="34" charset="0"/>
              </a:rPr>
              <a:t> RQ3:   Does </a:t>
            </a:r>
            <a:r>
              <a:rPr lang="en-US" altLang="zh-CN" sz="2400" dirty="0">
                <a:solidFill>
                  <a:srgbClr val="1909E7"/>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graph kernel </a:t>
            </a:r>
            <a:r>
              <a:rPr lang="en-US" altLang="zh-CN" sz="2400" dirty="0">
                <a:latin typeface="Arial" panose="020B0604020202020204" pitchFamily="34" charset="0"/>
                <a:cs typeface="Arial" panose="020B0604020202020204" pitchFamily="34" charset="0"/>
              </a:rPr>
              <a:t>help improve the graph </a:t>
            </a:r>
          </a:p>
          <a:p>
            <a:pPr marL="0" indent="0">
              <a:lnSpc>
                <a:spcPct val="100000"/>
              </a:lnSpc>
              <a:spcBef>
                <a:spcPts val="0"/>
              </a:spcBef>
              <a:buNone/>
            </a:pPr>
            <a:r>
              <a:rPr lang="en-US" altLang="zh-CN" sz="2400" dirty="0">
                <a:latin typeface="Arial" panose="020B0604020202020204" pitchFamily="34" charset="0"/>
                <a:cs typeface="Arial" panose="020B0604020202020204" pitchFamily="34" charset="0"/>
              </a:rPr>
              <a:t>            clustering performance ?</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E5D20B07-BDDC-4D04-8605-14FADEF213F7}" type="slidenum">
              <a:rPr lang="en-US" smtClean="0">
                <a:solidFill>
                  <a:schemeClr val="tx1"/>
                </a:solidFill>
              </a:rPr>
              <a:pPr/>
              <a:t>17</a:t>
            </a:fld>
            <a:endParaRPr lang="en-US" dirty="0">
              <a:solidFill>
                <a:schemeClr val="tx1"/>
              </a:solidFill>
            </a:endParaRPr>
          </a:p>
        </p:txBody>
      </p:sp>
      <p:sp>
        <p:nvSpPr>
          <p:cNvPr id="5" name="TextBox 4"/>
          <p:cNvSpPr txBox="1"/>
          <p:nvPr/>
        </p:nvSpPr>
        <p:spPr>
          <a:xfrm>
            <a:off x="628650" y="1574800"/>
            <a:ext cx="6086475" cy="523220"/>
          </a:xfrm>
          <a:prstGeom prst="rect">
            <a:avLst/>
          </a:prstGeom>
          <a:noFill/>
        </p:spPr>
        <p:txBody>
          <a:bodyPr wrap="square" rtlCol="0">
            <a:spAutoFit/>
          </a:bodyPr>
          <a:lstStyle/>
          <a:p>
            <a:r>
              <a:rPr lang="en-US" altLang="ko-KR" sz="2800" dirty="0">
                <a:latin typeface="Arial" panose="020B0604020202020204" pitchFamily="34" charset="0"/>
                <a:cs typeface="Arial" panose="020B0604020202020204" pitchFamily="34" charset="0"/>
              </a:rPr>
              <a:t>Research Questions</a:t>
            </a:r>
            <a:endParaRPr lang="ko-KR"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2083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a:bodyPr>
          <a:lstStyle/>
          <a:p>
            <a:r>
              <a:rPr lang="en-US" sz="3200" dirty="0">
                <a:latin typeface="Gill Sans MT" panose="020B0502020104020203" pitchFamily="34" charset="0"/>
              </a:rPr>
              <a:t>Accuracy </a:t>
            </a:r>
            <a:r>
              <a:rPr lang="en-US" altLang="zh-CN" sz="3200" dirty="0">
                <a:latin typeface="Gill Sans MT" panose="020B0502020104020203" pitchFamily="34" charset="0"/>
              </a:rPr>
              <a:t>of</a:t>
            </a:r>
            <a:r>
              <a:rPr lang="zh-CN" altLang="en-US" sz="3200" dirty="0">
                <a:latin typeface="Gill Sans MT" panose="020B0502020104020203" pitchFamily="34" charset="0"/>
              </a:rPr>
              <a:t> </a:t>
            </a:r>
            <a:r>
              <a:rPr lang="en-US" altLang="zh-CN" sz="3200" dirty="0">
                <a:latin typeface="Gill Sans MT" panose="020B0502020104020203" pitchFamily="34" charset="0"/>
              </a:rPr>
              <a:t>Code</a:t>
            </a:r>
            <a:r>
              <a:rPr lang="zh-CN" altLang="en-US" sz="3200" dirty="0">
                <a:latin typeface="Gill Sans MT" panose="020B0502020104020203" pitchFamily="34" charset="0"/>
              </a:rPr>
              <a:t> </a:t>
            </a:r>
            <a:r>
              <a:rPr lang="en-US" altLang="zh-CN" sz="3200" dirty="0">
                <a:latin typeface="Gill Sans MT" panose="020B0502020104020203" pitchFamily="34" charset="0"/>
              </a:rPr>
              <a:t>Clustering</a:t>
            </a:r>
            <a:r>
              <a:rPr lang="zh-CN" altLang="en-US" sz="3200" dirty="0">
                <a:latin typeface="Gill Sans MT" panose="020B0502020104020203" pitchFamily="34" charset="0"/>
              </a:rPr>
              <a:t> </a:t>
            </a:r>
            <a:r>
              <a:rPr lang="en-US" sz="3200" dirty="0">
                <a:latin typeface="Gill Sans MT" panose="020B0502020104020203" pitchFamily="34" charset="0"/>
              </a:rPr>
              <a:t>(</a:t>
            </a:r>
            <a:r>
              <a:rPr lang="en-US" altLang="zh-CN" sz="3200" dirty="0">
                <a:latin typeface="Gill Sans MT" panose="020B0502020104020203" pitchFamily="34" charset="0"/>
              </a:rPr>
              <a:t>RQ1</a:t>
            </a:r>
            <a:r>
              <a:rPr lang="en-US" sz="3200" dirty="0">
                <a:latin typeface="Gill Sans MT" panose="020B0502020104020203" pitchFamily="34" charset="0"/>
              </a:rPr>
              <a:t>)</a:t>
            </a:r>
          </a:p>
        </p:txBody>
      </p:sp>
      <p:sp>
        <p:nvSpPr>
          <p:cNvPr id="3" name="Content Placeholder 2"/>
          <p:cNvSpPr>
            <a:spLocks noGrp="1"/>
          </p:cNvSpPr>
          <p:nvPr>
            <p:ph idx="1"/>
          </p:nvPr>
        </p:nvSpPr>
        <p:spPr>
          <a:xfrm>
            <a:off x="628650" y="1418063"/>
            <a:ext cx="7886700" cy="4938288"/>
          </a:xfrm>
        </p:spPr>
        <p:txBody>
          <a:bodyPr>
            <a:normAutofit lnSpcReduction="10000"/>
          </a:bodyPr>
          <a:lstStyle/>
          <a:p>
            <a:r>
              <a:rPr lang="en-US" sz="2400" dirty="0">
                <a:latin typeface="Gill Sans MT" panose="020B0502020104020203" pitchFamily="34" charset="0"/>
              </a:rPr>
              <a:t>Data</a:t>
            </a:r>
          </a:p>
          <a:p>
            <a:pPr marL="808038" lvl="1" indent="-350838" latinLnBrk="0">
              <a:buFont typeface="Wingdings" pitchFamily="2" charset="2"/>
              <a:buChar char="Ø"/>
            </a:pPr>
            <a:r>
              <a:rPr lang="en-US" altLang="zh-CN" sz="2000" dirty="0">
                <a:solidFill>
                  <a:srgbClr val="1909E7"/>
                </a:solidFill>
                <a:latin typeface="Gill Sans MT" panose="020B0502020104020203" pitchFamily="34" charset="0"/>
              </a:rPr>
              <a:t>473</a:t>
            </a:r>
            <a:r>
              <a:rPr lang="zh-CN" altLang="en-US" sz="2000" dirty="0">
                <a:solidFill>
                  <a:srgbClr val="1909E7"/>
                </a:solidFill>
                <a:latin typeface="Gill Sans MT" panose="020B0502020104020203" pitchFamily="34" charset="0"/>
              </a:rPr>
              <a:t> </a:t>
            </a:r>
            <a:r>
              <a:rPr lang="en-US" altLang="zh-CN" sz="2000" dirty="0">
                <a:latin typeface="Gill Sans MT" panose="020B0502020104020203" pitchFamily="34" charset="0"/>
              </a:rPr>
              <a:t>code</a:t>
            </a:r>
            <a:r>
              <a:rPr lang="zh-CN" altLang="en-US" sz="2000" dirty="0">
                <a:latin typeface="Gill Sans MT" panose="020B0502020104020203" pitchFamily="34" charset="0"/>
              </a:rPr>
              <a:t> </a:t>
            </a:r>
            <a:r>
              <a:rPr lang="en-US" altLang="zh-CN" sz="2000" dirty="0">
                <a:latin typeface="Gill Sans MT" panose="020B0502020104020203" pitchFamily="34" charset="0"/>
              </a:rPr>
              <a:t>snippets</a:t>
            </a:r>
            <a:r>
              <a:rPr lang="zh-CN" altLang="en-US" sz="2000" dirty="0">
                <a:latin typeface="Gill Sans MT" panose="020B0502020104020203" pitchFamily="34" charset="0"/>
              </a:rPr>
              <a:t> </a:t>
            </a:r>
            <a:r>
              <a:rPr lang="en-US" altLang="zh-CN" sz="2000" dirty="0">
                <a:latin typeface="Gill Sans MT" panose="020B0502020104020203" pitchFamily="34" charset="0"/>
              </a:rPr>
              <a:t>that</a:t>
            </a:r>
            <a:r>
              <a:rPr lang="zh-CN" altLang="en-US" sz="2000" dirty="0">
                <a:latin typeface="Gill Sans MT" panose="020B0502020104020203" pitchFamily="34" charset="0"/>
              </a:rPr>
              <a:t> </a:t>
            </a:r>
            <a:r>
              <a:rPr lang="en-US" altLang="zh-CN" sz="2000" dirty="0">
                <a:latin typeface="Gill Sans MT" panose="020B0502020104020203" pitchFamily="34" charset="0"/>
              </a:rPr>
              <a:t>are</a:t>
            </a:r>
            <a:r>
              <a:rPr lang="zh-CN" altLang="en-US" sz="2000" dirty="0">
                <a:latin typeface="Gill Sans MT" panose="020B0502020104020203" pitchFamily="34" charset="0"/>
              </a:rPr>
              <a:t> </a:t>
            </a:r>
            <a:r>
              <a:rPr lang="en-US" altLang="zh-CN" sz="2000" dirty="0">
                <a:latin typeface="Gill Sans MT" panose="020B0502020104020203" pitchFamily="34" charset="0"/>
              </a:rPr>
              <a:t>relevant</a:t>
            </a:r>
            <a:r>
              <a:rPr lang="zh-CN" altLang="en-US" sz="2000" dirty="0">
                <a:latin typeface="Gill Sans MT" panose="020B0502020104020203" pitchFamily="34" charset="0"/>
              </a:rPr>
              <a:t> </a:t>
            </a:r>
            <a:r>
              <a:rPr lang="en-US" altLang="zh-CN" sz="2000" dirty="0">
                <a:latin typeface="Gill Sans MT" panose="020B0502020104020203" pitchFamily="34" charset="0"/>
              </a:rPr>
              <a:t>to</a:t>
            </a:r>
            <a:r>
              <a:rPr lang="zh-CN" altLang="en-US" sz="2000" dirty="0">
                <a:latin typeface="Gill Sans MT" panose="020B0502020104020203" pitchFamily="34" charset="0"/>
              </a:rPr>
              <a:t> </a:t>
            </a:r>
            <a:r>
              <a:rPr lang="en-US" altLang="zh-CN" sz="2000" dirty="0">
                <a:solidFill>
                  <a:srgbClr val="1909E7"/>
                </a:solidFill>
                <a:latin typeface="Gill Sans MT" panose="020B0502020104020203" pitchFamily="34" charset="0"/>
              </a:rPr>
              <a:t>1</a:t>
            </a:r>
            <a:r>
              <a:rPr lang="en-US" sz="2000" dirty="0">
                <a:solidFill>
                  <a:srgbClr val="1909E7"/>
                </a:solidFill>
                <a:latin typeface="Gill Sans MT" panose="020B0502020104020203" pitchFamily="34" charset="0"/>
              </a:rPr>
              <a:t>4 </a:t>
            </a:r>
            <a:r>
              <a:rPr lang="en-US" altLang="zh-CN" sz="2000" dirty="0">
                <a:latin typeface="Gill Sans MT" panose="020B0502020104020203" pitchFamily="34" charset="0"/>
              </a:rPr>
              <a:t>randomly</a:t>
            </a:r>
            <a:r>
              <a:rPr lang="zh-CN" altLang="en-US" sz="2000" dirty="0">
                <a:latin typeface="Gill Sans MT" panose="020B0502020104020203" pitchFamily="34" charset="0"/>
              </a:rPr>
              <a:t> </a:t>
            </a:r>
            <a:r>
              <a:rPr lang="en-US" altLang="zh-CN" sz="2000" dirty="0">
                <a:latin typeface="Gill Sans MT" panose="020B0502020104020203" pitchFamily="34" charset="0"/>
              </a:rPr>
              <a:t>selected</a:t>
            </a:r>
            <a:r>
              <a:rPr lang="zh-CN" altLang="en-US" sz="2000" dirty="0">
                <a:latin typeface="Gill Sans MT" panose="020B0502020104020203" pitchFamily="34" charset="0"/>
              </a:rPr>
              <a:t> </a:t>
            </a:r>
            <a:r>
              <a:rPr lang="en-US" sz="2000" dirty="0">
                <a:latin typeface="Gill Sans MT" panose="020B0502020104020203" pitchFamily="34" charset="0"/>
              </a:rPr>
              <a:t>Java API</a:t>
            </a:r>
            <a:r>
              <a:rPr lang="en-US" altLang="zh-CN" sz="2000" dirty="0">
                <a:latin typeface="Gill Sans MT" panose="020B0502020104020203" pitchFamily="34" charset="0"/>
              </a:rPr>
              <a:t>s</a:t>
            </a:r>
            <a:endParaRPr lang="en-US" sz="2000" dirty="0">
              <a:latin typeface="Gill Sans MT" panose="020B0502020104020203" pitchFamily="34" charset="0"/>
            </a:endParaRPr>
          </a:p>
          <a:p>
            <a:r>
              <a:rPr lang="en-US" sz="2400" dirty="0">
                <a:latin typeface="Gill Sans MT" panose="020B0502020104020203" pitchFamily="34" charset="0"/>
              </a:rPr>
              <a:t>Metrics</a:t>
            </a:r>
          </a:p>
          <a:p>
            <a:pPr lvl="1" latinLnBrk="0"/>
            <a:r>
              <a:rPr lang="en-US" altLang="zh-CN" sz="2000" dirty="0">
                <a:solidFill>
                  <a:srgbClr val="1909E7"/>
                </a:solidFill>
                <a:latin typeface="Gill Sans MT" panose="020B0502020104020203" pitchFamily="34" charset="0"/>
              </a:rPr>
              <a:t>Precision:</a:t>
            </a:r>
            <a:r>
              <a:rPr lang="zh-CN" altLang="en-US" sz="2000" dirty="0">
                <a:solidFill>
                  <a:srgbClr val="1909E7"/>
                </a:solidFill>
                <a:latin typeface="Gill Sans MT" panose="020B0502020104020203" pitchFamily="34" charset="0"/>
              </a:rPr>
              <a:t>  </a:t>
            </a:r>
            <a:r>
              <a:rPr lang="en-US" altLang="zh-CN" sz="2000" dirty="0">
                <a:latin typeface="Gill Sans MT" panose="020B0502020104020203" pitchFamily="34" charset="0"/>
              </a:rPr>
              <a:t>ratio</a:t>
            </a:r>
            <a:r>
              <a:rPr lang="zh-CN" altLang="en-US" sz="2000" dirty="0">
                <a:latin typeface="Gill Sans MT" panose="020B0502020104020203" pitchFamily="34" charset="0"/>
              </a:rPr>
              <a:t> </a:t>
            </a:r>
            <a:r>
              <a:rPr lang="en-US" altLang="zh-CN" sz="2000" dirty="0">
                <a:latin typeface="Gill Sans MT" panose="020B0502020104020203" pitchFamily="34" charset="0"/>
              </a:rPr>
              <a:t>of</a:t>
            </a:r>
            <a:r>
              <a:rPr lang="zh-CN" altLang="en-US" sz="2000" dirty="0">
                <a:latin typeface="Gill Sans MT" panose="020B0502020104020203" pitchFamily="34" charset="0"/>
              </a:rPr>
              <a:t> </a:t>
            </a:r>
            <a:r>
              <a:rPr lang="en-US" altLang="zh-CN" sz="2000" dirty="0">
                <a:latin typeface="Gill Sans MT" panose="020B0502020104020203" pitchFamily="34" charset="0"/>
              </a:rPr>
              <a:t>correct</a:t>
            </a:r>
            <a:r>
              <a:rPr lang="zh-CN" altLang="en-US" sz="2000" dirty="0">
                <a:latin typeface="Gill Sans MT" panose="020B0502020104020203" pitchFamily="34" charset="0"/>
              </a:rPr>
              <a:t> </a:t>
            </a:r>
            <a:r>
              <a:rPr lang="en-US" altLang="zh-CN" sz="2000" dirty="0">
                <a:latin typeface="Gill Sans MT" panose="020B0502020104020203" pitchFamily="34" charset="0"/>
              </a:rPr>
              <a:t>decisions</a:t>
            </a:r>
            <a:r>
              <a:rPr lang="zh-CN" altLang="en-US" sz="2000" dirty="0">
                <a:latin typeface="Gill Sans MT" panose="020B0502020104020203" pitchFamily="34" charset="0"/>
              </a:rPr>
              <a:t> </a:t>
            </a:r>
            <a:r>
              <a:rPr lang="en-US" altLang="zh-CN" sz="2000" dirty="0">
                <a:latin typeface="Gill Sans MT" panose="020B0502020104020203" pitchFamily="34" charset="0"/>
              </a:rPr>
              <a:t>that</a:t>
            </a:r>
            <a:r>
              <a:rPr lang="zh-CN" altLang="en-US" sz="2000" dirty="0">
                <a:latin typeface="Gill Sans MT" panose="020B0502020104020203" pitchFamily="34" charset="0"/>
              </a:rPr>
              <a:t> </a:t>
            </a:r>
            <a:r>
              <a:rPr lang="en-US" altLang="zh-CN" sz="2000" dirty="0">
                <a:latin typeface="Gill Sans MT" panose="020B0502020104020203" pitchFamily="34" charset="0"/>
              </a:rPr>
              <a:t>pairs</a:t>
            </a:r>
            <a:r>
              <a:rPr lang="zh-CN" altLang="en-US" sz="2000" dirty="0">
                <a:latin typeface="Gill Sans MT" panose="020B0502020104020203" pitchFamily="34" charset="0"/>
              </a:rPr>
              <a:t> </a:t>
            </a:r>
            <a:r>
              <a:rPr lang="en-US" altLang="zh-CN" sz="2000" dirty="0">
                <a:latin typeface="Gill Sans MT" panose="020B0502020104020203" pitchFamily="34" charset="0"/>
              </a:rPr>
              <a:t>of</a:t>
            </a:r>
            <a:r>
              <a:rPr lang="zh-CN" altLang="en-US" sz="2000" dirty="0">
                <a:latin typeface="Gill Sans MT" panose="020B0502020104020203" pitchFamily="34" charset="0"/>
              </a:rPr>
              <a:t> </a:t>
            </a:r>
            <a:r>
              <a:rPr lang="en-US" altLang="zh-CN" sz="2000" dirty="0">
                <a:latin typeface="Gill Sans MT" panose="020B0502020104020203" pitchFamily="34" charset="0"/>
              </a:rPr>
              <a:t>graphs</a:t>
            </a:r>
            <a:r>
              <a:rPr lang="zh-CN" altLang="en-US" sz="2000" dirty="0">
                <a:latin typeface="Gill Sans MT" panose="020B0502020104020203" pitchFamily="34" charset="0"/>
              </a:rPr>
              <a:t> </a:t>
            </a:r>
            <a:r>
              <a:rPr lang="en-US" altLang="zh-CN" sz="2000" dirty="0">
                <a:latin typeface="Gill Sans MT" panose="020B0502020104020203" pitchFamily="34" charset="0"/>
              </a:rPr>
              <a:t>are</a:t>
            </a:r>
            <a:r>
              <a:rPr lang="zh-CN" altLang="en-US" sz="2000" dirty="0">
                <a:latin typeface="Gill Sans MT" panose="020B0502020104020203" pitchFamily="34" charset="0"/>
              </a:rPr>
              <a:t> </a:t>
            </a:r>
            <a:r>
              <a:rPr lang="en-US" altLang="zh-CN" sz="2000" dirty="0">
                <a:latin typeface="Gill Sans MT" panose="020B0502020104020203" pitchFamily="34" charset="0"/>
              </a:rPr>
              <a:t>correctly</a:t>
            </a:r>
            <a:r>
              <a:rPr lang="zh-CN" altLang="en-US" sz="2000" dirty="0">
                <a:latin typeface="Gill Sans MT" panose="020B0502020104020203" pitchFamily="34" charset="0"/>
              </a:rPr>
              <a:t> </a:t>
            </a:r>
            <a:r>
              <a:rPr lang="en-US" altLang="zh-CN" sz="2000" dirty="0">
                <a:latin typeface="Gill Sans MT" panose="020B0502020104020203" pitchFamily="34" charset="0"/>
              </a:rPr>
              <a:t>clustered</a:t>
            </a:r>
            <a:r>
              <a:rPr lang="zh-CN" altLang="en-US" sz="2000" dirty="0">
                <a:latin typeface="Gill Sans MT" panose="020B0502020104020203" pitchFamily="34" charset="0"/>
              </a:rPr>
              <a:t> </a:t>
            </a:r>
            <a:r>
              <a:rPr lang="en-US" altLang="zh-CN" sz="2000" dirty="0">
                <a:latin typeface="Gill Sans MT" panose="020B0502020104020203" pitchFamily="34" charset="0"/>
              </a:rPr>
              <a:t>into</a:t>
            </a:r>
            <a:r>
              <a:rPr lang="zh-CN" altLang="en-US" sz="2000" dirty="0">
                <a:latin typeface="Gill Sans MT" panose="020B0502020104020203" pitchFamily="34" charset="0"/>
              </a:rPr>
              <a:t> </a:t>
            </a:r>
            <a:r>
              <a:rPr lang="en-US" altLang="zh-CN" sz="2000" dirty="0">
                <a:latin typeface="Gill Sans MT" panose="020B0502020104020203" pitchFamily="34" charset="0"/>
              </a:rPr>
              <a:t>the</a:t>
            </a:r>
            <a:r>
              <a:rPr lang="zh-CN" altLang="en-US" sz="2000" dirty="0">
                <a:latin typeface="Gill Sans MT" panose="020B0502020104020203" pitchFamily="34" charset="0"/>
              </a:rPr>
              <a:t> </a:t>
            </a:r>
            <a:r>
              <a:rPr lang="en-US" altLang="zh-CN" sz="2000" dirty="0">
                <a:latin typeface="Gill Sans MT" panose="020B0502020104020203" pitchFamily="34" charset="0"/>
              </a:rPr>
              <a:t>same</a:t>
            </a:r>
            <a:r>
              <a:rPr lang="zh-CN" altLang="en-US" sz="2000" dirty="0">
                <a:latin typeface="Gill Sans MT" panose="020B0502020104020203" pitchFamily="34" charset="0"/>
              </a:rPr>
              <a:t> </a:t>
            </a:r>
            <a:r>
              <a:rPr lang="en-US" altLang="zh-CN" sz="2000" dirty="0">
                <a:latin typeface="Gill Sans MT" panose="020B0502020104020203" pitchFamily="34" charset="0"/>
              </a:rPr>
              <a:t>or</a:t>
            </a:r>
            <a:r>
              <a:rPr lang="zh-CN" altLang="en-US" sz="2000" dirty="0">
                <a:latin typeface="Gill Sans MT" panose="020B0502020104020203" pitchFamily="34" charset="0"/>
              </a:rPr>
              <a:t> </a:t>
            </a:r>
            <a:r>
              <a:rPr lang="en-US" altLang="zh-CN" sz="2000" dirty="0">
                <a:latin typeface="Gill Sans MT" panose="020B0502020104020203" pitchFamily="34" charset="0"/>
              </a:rPr>
              <a:t>different</a:t>
            </a:r>
            <a:r>
              <a:rPr lang="zh-CN" altLang="en-US" sz="2000" dirty="0">
                <a:latin typeface="Gill Sans MT" panose="020B0502020104020203" pitchFamily="34" charset="0"/>
              </a:rPr>
              <a:t> </a:t>
            </a:r>
            <a:r>
              <a:rPr lang="en-US" altLang="zh-CN" sz="2000" dirty="0">
                <a:latin typeface="Gill Sans MT" panose="020B0502020104020203" pitchFamily="34" charset="0"/>
              </a:rPr>
              <a:t>clusters</a:t>
            </a:r>
          </a:p>
          <a:p>
            <a:pPr lvl="1" latinLnBrk="0"/>
            <a:r>
              <a:rPr lang="en-US" altLang="zh-CN" sz="2000" dirty="0">
                <a:solidFill>
                  <a:srgbClr val="1909E7"/>
                </a:solidFill>
                <a:latin typeface="Gill Sans MT" panose="020B0502020104020203" pitchFamily="34" charset="0"/>
              </a:rPr>
              <a:t>Recall:</a:t>
            </a:r>
            <a:r>
              <a:rPr lang="zh-CN" altLang="en-US" sz="2000" dirty="0">
                <a:solidFill>
                  <a:srgbClr val="1909E7"/>
                </a:solidFill>
                <a:latin typeface="Gill Sans MT" panose="020B0502020104020203" pitchFamily="34" charset="0"/>
              </a:rPr>
              <a:t> </a:t>
            </a:r>
            <a:r>
              <a:rPr lang="en-US" altLang="zh-CN" sz="2000" dirty="0">
                <a:latin typeface="Gill Sans MT" panose="020B0502020104020203" pitchFamily="34" charset="0"/>
              </a:rPr>
              <a:t>ratio</a:t>
            </a:r>
            <a:r>
              <a:rPr lang="zh-CN" altLang="en-US" sz="2000" dirty="0">
                <a:latin typeface="Gill Sans MT" panose="020B0502020104020203" pitchFamily="34" charset="0"/>
              </a:rPr>
              <a:t> </a:t>
            </a:r>
            <a:r>
              <a:rPr lang="en-US" altLang="zh-CN" sz="2000" dirty="0">
                <a:latin typeface="Gill Sans MT" panose="020B0502020104020203" pitchFamily="34" charset="0"/>
              </a:rPr>
              <a:t>of</a:t>
            </a:r>
            <a:r>
              <a:rPr lang="zh-CN" altLang="en-US" sz="2000" dirty="0">
                <a:latin typeface="Gill Sans MT" panose="020B0502020104020203" pitchFamily="34" charset="0"/>
              </a:rPr>
              <a:t> </a:t>
            </a:r>
            <a:r>
              <a:rPr lang="en-US" altLang="zh-CN" sz="2000" dirty="0">
                <a:latin typeface="Gill Sans MT" panose="020B0502020104020203" pitchFamily="34" charset="0"/>
              </a:rPr>
              <a:t>correct</a:t>
            </a:r>
            <a:r>
              <a:rPr lang="zh-CN" altLang="en-US" sz="2000" dirty="0">
                <a:latin typeface="Gill Sans MT" panose="020B0502020104020203" pitchFamily="34" charset="0"/>
              </a:rPr>
              <a:t> </a:t>
            </a:r>
            <a:r>
              <a:rPr lang="en-US" altLang="zh-CN" sz="2000" dirty="0">
                <a:latin typeface="Gill Sans MT" panose="020B0502020104020203" pitchFamily="34" charset="0"/>
              </a:rPr>
              <a:t>decisions</a:t>
            </a:r>
            <a:r>
              <a:rPr lang="zh-CN" altLang="en-US" sz="2000" dirty="0">
                <a:latin typeface="Gill Sans MT" panose="020B0502020104020203" pitchFamily="34" charset="0"/>
              </a:rPr>
              <a:t> </a:t>
            </a:r>
            <a:r>
              <a:rPr lang="en-US" altLang="zh-CN" sz="2000" dirty="0">
                <a:latin typeface="Gill Sans MT" panose="020B0502020104020203" pitchFamily="34" charset="0"/>
              </a:rPr>
              <a:t>that</a:t>
            </a:r>
            <a:r>
              <a:rPr lang="zh-CN" altLang="en-US" sz="2000" dirty="0">
                <a:latin typeface="Gill Sans MT" panose="020B0502020104020203" pitchFamily="34" charset="0"/>
              </a:rPr>
              <a:t> </a:t>
            </a:r>
            <a:r>
              <a:rPr lang="en-US" altLang="zh-CN" sz="2000" dirty="0">
                <a:latin typeface="Gill Sans MT" panose="020B0502020104020203" pitchFamily="34" charset="0"/>
              </a:rPr>
              <a:t>a</a:t>
            </a:r>
            <a:r>
              <a:rPr lang="zh-CN" altLang="en-US" sz="2000" dirty="0">
                <a:latin typeface="Gill Sans MT" panose="020B0502020104020203" pitchFamily="34" charset="0"/>
              </a:rPr>
              <a:t> </a:t>
            </a:r>
            <a:r>
              <a:rPr lang="en-US" altLang="zh-CN" sz="2000" dirty="0">
                <a:latin typeface="Gill Sans MT" panose="020B0502020104020203" pitchFamily="34" charset="0"/>
              </a:rPr>
              <a:t>pair</a:t>
            </a:r>
            <a:r>
              <a:rPr lang="zh-CN" altLang="en-US" sz="2000" dirty="0">
                <a:latin typeface="Gill Sans MT" panose="020B0502020104020203" pitchFamily="34" charset="0"/>
              </a:rPr>
              <a:t> </a:t>
            </a:r>
            <a:r>
              <a:rPr lang="en-US" altLang="zh-CN" sz="2000" dirty="0">
                <a:latin typeface="Gill Sans MT" panose="020B0502020104020203" pitchFamily="34" charset="0"/>
              </a:rPr>
              <a:t>of</a:t>
            </a:r>
            <a:r>
              <a:rPr lang="zh-CN" altLang="en-US" sz="2000" dirty="0">
                <a:latin typeface="Gill Sans MT" panose="020B0502020104020203" pitchFamily="34" charset="0"/>
              </a:rPr>
              <a:t> </a:t>
            </a:r>
            <a:r>
              <a:rPr lang="en-US" altLang="zh-CN" sz="2000" dirty="0">
                <a:latin typeface="Gill Sans MT" panose="020B0502020104020203" pitchFamily="34" charset="0"/>
              </a:rPr>
              <a:t>graphs</a:t>
            </a:r>
            <a:r>
              <a:rPr lang="zh-CN" altLang="en-US" sz="2000" dirty="0">
                <a:latin typeface="Gill Sans MT" panose="020B0502020104020203" pitchFamily="34" charset="0"/>
              </a:rPr>
              <a:t> </a:t>
            </a:r>
            <a:r>
              <a:rPr lang="en-US" altLang="zh-CN" sz="2000" dirty="0">
                <a:latin typeface="Gill Sans MT" panose="020B0502020104020203" pitchFamily="34" charset="0"/>
              </a:rPr>
              <a:t>should</a:t>
            </a:r>
            <a:r>
              <a:rPr lang="zh-CN" altLang="en-US" sz="2000" dirty="0">
                <a:latin typeface="Gill Sans MT" panose="020B0502020104020203" pitchFamily="34" charset="0"/>
              </a:rPr>
              <a:t> </a:t>
            </a:r>
            <a:r>
              <a:rPr lang="en-US" altLang="zh-CN" sz="2000" dirty="0">
                <a:latin typeface="Gill Sans MT" panose="020B0502020104020203" pitchFamily="34" charset="0"/>
              </a:rPr>
              <a:t>be</a:t>
            </a:r>
            <a:r>
              <a:rPr lang="zh-CN" altLang="en-US" sz="2000" dirty="0">
                <a:latin typeface="Gill Sans MT" panose="020B0502020104020203" pitchFamily="34" charset="0"/>
              </a:rPr>
              <a:t> </a:t>
            </a:r>
            <a:r>
              <a:rPr lang="en-US" altLang="zh-CN" sz="2000" dirty="0">
                <a:latin typeface="Gill Sans MT" panose="020B0502020104020203" pitchFamily="34" charset="0"/>
              </a:rPr>
              <a:t>clustered</a:t>
            </a:r>
            <a:r>
              <a:rPr lang="zh-CN" altLang="en-US" sz="2000" dirty="0">
                <a:latin typeface="Gill Sans MT" panose="020B0502020104020203" pitchFamily="34" charset="0"/>
              </a:rPr>
              <a:t> </a:t>
            </a:r>
            <a:r>
              <a:rPr lang="en-US" altLang="zh-CN" sz="2000" dirty="0">
                <a:latin typeface="Gill Sans MT" panose="020B0502020104020203" pitchFamily="34" charset="0"/>
              </a:rPr>
              <a:t>into</a:t>
            </a:r>
            <a:r>
              <a:rPr lang="zh-CN" altLang="en-US" sz="2000" dirty="0">
                <a:latin typeface="Gill Sans MT" panose="020B0502020104020203" pitchFamily="34" charset="0"/>
              </a:rPr>
              <a:t> </a:t>
            </a:r>
            <a:r>
              <a:rPr lang="en-US" altLang="zh-CN" sz="2000" dirty="0">
                <a:latin typeface="Gill Sans MT" panose="020B0502020104020203" pitchFamily="34" charset="0"/>
              </a:rPr>
              <a:t>the</a:t>
            </a:r>
            <a:r>
              <a:rPr lang="zh-CN" altLang="en-US" sz="2000" dirty="0">
                <a:latin typeface="Gill Sans MT" panose="020B0502020104020203" pitchFamily="34" charset="0"/>
              </a:rPr>
              <a:t> </a:t>
            </a:r>
            <a:r>
              <a:rPr lang="en-US" altLang="zh-CN" sz="2000" dirty="0">
                <a:latin typeface="Gill Sans MT" panose="020B0502020104020203" pitchFamily="34" charset="0"/>
              </a:rPr>
              <a:t>same</a:t>
            </a:r>
            <a:r>
              <a:rPr lang="zh-CN" altLang="en-US" sz="2000" dirty="0">
                <a:latin typeface="Gill Sans MT" panose="020B0502020104020203" pitchFamily="34" charset="0"/>
              </a:rPr>
              <a:t> </a:t>
            </a:r>
            <a:r>
              <a:rPr lang="en-US" altLang="zh-CN" sz="2000" dirty="0">
                <a:latin typeface="Gill Sans MT" panose="020B0502020104020203" pitchFamily="34" charset="0"/>
              </a:rPr>
              <a:t>or</a:t>
            </a:r>
            <a:r>
              <a:rPr lang="zh-CN" altLang="en-US" sz="2000" dirty="0">
                <a:latin typeface="Gill Sans MT" panose="020B0502020104020203" pitchFamily="34" charset="0"/>
              </a:rPr>
              <a:t> </a:t>
            </a:r>
            <a:r>
              <a:rPr lang="en-US" altLang="zh-CN" sz="2000" dirty="0">
                <a:latin typeface="Gill Sans MT" panose="020B0502020104020203" pitchFamily="34" charset="0"/>
              </a:rPr>
              <a:t>different</a:t>
            </a:r>
            <a:r>
              <a:rPr lang="zh-CN" altLang="en-US" sz="2000" dirty="0">
                <a:latin typeface="Gill Sans MT" panose="020B0502020104020203" pitchFamily="34" charset="0"/>
              </a:rPr>
              <a:t> </a:t>
            </a:r>
            <a:r>
              <a:rPr lang="en-US" altLang="zh-CN" sz="2000" dirty="0">
                <a:latin typeface="Gill Sans MT" panose="020B0502020104020203" pitchFamily="34" charset="0"/>
              </a:rPr>
              <a:t>clusters.</a:t>
            </a:r>
            <a:endParaRPr lang="en-US" sz="2000" dirty="0">
              <a:latin typeface="Gill Sans MT" panose="020B0502020104020203" pitchFamily="34" charset="0"/>
            </a:endParaRPr>
          </a:p>
          <a:p>
            <a:endParaRPr lang="en-US" sz="2400" dirty="0">
              <a:latin typeface="Gill Sans MT" panose="020B0502020104020203" pitchFamily="34" charset="0"/>
            </a:endParaRPr>
          </a:p>
          <a:p>
            <a:r>
              <a:rPr lang="en-US" sz="2400" dirty="0">
                <a:latin typeface="Gill Sans MT" panose="020B0502020104020203" pitchFamily="34" charset="0"/>
              </a:rPr>
              <a:t>Baseline</a:t>
            </a:r>
          </a:p>
          <a:p>
            <a:pPr marL="763588" lvl="1" indent="-306388" latinLnBrk="0">
              <a:lnSpc>
                <a:spcPct val="100000"/>
              </a:lnSpc>
              <a:buFont typeface="Wingdings" pitchFamily="2" charset="2"/>
              <a:buChar char="Ø"/>
            </a:pPr>
            <a:r>
              <a:rPr lang="en-US" sz="2000" dirty="0">
                <a:solidFill>
                  <a:srgbClr val="1909E7"/>
                </a:solidFill>
                <a:latin typeface="Gill Sans MT" panose="020B0502020104020203" pitchFamily="34" charset="0"/>
              </a:rPr>
              <a:t>MUSE</a:t>
            </a:r>
            <a:r>
              <a:rPr lang="en-US" sz="2000" dirty="0">
                <a:latin typeface="Gill Sans MT" panose="020B0502020104020203" pitchFamily="34" charset="0"/>
              </a:rPr>
              <a:t> – clustering</a:t>
            </a:r>
            <a:r>
              <a:rPr lang="en-US" altLang="zh-CN" sz="2000" dirty="0">
                <a:latin typeface="Gill Sans MT" panose="020B0502020104020203" pitchFamily="34" charset="0"/>
              </a:rPr>
              <a:t> code snippets by</a:t>
            </a:r>
            <a:r>
              <a:rPr lang="zh-CN" altLang="en-US" sz="2000" dirty="0">
                <a:latin typeface="Gill Sans MT" panose="020B0502020104020203" pitchFamily="34" charset="0"/>
              </a:rPr>
              <a:t> </a:t>
            </a:r>
            <a:r>
              <a:rPr lang="en-US" altLang="zh-CN" sz="2000" dirty="0">
                <a:latin typeface="Gill Sans MT" panose="020B0502020104020203" pitchFamily="34" charset="0"/>
              </a:rPr>
              <a:t>program slicing and clone detection</a:t>
            </a:r>
            <a:endParaRPr lang="en-US" sz="2000" dirty="0">
              <a:latin typeface="Gill Sans MT" panose="020B0502020104020203" pitchFamily="34" charset="0"/>
            </a:endParaRPr>
          </a:p>
          <a:p>
            <a:pPr marL="763588" lvl="1" indent="-306388" latinLnBrk="0">
              <a:lnSpc>
                <a:spcPct val="100000"/>
              </a:lnSpc>
              <a:buFont typeface="Wingdings" pitchFamily="2" charset="2"/>
              <a:buChar char="Ø"/>
            </a:pPr>
            <a:r>
              <a:rPr lang="en-US" sz="2000" dirty="0" err="1">
                <a:solidFill>
                  <a:srgbClr val="1909E7"/>
                </a:solidFill>
                <a:latin typeface="Gill Sans MT" panose="020B0502020104020203" pitchFamily="34" charset="0"/>
              </a:rPr>
              <a:t>ExoaDocs</a:t>
            </a:r>
            <a:r>
              <a:rPr lang="en-US" sz="2000" dirty="0">
                <a:solidFill>
                  <a:srgbClr val="1909E7"/>
                </a:solidFill>
                <a:latin typeface="Gill Sans MT" panose="020B0502020104020203" pitchFamily="34" charset="0"/>
              </a:rPr>
              <a:t> </a:t>
            </a:r>
            <a:r>
              <a:rPr lang="en-US" sz="2000" dirty="0">
                <a:latin typeface="Gill Sans MT" panose="020B0502020104020203" pitchFamily="34" charset="0"/>
              </a:rPr>
              <a:t>– </a:t>
            </a:r>
            <a:r>
              <a:rPr lang="en-US" altLang="zh-CN" sz="2000" dirty="0">
                <a:latin typeface="Gill Sans MT" panose="020B0502020104020203" pitchFamily="34" charset="0"/>
              </a:rPr>
              <a:t>clustering code snippets with similarity heuristics between AST element vectors</a:t>
            </a:r>
            <a:endParaRPr lang="en-US" sz="20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E5D20B07-BDDC-4D04-8605-14FADEF213F7}" type="slidenum">
              <a:rPr lang="en-US" smtClean="0">
                <a:solidFill>
                  <a:schemeClr val="tx1"/>
                </a:solidFill>
              </a:rPr>
              <a:pPr/>
              <a:t>18</a:t>
            </a:fld>
            <a:endParaRPr lang="en-US" dirty="0">
              <a:solidFill>
                <a:schemeClr val="tx1"/>
              </a:solidFill>
            </a:endParaRPr>
          </a:p>
        </p:txBody>
      </p:sp>
      <mc:AlternateContent xmlns:mc="http://schemas.openxmlformats.org/markup-compatibility/2006" xmlns:a14="http://schemas.microsoft.com/office/drawing/2010/main">
        <mc:Choice Requires="a14">
          <p:sp>
            <p:nvSpPr>
              <p:cNvPr id="5" name="TextBox 4"/>
              <p:cNvSpPr txBox="1"/>
              <p:nvPr/>
            </p:nvSpPr>
            <p:spPr>
              <a:xfrm>
                <a:off x="2655572" y="3887207"/>
                <a:ext cx="2867836" cy="53053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ko-KR" b="0" i="1" smtClean="0">
                          <a:latin typeface="Cambria Math" panose="02040503050406030204" pitchFamily="18" charset="0"/>
                        </a:rPr>
                        <m:t>𝐹</m:t>
                      </m:r>
                      <m:r>
                        <a:rPr lang="en-US" altLang="ko-KR" b="0" i="1" smtClean="0">
                          <a:latin typeface="Cambria Math" panose="02040503050406030204" pitchFamily="18" charset="0"/>
                        </a:rPr>
                        <m:t>1= </m:t>
                      </m:r>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2 </m:t>
                          </m:r>
                          <m:r>
                            <a:rPr lang="en-US" altLang="ko-KR" b="0" i="1" smtClean="0">
                              <a:latin typeface="Cambria Math" panose="02040503050406030204" pitchFamily="18" charset="0"/>
                              <a:ea typeface="Cambria Math" panose="02040503050406030204" pitchFamily="18" charset="0"/>
                            </a:rPr>
                            <m:t>×</m:t>
                          </m:r>
                          <m:r>
                            <a:rPr lang="en-US" altLang="ko-KR" b="0" i="1" smtClean="0">
                              <a:latin typeface="Cambria Math" panose="02040503050406030204" pitchFamily="18" charset="0"/>
                              <a:ea typeface="Cambria Math" panose="02040503050406030204" pitchFamily="18" charset="0"/>
                            </a:rPr>
                            <m:t>𝑃𝑟𝑒</m:t>
                          </m:r>
                          <m:r>
                            <a:rPr lang="en-US" altLang="zh-CN" b="0" i="1" smtClean="0">
                              <a:latin typeface="Cambria Math" panose="02040503050406030204" pitchFamily="18" charset="0"/>
                              <a:ea typeface="Cambria Math" panose="02040503050406030204" pitchFamily="18" charset="0"/>
                            </a:rPr>
                            <m:t>𝑐𝑖𝑠𝑖𝑜𝑛</m:t>
                          </m:r>
                          <m:r>
                            <a:rPr lang="en-US" altLang="ko-KR" b="0" i="1" smtClean="0">
                              <a:latin typeface="Cambria Math" panose="02040503050406030204" pitchFamily="18" charset="0"/>
                              <a:ea typeface="Cambria Math" panose="02040503050406030204" pitchFamily="18" charset="0"/>
                            </a:rPr>
                            <m:t> ×</m:t>
                          </m:r>
                          <m:r>
                            <a:rPr lang="en-US" altLang="ko-KR" b="0" i="1" smtClean="0">
                              <a:latin typeface="Cambria Math" panose="02040503050406030204" pitchFamily="18" charset="0"/>
                              <a:ea typeface="Cambria Math" panose="02040503050406030204" pitchFamily="18" charset="0"/>
                            </a:rPr>
                            <m:t>𝑅𝑒𝑐𝑎𝑙</m:t>
                          </m:r>
                          <m:r>
                            <a:rPr lang="en-US" altLang="zh-CN" b="0" i="1" smtClean="0">
                              <a:latin typeface="Cambria Math" panose="02040503050406030204" pitchFamily="18" charset="0"/>
                              <a:ea typeface="Cambria Math" panose="02040503050406030204" pitchFamily="18" charset="0"/>
                            </a:rPr>
                            <m:t>𝑙</m:t>
                          </m:r>
                        </m:num>
                        <m:den>
                          <m:r>
                            <a:rPr lang="en-US" altLang="ko-KR" b="0" i="1" smtClean="0">
                              <a:latin typeface="Cambria Math" panose="02040503050406030204" pitchFamily="18" charset="0"/>
                            </a:rPr>
                            <m:t>𝑃</m:t>
                          </m:r>
                          <m:r>
                            <a:rPr lang="en-US" altLang="zh-CN" b="0" i="1" smtClean="0">
                              <a:latin typeface="Cambria Math" panose="02040503050406030204" pitchFamily="18" charset="0"/>
                            </a:rPr>
                            <m:t>𝑟𝑒𝑐𝑖𝑠𝑖𝑜𝑛</m:t>
                          </m:r>
                          <m:r>
                            <a:rPr lang="en-US" altLang="ko-KR" b="0" i="1" smtClean="0">
                              <a:latin typeface="Cambria Math" panose="02040503050406030204" pitchFamily="18" charset="0"/>
                            </a:rPr>
                            <m:t>+</m:t>
                          </m:r>
                          <m:r>
                            <a:rPr lang="en-US" altLang="ko-KR" b="0" i="1" smtClean="0">
                              <a:latin typeface="Cambria Math" panose="02040503050406030204" pitchFamily="18" charset="0"/>
                            </a:rPr>
                            <m:t>𝑅𝑒𝑐</m:t>
                          </m:r>
                          <m:r>
                            <a:rPr lang="en-US" altLang="zh-CN" b="0" i="1" smtClean="0">
                              <a:latin typeface="Cambria Math" panose="02040503050406030204" pitchFamily="18" charset="0"/>
                            </a:rPr>
                            <m:t>𝑎𝑙𝑙</m:t>
                          </m:r>
                        </m:den>
                      </m:f>
                    </m:oMath>
                  </m:oMathPara>
                </a14:m>
                <a:endParaRPr lang="ko-KR" alt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655572" y="3887207"/>
                <a:ext cx="2867836" cy="530530"/>
              </a:xfrm>
              <a:prstGeom prst="rect">
                <a:avLst/>
              </a:prstGeom>
              <a:blipFill>
                <a:blip r:embed="rId3"/>
                <a:stretch>
                  <a:fillRect l="-1322" t="-6977" r="-881" b="-1162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15620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125" y="4249652"/>
            <a:ext cx="7397750" cy="590522"/>
          </a:xfrm>
        </p:spPr>
        <p:txBody>
          <a:bodyPr>
            <a:normAutofit/>
          </a:bodyPr>
          <a:lstStyle/>
          <a:p>
            <a:pPr>
              <a:buFont typeface="Batang" panose="02030600000101010101" pitchFamily="18" charset="-127"/>
              <a:buChar char="☞"/>
            </a:pP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Our</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approach</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outperforms</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the</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two</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baselines</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in</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terms</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of</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F1-score.</a:t>
            </a:r>
            <a:endParaRPr lang="en-US" sz="2000" dirty="0">
              <a:solidFill>
                <a:srgbClr val="C00000"/>
              </a:solidFill>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E5D20B07-BDDC-4D04-8605-14FADEF213F7}" type="slidenum">
              <a:rPr lang="en-US" smtClean="0">
                <a:solidFill>
                  <a:schemeClr val="tx1"/>
                </a:solidFill>
              </a:rPr>
              <a:pPr/>
              <a:t>19</a:t>
            </a:fld>
            <a:endParaRPr lang="en-US" dirty="0">
              <a:solidFill>
                <a:schemeClr val="tx1"/>
              </a:solidFill>
            </a:endParaRPr>
          </a:p>
        </p:txBody>
      </p:sp>
      <p:pic>
        <p:nvPicPr>
          <p:cNvPr id="5" name="图片 4">
            <a:extLst>
              <a:ext uri="{FF2B5EF4-FFF2-40B4-BE49-F238E27FC236}">
                <a16:creationId xmlns:a16="http://schemas.microsoft.com/office/drawing/2014/main" id="{8A2AE10E-524B-49FB-9D6C-21FD9E7D2FFE}"/>
              </a:ext>
            </a:extLst>
          </p:cNvPr>
          <p:cNvPicPr>
            <a:picLocks noChangeAspect="1"/>
          </p:cNvPicPr>
          <p:nvPr/>
        </p:nvPicPr>
        <p:blipFill rotWithShape="1">
          <a:blip r:embed="rId3"/>
          <a:srcRect t="16543"/>
          <a:stretch/>
        </p:blipFill>
        <p:spPr>
          <a:xfrm>
            <a:off x="628650" y="7013755"/>
            <a:ext cx="3596908" cy="1384849"/>
          </a:xfrm>
          <a:prstGeom prst="rect">
            <a:avLst/>
          </a:prstGeom>
        </p:spPr>
      </p:pic>
      <p:pic>
        <p:nvPicPr>
          <p:cNvPr id="6" name="图片 5">
            <a:extLst>
              <a:ext uri="{FF2B5EF4-FFF2-40B4-BE49-F238E27FC236}">
                <a16:creationId xmlns:a16="http://schemas.microsoft.com/office/drawing/2014/main" id="{04317250-03A5-4DDA-9361-29BC8F1F8EA0}"/>
              </a:ext>
            </a:extLst>
          </p:cNvPr>
          <p:cNvPicPr>
            <a:picLocks noChangeAspect="1"/>
          </p:cNvPicPr>
          <p:nvPr/>
        </p:nvPicPr>
        <p:blipFill rotWithShape="1">
          <a:blip r:embed="rId4"/>
          <a:srcRect t="9925"/>
          <a:stretch/>
        </p:blipFill>
        <p:spPr>
          <a:xfrm>
            <a:off x="4390571" y="6980828"/>
            <a:ext cx="3828597" cy="1439660"/>
          </a:xfrm>
          <a:prstGeom prst="rect">
            <a:avLst/>
          </a:prstGeom>
        </p:spPr>
      </p:pic>
      <p:sp>
        <p:nvSpPr>
          <p:cNvPr id="8" name="Title 1"/>
          <p:cNvSpPr txBox="1">
            <a:spLocks/>
          </p:cNvSpPr>
          <p:nvPr/>
        </p:nvSpPr>
        <p:spPr>
          <a:xfrm>
            <a:off x="628650" y="365127"/>
            <a:ext cx="7886700" cy="674262"/>
          </a:xfrm>
          <a:prstGeom prst="rect">
            <a:avLst/>
          </a:prstGeom>
        </p:spPr>
        <p:txBody>
          <a:bodyPr vert="horz" lIns="91440" tIns="45720" rIns="91440" bIns="45720" rtlCol="0" anchor="ctr">
            <a:normAutofit/>
          </a:bodyP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r>
              <a:rPr lang="en-US" sz="3200" dirty="0">
                <a:latin typeface="Gill Sans MT" panose="020B0502020104020203" pitchFamily="34" charset="0"/>
              </a:rPr>
              <a:t>Accuracy </a:t>
            </a:r>
            <a:r>
              <a:rPr lang="en-US" altLang="zh-CN" sz="3200" dirty="0">
                <a:latin typeface="Gill Sans MT" panose="020B0502020104020203" pitchFamily="34" charset="0"/>
              </a:rPr>
              <a:t>of</a:t>
            </a:r>
            <a:r>
              <a:rPr lang="zh-CN" altLang="en-US" sz="3200" dirty="0">
                <a:latin typeface="Gill Sans MT" panose="020B0502020104020203" pitchFamily="34" charset="0"/>
              </a:rPr>
              <a:t> </a:t>
            </a:r>
            <a:r>
              <a:rPr lang="en-US" altLang="zh-CN" sz="3200" dirty="0">
                <a:latin typeface="Gill Sans MT" panose="020B0502020104020203" pitchFamily="34" charset="0"/>
              </a:rPr>
              <a:t>Code</a:t>
            </a:r>
            <a:r>
              <a:rPr lang="zh-CN" altLang="en-US" sz="3200" dirty="0">
                <a:latin typeface="Gill Sans MT" panose="020B0502020104020203" pitchFamily="34" charset="0"/>
              </a:rPr>
              <a:t> </a:t>
            </a:r>
            <a:r>
              <a:rPr lang="en-US" altLang="zh-CN" sz="3200" dirty="0">
                <a:latin typeface="Gill Sans MT" panose="020B0502020104020203" pitchFamily="34" charset="0"/>
              </a:rPr>
              <a:t>Clustering</a:t>
            </a:r>
            <a:r>
              <a:rPr lang="zh-CN" altLang="en-US" sz="3200" dirty="0">
                <a:latin typeface="Gill Sans MT" panose="020B0502020104020203" pitchFamily="34" charset="0"/>
              </a:rPr>
              <a:t> </a:t>
            </a:r>
            <a:r>
              <a:rPr lang="en-US" sz="3200" dirty="0">
                <a:latin typeface="Gill Sans MT" panose="020B0502020104020203" pitchFamily="34" charset="0"/>
              </a:rPr>
              <a:t>(</a:t>
            </a:r>
            <a:r>
              <a:rPr lang="en-US" altLang="zh-CN" sz="3200" dirty="0">
                <a:latin typeface="Gill Sans MT" panose="020B0502020104020203" pitchFamily="34" charset="0"/>
              </a:rPr>
              <a:t>RQ1</a:t>
            </a:r>
            <a:r>
              <a:rPr lang="en-US" sz="3200" dirty="0">
                <a:latin typeface="Gill Sans MT" panose="020B0502020104020203" pitchFamily="34" charset="0"/>
              </a:rPr>
              <a:t>)</a:t>
            </a:r>
          </a:p>
        </p:txBody>
      </p:sp>
      <p:graphicFrame>
        <p:nvGraphicFramePr>
          <p:cNvPr id="2" name="表格 1">
            <a:extLst>
              <a:ext uri="{FF2B5EF4-FFF2-40B4-BE49-F238E27FC236}">
                <a16:creationId xmlns:a16="http://schemas.microsoft.com/office/drawing/2014/main" id="{3C5F3642-C0B4-6A47-B37F-102BFB116AA6}"/>
              </a:ext>
            </a:extLst>
          </p:cNvPr>
          <p:cNvGraphicFramePr>
            <a:graphicFrameLocks noGrp="1"/>
          </p:cNvGraphicFramePr>
          <p:nvPr>
            <p:extLst>
              <p:ext uri="{D42A27DB-BD31-4B8C-83A1-F6EECF244321}">
                <p14:modId xmlns:p14="http://schemas.microsoft.com/office/powerpoint/2010/main" val="2294146962"/>
              </p:ext>
            </p:extLst>
          </p:nvPr>
        </p:nvGraphicFramePr>
        <p:xfrm>
          <a:off x="1161143" y="2320132"/>
          <a:ext cx="6458856" cy="14833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1219032192"/>
                    </a:ext>
                  </a:extLst>
                </a:gridCol>
                <a:gridCol w="1400628">
                  <a:extLst>
                    <a:ext uri="{9D8B030D-6E8A-4147-A177-3AD203B41FA5}">
                      <a16:colId xmlns:a16="http://schemas.microsoft.com/office/drawing/2014/main" val="1160511395"/>
                    </a:ext>
                  </a:extLst>
                </a:gridCol>
                <a:gridCol w="1614714">
                  <a:extLst>
                    <a:ext uri="{9D8B030D-6E8A-4147-A177-3AD203B41FA5}">
                      <a16:colId xmlns:a16="http://schemas.microsoft.com/office/drawing/2014/main" val="2265193457"/>
                    </a:ext>
                  </a:extLst>
                </a:gridCol>
                <a:gridCol w="1614714">
                  <a:extLst>
                    <a:ext uri="{9D8B030D-6E8A-4147-A177-3AD203B41FA5}">
                      <a16:colId xmlns:a16="http://schemas.microsoft.com/office/drawing/2014/main" val="1059784500"/>
                    </a:ext>
                  </a:extLst>
                </a:gridCol>
              </a:tblGrid>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Approach</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Precision</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Recall</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F1</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2827907"/>
                  </a:ext>
                </a:extLst>
              </a:tr>
              <a:tr h="370840">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MUSE</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≤0.70</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≤0.36</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≤0.46</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176055083"/>
                  </a:ext>
                </a:extLst>
              </a:tr>
              <a:tr h="370840">
                <a:tc>
                  <a:txBody>
                    <a:bodyPr/>
                    <a:lstStyle/>
                    <a:p>
                      <a:pPr algn="ctr"/>
                      <a:r>
                        <a:rPr lang="en-US" altLang="zh-CN" sz="1600" dirty="0">
                          <a:solidFill>
                            <a:schemeClr val="tx1"/>
                          </a:solidFill>
                          <a:latin typeface="Times New Roman" panose="02020603050405020304" pitchFamily="18" charset="0"/>
                          <a:cs typeface="Times New Roman" panose="02020603050405020304" pitchFamily="18" charset="0"/>
                        </a:rPr>
                        <a:t>E</a:t>
                      </a:r>
                      <a:r>
                        <a:rPr lang="en-US" altLang="zh-CN" dirty="0">
                          <a:solidFill>
                            <a:schemeClr val="tx1"/>
                          </a:solidFill>
                          <a:latin typeface="Times New Roman" panose="02020603050405020304" pitchFamily="18" charset="0"/>
                          <a:cs typeface="Times New Roman" panose="02020603050405020304" pitchFamily="18" charset="0"/>
                        </a:rPr>
                        <a:t>X</a:t>
                      </a:r>
                      <a:r>
                        <a:rPr lang="en-US" altLang="zh-CN" sz="1600" dirty="0">
                          <a:solidFill>
                            <a:schemeClr val="tx1"/>
                          </a:solidFill>
                          <a:latin typeface="Times New Roman" panose="02020603050405020304" pitchFamily="18" charset="0"/>
                          <a:cs typeface="Times New Roman" panose="02020603050405020304" pitchFamily="18" charset="0"/>
                        </a:rPr>
                        <a:t>OA</a:t>
                      </a:r>
                      <a:r>
                        <a:rPr lang="en-US" altLang="zh-CN" dirty="0">
                          <a:solidFill>
                            <a:schemeClr val="tx1"/>
                          </a:solidFill>
                          <a:latin typeface="Times New Roman" panose="02020603050405020304" pitchFamily="18" charset="0"/>
                          <a:cs typeface="Times New Roman" panose="02020603050405020304" pitchFamily="18" charset="0"/>
                        </a:rPr>
                        <a:t>D</a:t>
                      </a:r>
                      <a:r>
                        <a:rPr lang="en-US" altLang="zh-CN" sz="1600" dirty="0">
                          <a:solidFill>
                            <a:schemeClr val="tx1"/>
                          </a:solidFill>
                          <a:latin typeface="Times New Roman" panose="02020603050405020304" pitchFamily="18" charset="0"/>
                          <a:cs typeface="Times New Roman" panose="02020603050405020304" pitchFamily="18" charset="0"/>
                        </a:rPr>
                        <a:t>OCS</a:t>
                      </a:r>
                      <a:endParaRPr lang="zh-CN" altLang="en-US" sz="160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0.31</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0.67</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altLang="zh-CN" dirty="0">
                          <a:solidFill>
                            <a:schemeClr val="tx1"/>
                          </a:solidFill>
                          <a:latin typeface="Times New Roman" panose="02020603050405020304" pitchFamily="18" charset="0"/>
                          <a:cs typeface="Times New Roman" panose="02020603050405020304" pitchFamily="18" charset="0"/>
                        </a:rPr>
                        <a:t>0.39</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42639400"/>
                  </a:ext>
                </a:extLst>
              </a:tr>
              <a:tr h="370840">
                <a:tc>
                  <a:txBody>
                    <a:bodyPr/>
                    <a:lstStyle/>
                    <a:p>
                      <a:pPr algn="ctr"/>
                      <a:r>
                        <a:rPr lang="en-US" altLang="zh-CN" dirty="0" err="1">
                          <a:solidFill>
                            <a:schemeClr val="tx1"/>
                          </a:solidFill>
                          <a:latin typeface="Times New Roman" panose="02020603050405020304" pitchFamily="18" charset="0"/>
                          <a:cs typeface="Times New Roman" panose="02020603050405020304" pitchFamily="18" charset="0"/>
                        </a:rPr>
                        <a:t>CodeKernel</a:t>
                      </a:r>
                      <a:endParaRPr lang="zh-CN" altLang="en-US"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solidFill>
                            <a:schemeClr val="tx1"/>
                          </a:solidFill>
                          <a:latin typeface="Times New Roman" panose="02020603050405020304" pitchFamily="18" charset="0"/>
                          <a:cs typeface="Times New Roman" panose="02020603050405020304" pitchFamily="18" charset="0"/>
                        </a:rPr>
                        <a:t>0.86</a:t>
                      </a:r>
                      <a:endParaRPr lang="zh-CN" alt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solidFill>
                            <a:schemeClr val="tx1"/>
                          </a:solidFill>
                          <a:latin typeface="Times New Roman" panose="02020603050405020304" pitchFamily="18" charset="0"/>
                          <a:cs typeface="Times New Roman" panose="02020603050405020304" pitchFamily="18" charset="0"/>
                        </a:rPr>
                        <a:t>0.76</a:t>
                      </a:r>
                      <a:endParaRPr lang="zh-CN" alt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a:solidFill>
                            <a:schemeClr val="tx1"/>
                          </a:solidFill>
                          <a:latin typeface="Times New Roman" panose="02020603050405020304" pitchFamily="18" charset="0"/>
                          <a:cs typeface="Times New Roman" panose="02020603050405020304" pitchFamily="18" charset="0"/>
                        </a:rPr>
                        <a:t>0.79</a:t>
                      </a:r>
                      <a:endParaRPr lang="zh-CN" altLang="en-US" b="1"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4076654"/>
                  </a:ext>
                </a:extLst>
              </a:tr>
            </a:tbl>
          </a:graphicData>
        </a:graphic>
      </p:graphicFrame>
      <p:sp>
        <p:nvSpPr>
          <p:cNvPr id="7" name="文本框 6">
            <a:extLst>
              <a:ext uri="{FF2B5EF4-FFF2-40B4-BE49-F238E27FC236}">
                <a16:creationId xmlns:a16="http://schemas.microsoft.com/office/drawing/2014/main" id="{A1A28562-45A1-5448-82B5-CD6EDEDBF630}"/>
              </a:ext>
            </a:extLst>
          </p:cNvPr>
          <p:cNvSpPr txBox="1"/>
          <p:nvPr/>
        </p:nvSpPr>
        <p:spPr>
          <a:xfrm>
            <a:off x="1690914" y="1549925"/>
            <a:ext cx="5399314" cy="400110"/>
          </a:xfrm>
          <a:prstGeom prst="rect">
            <a:avLst/>
          </a:prstGeom>
          <a:noFill/>
        </p:spPr>
        <p:txBody>
          <a:bodyPr wrap="square" rtlCol="0">
            <a:spAutoFit/>
          </a:bodyPr>
          <a:lstStyle/>
          <a:p>
            <a:r>
              <a:rPr kumimoji="1" lang="en-US" altLang="zh-CN" sz="2000" dirty="0"/>
              <a:t>A</a:t>
            </a:r>
            <a:r>
              <a:rPr kumimoji="1" lang="zh-CN" altLang="en-US" sz="2000" dirty="0"/>
              <a:t> </a:t>
            </a:r>
            <a:r>
              <a:rPr kumimoji="1" lang="en-US" altLang="zh-CN" sz="2000" dirty="0"/>
              <a:t>Comparison</a:t>
            </a:r>
            <a:r>
              <a:rPr kumimoji="1" lang="zh-CN" altLang="en-US" sz="2000" dirty="0"/>
              <a:t> </a:t>
            </a:r>
            <a:r>
              <a:rPr kumimoji="1" lang="en-US" altLang="zh-CN" sz="2000" dirty="0"/>
              <a:t>between</a:t>
            </a:r>
            <a:r>
              <a:rPr kumimoji="1" lang="zh-CN" altLang="en-US" sz="2000" dirty="0"/>
              <a:t> </a:t>
            </a:r>
            <a:r>
              <a:rPr kumimoji="1" lang="en-US" altLang="zh-CN" sz="2000" dirty="0" err="1"/>
              <a:t>CodeKernel</a:t>
            </a:r>
            <a:r>
              <a:rPr kumimoji="1" lang="zh-CN" altLang="en-US" sz="2000" dirty="0"/>
              <a:t> </a:t>
            </a:r>
            <a:r>
              <a:rPr kumimoji="1" lang="en-US" altLang="zh-CN" sz="2000" dirty="0"/>
              <a:t>and</a:t>
            </a:r>
            <a:r>
              <a:rPr kumimoji="1" lang="zh-CN" altLang="en-US" sz="2000" dirty="0"/>
              <a:t> </a:t>
            </a:r>
            <a:r>
              <a:rPr kumimoji="1" lang="en-US" altLang="zh-CN" sz="2000" dirty="0"/>
              <a:t>Baselines</a:t>
            </a:r>
            <a:endParaRPr kumimoji="1" lang="zh-CN" altLang="en-US" sz="2000" dirty="0"/>
          </a:p>
        </p:txBody>
      </p:sp>
    </p:spTree>
    <p:extLst>
      <p:ext uri="{BB962C8B-B14F-4D97-AF65-F5344CB8AC3E}">
        <p14:creationId xmlns:p14="http://schemas.microsoft.com/office/powerpoint/2010/main" val="82466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rogramming by example"/>
          <p:cNvPicPr>
            <a:picLocks noChangeAspect="1" noChangeArrowheads="1"/>
          </p:cNvPicPr>
          <p:nvPr/>
        </p:nvPicPr>
        <p:blipFill rotWithShape="1">
          <a:blip r:embed="rId4">
            <a:extLst>
              <a:ext uri="{28A0092B-C50C-407E-A947-70E740481C1C}">
                <a14:useLocalDpi xmlns:a14="http://schemas.microsoft.com/office/drawing/2010/main" val="0"/>
              </a:ext>
            </a:extLst>
          </a:blip>
          <a:srcRect l="18346" r="18464"/>
          <a:stretch/>
        </p:blipFill>
        <p:spPr bwMode="auto">
          <a:xfrm>
            <a:off x="333374" y="1088252"/>
            <a:ext cx="8668545" cy="51442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2353" y="167494"/>
            <a:ext cx="6753225" cy="1044583"/>
          </a:xfrm>
        </p:spPr>
        <p:txBody>
          <a:bodyPr>
            <a:normAutofit/>
          </a:bodyPr>
          <a:lstStyle/>
          <a:p>
            <a:r>
              <a:rPr lang="en-US" sz="3600" dirty="0">
                <a:latin typeface="Gill Sans MT" panose="020B0502020104020203" pitchFamily="34" charset="0"/>
              </a:rPr>
              <a:t>Programming by Examples</a:t>
            </a:r>
          </a:p>
        </p:txBody>
      </p:sp>
      <p:sp>
        <p:nvSpPr>
          <p:cNvPr id="4" name="Slide Number Placeholder 3"/>
          <p:cNvSpPr>
            <a:spLocks noGrp="1"/>
          </p:cNvSpPr>
          <p:nvPr>
            <p:ph type="sldNum" sz="quarter" idx="12"/>
          </p:nvPr>
        </p:nvSpPr>
        <p:spPr/>
        <p:txBody>
          <a:bodyPr/>
          <a:lstStyle/>
          <a:p>
            <a:fld id="{E5D20B07-BDDC-4D04-8605-14FADEF213F7}" type="slidenum">
              <a:rPr lang="en-US" smtClean="0">
                <a:solidFill>
                  <a:schemeClr val="tx1"/>
                </a:solidFill>
              </a:rPr>
              <a:pPr/>
              <a:t>2</a:t>
            </a:fld>
            <a:endParaRPr lang="en-US" dirty="0">
              <a:solidFill>
                <a:schemeClr val="tx1"/>
              </a:solidFill>
            </a:endParaRPr>
          </a:p>
        </p:txBody>
      </p:sp>
      <p:pic>
        <p:nvPicPr>
          <p:cNvPr id="1044" name="Picture 20" descr="Image result for program library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4" y="6974114"/>
            <a:ext cx="1165776" cy="1095829"/>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4065122" y="1428872"/>
            <a:ext cx="4008464" cy="3632713"/>
            <a:chOff x="4065122" y="1428872"/>
            <a:chExt cx="4008464" cy="3632713"/>
          </a:xfrm>
        </p:grpSpPr>
        <p:pic>
          <p:nvPicPr>
            <p:cNvPr id="33" name="Picture 20" descr="Image result for program library icon"/>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b="67044"/>
            <a:stretch/>
          </p:blipFill>
          <p:spPr bwMode="auto">
            <a:xfrm>
              <a:off x="4431349" y="1428872"/>
              <a:ext cx="2930457" cy="90781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0" descr="Image result for program library icon"/>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t="69024" r="36050"/>
            <a:stretch/>
          </p:blipFill>
          <p:spPr bwMode="auto">
            <a:xfrm>
              <a:off x="5325368" y="4208327"/>
              <a:ext cx="1874038" cy="85325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descr="Image result for program library icon"/>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69372" t="30347" b="32771"/>
            <a:stretch/>
          </p:blipFill>
          <p:spPr bwMode="auto">
            <a:xfrm>
              <a:off x="4065122" y="2416707"/>
              <a:ext cx="89755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0" descr="Image result for program library icon"/>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3615" t="34456" r="70630" b="34983"/>
            <a:stretch/>
          </p:blipFill>
          <p:spPr bwMode="auto">
            <a:xfrm>
              <a:off x="7242754" y="3384077"/>
              <a:ext cx="754743" cy="84182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descr="Image result for program library icon"/>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36108" t="33988" r="37642" b="34924"/>
            <a:stretch/>
          </p:blipFill>
          <p:spPr bwMode="auto">
            <a:xfrm>
              <a:off x="4253989" y="3864789"/>
              <a:ext cx="769257" cy="85634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0" descr="Image result for program library icon"/>
            <p:cNvPicPr>
              <a:picLocks noChangeAspect="1" noChangeArrowheads="1"/>
            </p:cNvPicPr>
            <p:nvPr/>
          </p:nvPicPr>
          <p:blipFill rotWithShape="1">
            <a:blip r:embed="rId5">
              <a:duotone>
                <a:schemeClr val="accent5">
                  <a:shade val="45000"/>
                  <a:satMod val="135000"/>
                </a:schemeClr>
                <a:prstClr val="white"/>
              </a:duotone>
              <a:extLst>
                <a:ext uri="{28A0092B-C50C-407E-A947-70E740481C1C}">
                  <a14:useLocalDpi xmlns:a14="http://schemas.microsoft.com/office/drawing/2010/main" val="0"/>
                </a:ext>
              </a:extLst>
            </a:blip>
            <a:srcRect l="69052" t="66273"/>
            <a:stretch/>
          </p:blipFill>
          <p:spPr bwMode="auto">
            <a:xfrm>
              <a:off x="7166666" y="2241967"/>
              <a:ext cx="906920" cy="9290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p:cNvGrpSpPr/>
          <p:nvPr/>
        </p:nvGrpSpPr>
        <p:grpSpPr>
          <a:xfrm>
            <a:off x="4818656" y="2146505"/>
            <a:ext cx="2278957" cy="2164239"/>
            <a:chOff x="4963797" y="2233590"/>
            <a:chExt cx="1995126" cy="1864952"/>
          </a:xfrm>
        </p:grpSpPr>
        <p:grpSp>
          <p:nvGrpSpPr>
            <p:cNvPr id="39" name="Group 38"/>
            <p:cNvGrpSpPr/>
            <p:nvPr/>
          </p:nvGrpSpPr>
          <p:grpSpPr>
            <a:xfrm>
              <a:off x="4963797" y="2233590"/>
              <a:ext cx="1995126" cy="1864952"/>
              <a:chOff x="3026817" y="1212077"/>
              <a:chExt cx="3483998" cy="3483998"/>
            </a:xfrm>
          </p:grpSpPr>
          <p:pic>
            <p:nvPicPr>
              <p:cNvPr id="40" name="Picture 28" descr="Image result for memo pad icon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6817" y="1212077"/>
                <a:ext cx="3483998" cy="3483998"/>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p:cNvGrpSpPr/>
              <p:nvPr/>
            </p:nvGrpSpPr>
            <p:grpSpPr>
              <a:xfrm>
                <a:off x="3728707" y="1988749"/>
                <a:ext cx="1467723" cy="695249"/>
                <a:chOff x="3116736" y="5398309"/>
                <a:chExt cx="1467723" cy="695249"/>
              </a:xfrm>
            </p:grpSpPr>
            <p:sp>
              <p:nvSpPr>
                <p:cNvPr id="42" name="Isosceles Triangle 41"/>
                <p:cNvSpPr/>
                <p:nvPr/>
              </p:nvSpPr>
              <p:spPr>
                <a:xfrm rot="17853871">
                  <a:off x="4096305" y="5391183"/>
                  <a:ext cx="481028" cy="495280"/>
                </a:xfrm>
                <a:prstGeom prst="triangle">
                  <a:avLst>
                    <a:gd name="adj" fmla="val 95249"/>
                  </a:avLst>
                </a:prstGeom>
                <a:solidFill>
                  <a:srgbClr val="FDF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Rectangle 42"/>
                <p:cNvSpPr/>
                <p:nvPr/>
              </p:nvSpPr>
              <p:spPr>
                <a:xfrm rot="20751585">
                  <a:off x="3116736" y="5529302"/>
                  <a:ext cx="1255009" cy="564256"/>
                </a:xfrm>
                <a:prstGeom prst="rect">
                  <a:avLst/>
                </a:prstGeom>
                <a:solidFill>
                  <a:srgbClr val="FDF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sp>
          <p:nvSpPr>
            <p:cNvPr id="44" name="Rectangle 43"/>
            <p:cNvSpPr/>
            <p:nvPr/>
          </p:nvSpPr>
          <p:spPr>
            <a:xfrm rot="20992091">
              <a:off x="5189593" y="2510690"/>
              <a:ext cx="1640114" cy="811367"/>
            </a:xfrm>
            <a:prstGeom prst="rect">
              <a:avLst/>
            </a:prstGeom>
          </p:spPr>
          <p:txBody>
            <a:bodyPr wrap="square" lIns="36000" tIns="36000" rIns="36000" bIns="36000">
              <a:spAutoFit/>
            </a:bodyPr>
            <a:lstStyle/>
            <a:p>
              <a:pPr eaLnBrk="0" fontAlgn="base" hangingPunct="0">
                <a:spcBef>
                  <a:spcPct val="0"/>
                </a:spcBef>
                <a:spcAft>
                  <a:spcPct val="0"/>
                </a:spcAft>
              </a:pPr>
              <a:r>
                <a:rPr lang="en-US" altLang="en-US" sz="1200" dirty="0">
                  <a:solidFill>
                    <a:srgbClr val="333333"/>
                  </a:solidFill>
                  <a:latin typeface="Bahnschrift Condensed" panose="020B0502040204020203" pitchFamily="34" charset="0"/>
                  <a:cs typeface="Consolas" panose="020B0609020204030204" pitchFamily="49" charset="0"/>
                </a:rPr>
                <a:t> </a:t>
              </a:r>
              <a:r>
                <a:rPr lang="en-US" altLang="en-US" sz="1200" dirty="0">
                  <a:solidFill>
                    <a:srgbClr val="C00000"/>
                  </a:solidFill>
                  <a:latin typeface="Bahnschrift Condensed" panose="020B0502040204020203" pitchFamily="34" charset="0"/>
                  <a:ea typeface="Menlo"/>
                  <a:cs typeface="Consolas" panose="020B0609020204030204" pitchFamily="49" charset="0"/>
                </a:rPr>
                <a:t>void</a:t>
              </a:r>
              <a:r>
                <a:rPr lang="en-US" altLang="en-US" sz="1200" dirty="0">
                  <a:solidFill>
                    <a:srgbClr val="333333"/>
                  </a:solidFill>
                  <a:latin typeface="Bahnschrift Condensed" panose="020B0502040204020203" pitchFamily="34" charset="0"/>
                  <a:ea typeface="Menlo"/>
                  <a:cs typeface="Consolas" panose="020B0609020204030204" pitchFamily="49" charset="0"/>
                </a:rPr>
                <a:t> </a:t>
              </a:r>
              <a:r>
                <a:rPr lang="en-US" altLang="en-US" sz="1200" dirty="0">
                  <a:solidFill>
                    <a:srgbClr val="795DA3"/>
                  </a:solidFill>
                  <a:latin typeface="Bahnschrift Condensed" panose="020B0502040204020203" pitchFamily="34" charset="0"/>
                </a:rPr>
                <a:t>read</a:t>
              </a:r>
              <a:r>
                <a:rPr lang="en-US" altLang="en-US" sz="1200" dirty="0">
                  <a:solidFill>
                    <a:srgbClr val="333333"/>
                  </a:solidFill>
                  <a:latin typeface="Bahnschrift Condensed" panose="020B0502040204020203" pitchFamily="34" charset="0"/>
                  <a:cs typeface="Consolas" panose="020B0609020204030204" pitchFamily="49" charset="0"/>
                </a:rPr>
                <a:t>(</a:t>
              </a:r>
              <a:r>
                <a:rPr lang="en-US" altLang="en-US" sz="1200" dirty="0">
                  <a:solidFill>
                    <a:srgbClr val="C00000"/>
                  </a:solidFill>
                  <a:latin typeface="Bahnschrift Condensed" panose="020B0502040204020203" pitchFamily="34" charset="0"/>
                  <a:cs typeface="Consolas" panose="020B0609020204030204" pitchFamily="49" charset="0"/>
                </a:rPr>
                <a:t>String</a:t>
              </a:r>
              <a:r>
                <a:rPr lang="en-US" altLang="en-US" sz="1200" dirty="0">
                  <a:solidFill>
                    <a:srgbClr val="333333"/>
                  </a:solidFill>
                  <a:latin typeface="Bahnschrift Condensed" panose="020B0502040204020203" pitchFamily="34" charset="0"/>
                  <a:ea typeface="Menlo"/>
                  <a:cs typeface="Consolas" panose="020B0609020204030204" pitchFamily="49" charset="0"/>
                </a:rPr>
                <a:t> </a:t>
              </a:r>
              <a:r>
                <a:rPr lang="en-US" altLang="en-US" sz="1200" dirty="0" err="1">
                  <a:solidFill>
                    <a:srgbClr val="333333"/>
                  </a:solidFill>
                  <a:latin typeface="Bahnschrift Condensed" panose="020B0502040204020203" pitchFamily="34" charset="0"/>
                  <a:ea typeface="Menlo"/>
                  <a:cs typeface="Consolas" panose="020B0609020204030204" pitchFamily="49" charset="0"/>
                </a:rPr>
                <a:t>f</a:t>
              </a:r>
              <a:r>
                <a:rPr lang="en-US" altLang="en-US" sz="1200" dirty="0" err="1">
                  <a:solidFill>
                    <a:srgbClr val="333333"/>
                  </a:solidFill>
                  <a:latin typeface="Bahnschrift Condensed" panose="020B0502040204020203" pitchFamily="34" charset="0"/>
                  <a:cs typeface="Consolas" panose="020B0609020204030204" pitchFamily="49" charset="0"/>
                </a:rPr>
                <a:t>name</a:t>
              </a:r>
              <a:r>
                <a:rPr lang="en-US" altLang="en-US" sz="1200" dirty="0">
                  <a:solidFill>
                    <a:srgbClr val="333333"/>
                  </a:solidFill>
                  <a:latin typeface="Bahnschrift Condensed" panose="020B0502040204020203" pitchFamily="34" charset="0"/>
                  <a:cs typeface="Consolas" panose="020B0609020204030204" pitchFamily="49" charset="0"/>
                </a:rPr>
                <a:t>) {</a:t>
              </a:r>
              <a:endParaRPr lang="en-US" altLang="en-US" sz="1200" dirty="0">
                <a:solidFill>
                  <a:srgbClr val="333333"/>
                </a:solidFill>
                <a:latin typeface="Bahnschrift Condensed" panose="020B0502040204020203" pitchFamily="34" charset="0"/>
                <a:ea typeface="Menlo"/>
                <a:cs typeface="Consolas" panose="020B0609020204030204" pitchFamily="49" charset="0"/>
              </a:endParaRPr>
            </a:p>
            <a:p>
              <a:pPr eaLnBrk="0" fontAlgn="base" hangingPunct="0">
                <a:spcBef>
                  <a:spcPct val="0"/>
                </a:spcBef>
                <a:spcAft>
                  <a:spcPct val="0"/>
                </a:spcAft>
              </a:pPr>
              <a:r>
                <a:rPr lang="en-US" altLang="en-US" sz="1200" dirty="0">
                  <a:solidFill>
                    <a:srgbClr val="333333"/>
                  </a:solidFill>
                  <a:latin typeface="Bahnschrift Condensed" panose="020B0502040204020203" pitchFamily="34" charset="0"/>
                  <a:ea typeface="Menlo"/>
                  <a:cs typeface="Consolas" panose="020B0609020204030204" pitchFamily="49" charset="0"/>
                </a:rPr>
                <a:t>    </a:t>
              </a:r>
              <a:r>
                <a:rPr lang="en-US" altLang="en-US" sz="1200" dirty="0">
                  <a:solidFill>
                    <a:srgbClr val="C00000"/>
                  </a:solidFill>
                  <a:latin typeface="Bahnschrift Condensed" panose="020B0502040204020203" pitchFamily="34" charset="0"/>
                  <a:cs typeface="Consolas" panose="020B0609020204030204" pitchFamily="49" charset="0"/>
                </a:rPr>
                <a:t>new</a:t>
              </a:r>
              <a:r>
                <a:rPr lang="en-US" altLang="en-US" sz="1200" dirty="0">
                  <a:solidFill>
                    <a:srgbClr val="333333"/>
                  </a:solidFill>
                  <a:latin typeface="Bahnschrift Condensed" panose="020B0502040204020203" pitchFamily="34" charset="0"/>
                  <a:cs typeface="Consolas" panose="020B0609020204030204" pitchFamily="49" charset="0"/>
                </a:rPr>
                <a:t> </a:t>
              </a:r>
              <a:r>
                <a:rPr lang="en-US" altLang="en-US" sz="1200" dirty="0" err="1">
                  <a:solidFill>
                    <a:srgbClr val="333333"/>
                  </a:solidFill>
                  <a:latin typeface="Bahnschrift Condensed" panose="020B0502040204020203" pitchFamily="34" charset="0"/>
                  <a:ea typeface="Menlo"/>
                  <a:cs typeface="Consolas" panose="020B0609020204030204" pitchFamily="49" charset="0"/>
                </a:rPr>
                <a:t>FileReader</a:t>
              </a:r>
              <a:r>
                <a:rPr lang="en-US" altLang="en-US" sz="1200" dirty="0">
                  <a:solidFill>
                    <a:srgbClr val="333333"/>
                  </a:solidFill>
                  <a:latin typeface="Bahnschrift Condensed" panose="020B0502040204020203" pitchFamily="34" charset="0"/>
                  <a:ea typeface="Menlo"/>
                  <a:cs typeface="Consolas" panose="020B0609020204030204" pitchFamily="49" charset="0"/>
                </a:rPr>
                <a:t>(</a:t>
              </a:r>
              <a:r>
                <a:rPr lang="en-US" altLang="en-US" sz="1200" dirty="0" err="1">
                  <a:solidFill>
                    <a:srgbClr val="333333"/>
                  </a:solidFill>
                  <a:latin typeface="Bahnschrift Condensed" panose="020B0502040204020203" pitchFamily="34" charset="0"/>
                  <a:ea typeface="Menlo"/>
                  <a:cs typeface="Consolas" panose="020B0609020204030204" pitchFamily="49" charset="0"/>
                </a:rPr>
                <a:t>fname</a:t>
              </a:r>
              <a:r>
                <a:rPr lang="en-US" altLang="en-US" sz="1200" dirty="0">
                  <a:solidFill>
                    <a:srgbClr val="333333"/>
                  </a:solidFill>
                  <a:latin typeface="Bahnschrift Condensed" panose="020B0502040204020203" pitchFamily="34" charset="0"/>
                  <a:ea typeface="Menlo"/>
                  <a:cs typeface="Consolas" panose="020B0609020204030204" pitchFamily="49" charset="0"/>
                </a:rPr>
                <a:t>)</a:t>
              </a:r>
              <a:r>
                <a:rPr lang="en-US" altLang="en-US" sz="1200" dirty="0">
                  <a:solidFill>
                    <a:srgbClr val="C00000"/>
                  </a:solidFill>
                  <a:latin typeface="Bahnschrift Condensed" panose="020B0502040204020203" pitchFamily="34" charset="0"/>
                  <a:ea typeface="Menlo"/>
                  <a:cs typeface="Consolas" panose="020B0609020204030204" pitchFamily="49" charset="0"/>
                </a:rPr>
                <a:t>.</a:t>
              </a:r>
            </a:p>
            <a:p>
              <a:pPr eaLnBrk="0" fontAlgn="base" hangingPunct="0">
                <a:spcBef>
                  <a:spcPct val="0"/>
                </a:spcBef>
                <a:spcAft>
                  <a:spcPct val="0"/>
                </a:spcAft>
              </a:pPr>
              <a:r>
                <a:rPr lang="en-US" altLang="en-US" sz="1200" dirty="0">
                  <a:solidFill>
                    <a:srgbClr val="C00000"/>
                  </a:solidFill>
                  <a:latin typeface="Bahnschrift Condensed" panose="020B0502040204020203" pitchFamily="34" charset="0"/>
                  <a:ea typeface="Menlo"/>
                  <a:cs typeface="Consolas" panose="020B0609020204030204" pitchFamily="49" charset="0"/>
                </a:rPr>
                <a:t>    </a:t>
              </a:r>
              <a:r>
                <a:rPr lang="en-US" altLang="en-US" sz="1200" dirty="0">
                  <a:solidFill>
                    <a:srgbClr val="333333"/>
                  </a:solidFill>
                  <a:latin typeface="Bahnschrift Condensed" panose="020B0502040204020203" pitchFamily="34" charset="0"/>
                  <a:ea typeface="Menlo"/>
                  <a:cs typeface="Consolas" panose="020B0609020204030204" pitchFamily="49" charset="0"/>
                </a:rPr>
                <a:t>read(); // </a:t>
              </a:r>
            </a:p>
            <a:p>
              <a:pPr eaLnBrk="0" fontAlgn="base" hangingPunct="0">
                <a:spcBef>
                  <a:spcPct val="0"/>
                </a:spcBef>
                <a:spcAft>
                  <a:spcPct val="0"/>
                </a:spcAft>
              </a:pPr>
              <a:r>
                <a:rPr lang="en-US" altLang="en-US" sz="1200" dirty="0">
                  <a:solidFill>
                    <a:srgbClr val="333333"/>
                  </a:solidFill>
                  <a:latin typeface="Bahnschrift Condensed" panose="020B0502040204020203" pitchFamily="34" charset="0"/>
                  <a:cs typeface="Consolas" panose="020B0609020204030204" pitchFamily="49" charset="0"/>
                </a:rPr>
                <a:t> } </a:t>
              </a:r>
            </a:p>
          </p:txBody>
        </p:sp>
      </p:grpSp>
    </p:spTree>
    <p:custDataLst>
      <p:tags r:id="rId1"/>
    </p:custDataLst>
    <p:extLst>
      <p:ext uri="{BB962C8B-B14F-4D97-AF65-F5344CB8AC3E}">
        <p14:creationId xmlns:p14="http://schemas.microsoft.com/office/powerpoint/2010/main" val="2643654431"/>
      </p:ext>
    </p:extLst>
  </p:cSld>
  <p:clrMapOvr>
    <a:masterClrMapping/>
  </p:clrMapOvr>
  <mc:AlternateContent xmlns:mc="http://schemas.openxmlformats.org/markup-compatibility/2006" xmlns:p14="http://schemas.microsoft.com/office/powerpoint/2010/main">
    <mc:Choice Requires="p14">
      <p:transition spd="slow" p14:dur="2000" advTm="57635"/>
    </mc:Choice>
    <mc:Fallback xmlns="">
      <p:transition spd="slow" advTm="576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960B30-B62E-4245-AE39-F7D2BBA8F379}"/>
              </a:ext>
            </a:extLst>
          </p:cNvPr>
          <p:cNvSpPr>
            <a:spLocks noGrp="1"/>
          </p:cNvSpPr>
          <p:nvPr>
            <p:ph type="title"/>
          </p:nvPr>
        </p:nvSpPr>
        <p:spPr>
          <a:xfrm>
            <a:off x="628650" y="365126"/>
            <a:ext cx="7886700" cy="731933"/>
          </a:xfrm>
        </p:spPr>
        <p:txBody>
          <a:bodyPr>
            <a:normAutofit/>
          </a:bodyPr>
          <a:lstStyle/>
          <a:p>
            <a:r>
              <a:rPr kumimoji="1" lang="en-US" altLang="zh-CN" sz="3600" dirty="0">
                <a:latin typeface="Gill Sans MT" panose="020B0502020104020203" pitchFamily="34" charset="0"/>
              </a:rPr>
              <a:t>An</a:t>
            </a:r>
            <a:r>
              <a:rPr kumimoji="1" lang="zh-CN" altLang="en-US" sz="3600" dirty="0">
                <a:latin typeface="Gill Sans MT" panose="020B0502020104020203" pitchFamily="34" charset="0"/>
              </a:rPr>
              <a:t> </a:t>
            </a:r>
            <a:r>
              <a:rPr kumimoji="1" lang="en-US" altLang="zh-CN" sz="3600" dirty="0">
                <a:latin typeface="Gill Sans MT" panose="020B0502020104020203" pitchFamily="34" charset="0"/>
              </a:rPr>
              <a:t>Example</a:t>
            </a:r>
            <a:endParaRPr kumimoji="1" lang="zh-CN" altLang="en-US" sz="3600" dirty="0">
              <a:latin typeface="Gill Sans MT" panose="020B0502020104020203" pitchFamily="34" charset="0"/>
            </a:endParaRPr>
          </a:p>
        </p:txBody>
      </p:sp>
      <p:sp>
        <p:nvSpPr>
          <p:cNvPr id="4" name="灯片编号占位符 3">
            <a:extLst>
              <a:ext uri="{FF2B5EF4-FFF2-40B4-BE49-F238E27FC236}">
                <a16:creationId xmlns:a16="http://schemas.microsoft.com/office/drawing/2014/main" id="{BF3C8619-623B-CB43-A673-9312EFB38E22}"/>
              </a:ext>
            </a:extLst>
          </p:cNvPr>
          <p:cNvSpPr>
            <a:spLocks noGrp="1"/>
          </p:cNvSpPr>
          <p:nvPr>
            <p:ph type="sldNum" sz="quarter" idx="12"/>
          </p:nvPr>
        </p:nvSpPr>
        <p:spPr/>
        <p:txBody>
          <a:bodyPr/>
          <a:lstStyle/>
          <a:p>
            <a:fld id="{E5D20B07-BDDC-4D04-8605-14FADEF213F7}" type="slidenum">
              <a:rPr lang="en-US" smtClean="0">
                <a:solidFill>
                  <a:prstClr val="black">
                    <a:tint val="75000"/>
                  </a:prstClr>
                </a:solidFill>
              </a:rPr>
              <a:pPr/>
              <a:t>20</a:t>
            </a:fld>
            <a:endParaRPr lang="en-US">
              <a:solidFill>
                <a:prstClr val="black">
                  <a:tint val="75000"/>
                </a:prstClr>
              </a:solidFill>
            </a:endParaRPr>
          </a:p>
        </p:txBody>
      </p:sp>
      <p:sp>
        <p:nvSpPr>
          <p:cNvPr id="5" name="Rectangle 11">
            <a:extLst>
              <a:ext uri="{FF2B5EF4-FFF2-40B4-BE49-F238E27FC236}">
                <a16:creationId xmlns:a16="http://schemas.microsoft.com/office/drawing/2014/main" id="{2C126A09-AF86-5C4E-82F8-E013183DBC08}"/>
              </a:ext>
            </a:extLst>
          </p:cNvPr>
          <p:cNvSpPr/>
          <p:nvPr/>
        </p:nvSpPr>
        <p:spPr>
          <a:xfrm>
            <a:off x="2510681" y="6262939"/>
            <a:ext cx="2343582" cy="174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b="1" dirty="0">
                <a:solidFill>
                  <a:schemeClr val="tx1"/>
                </a:solidFill>
              </a:rPr>
              <a:t>……</a:t>
            </a:r>
            <a:endParaRPr lang="en-US" b="1" dirty="0">
              <a:solidFill>
                <a:schemeClr val="tx1"/>
              </a:solidFill>
            </a:endParaRPr>
          </a:p>
        </p:txBody>
      </p:sp>
      <p:sp>
        <p:nvSpPr>
          <p:cNvPr id="6" name="Left Brace 21">
            <a:extLst>
              <a:ext uri="{FF2B5EF4-FFF2-40B4-BE49-F238E27FC236}">
                <a16:creationId xmlns:a16="http://schemas.microsoft.com/office/drawing/2014/main" id="{4D617FAE-3C65-704E-A5CF-B38F301035A2}"/>
              </a:ext>
            </a:extLst>
          </p:cNvPr>
          <p:cNvSpPr/>
          <p:nvPr/>
        </p:nvSpPr>
        <p:spPr>
          <a:xfrm>
            <a:off x="2317404" y="2531979"/>
            <a:ext cx="240632" cy="390511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7" name="Elbow Connector 23">
            <a:extLst>
              <a:ext uri="{FF2B5EF4-FFF2-40B4-BE49-F238E27FC236}">
                <a16:creationId xmlns:a16="http://schemas.microsoft.com/office/drawing/2014/main" id="{3D1DA7FB-115A-F647-B67D-FAFB872E0468}"/>
              </a:ext>
            </a:extLst>
          </p:cNvPr>
          <p:cNvCxnSpPr/>
          <p:nvPr/>
        </p:nvCxnSpPr>
        <p:spPr>
          <a:xfrm rot="16200000" flipH="1">
            <a:off x="1176388" y="3343520"/>
            <a:ext cx="2161582" cy="120450"/>
          </a:xfrm>
          <a:prstGeom prst="bentConnector2">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3">
            <a:extLst>
              <a:ext uri="{FF2B5EF4-FFF2-40B4-BE49-F238E27FC236}">
                <a16:creationId xmlns:a16="http://schemas.microsoft.com/office/drawing/2014/main" id="{879368F8-B423-DA42-ABAE-6B363DF680CF}"/>
              </a:ext>
            </a:extLst>
          </p:cNvPr>
          <p:cNvSpPr txBox="1"/>
          <p:nvPr/>
        </p:nvSpPr>
        <p:spPr>
          <a:xfrm>
            <a:off x="2583511" y="2699260"/>
            <a:ext cx="3750941" cy="738664"/>
          </a:xfrm>
          <a:prstGeom prst="rect">
            <a:avLst/>
          </a:prstGeom>
          <a:noFill/>
        </p:spPr>
        <p:txBody>
          <a:bodyPr wrap="square" lIns="0" tIns="0" rIns="0" bIns="0" rtlCol="0">
            <a:spAutoFit/>
          </a:bodyPr>
          <a:lstStyle/>
          <a:p>
            <a:r>
              <a:rPr lang="en-US" sz="800" dirty="0" err="1">
                <a:latin typeface="Consolas" panose="020B0609020204030204" pitchFamily="49" charset="0"/>
                <a:cs typeface="Consolas" panose="020B0609020204030204" pitchFamily="49" charset="0"/>
              </a:rPr>
              <a:t>Repo.</a:t>
            </a:r>
            <a:r>
              <a:rPr lang="en-US" sz="800" dirty="0" err="1">
                <a:solidFill>
                  <a:srgbClr val="795DA3"/>
                </a:solidFill>
                <a:latin typeface="Consolas" panose="020B0609020204030204" pitchFamily="49" charset="0"/>
              </a:rPr>
              <a:t>add</a:t>
            </a: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final</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String name, </a:t>
            </a:r>
            <a:r>
              <a:rPr lang="en-US" sz="800" dirty="0">
                <a:solidFill>
                  <a:srgbClr val="C00000"/>
                </a:solidFill>
                <a:latin typeface="Consolas" panose="020B0609020204030204" pitchFamily="49" charset="0"/>
                <a:ea typeface="Menlo"/>
                <a:cs typeface="Consolas" panose="020B0609020204030204" pitchFamily="49" charset="0"/>
              </a:rPr>
              <a:t>final</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String content){</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final</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File </a:t>
            </a:r>
            <a:r>
              <a:rPr lang="en-US" sz="800" dirty="0" err="1">
                <a:latin typeface="Consolas" panose="020B0609020204030204" pitchFamily="49" charset="0"/>
                <a:cs typeface="Consolas" panose="020B0609020204030204" pitchFamily="49" charset="0"/>
              </a:rPr>
              <a:t>dir</a:t>
            </a:r>
            <a:r>
              <a:rPr lang="en-US" sz="800" dirty="0">
                <a:latin typeface="Consolas" panose="020B0609020204030204" pitchFamily="49" charset="0"/>
                <a:cs typeface="Consolas" panose="020B0609020204030204" pitchFamily="49" charset="0"/>
              </a:rPr>
              <a:t>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new</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File(</a:t>
            </a:r>
            <a:r>
              <a:rPr lang="en-US" sz="800" dirty="0" err="1">
                <a:solidFill>
                  <a:srgbClr val="C00000"/>
                </a:solidFill>
                <a:latin typeface="Consolas" panose="020B0609020204030204" pitchFamily="49" charset="0"/>
                <a:ea typeface="Menlo"/>
                <a:cs typeface="Consolas" panose="020B0609020204030204" pitchFamily="49" charset="0"/>
              </a:rPr>
              <a:t>this</a:t>
            </a:r>
            <a:r>
              <a:rPr lang="en-US" sz="800" dirty="0" err="1">
                <a:latin typeface="Consolas" panose="020B0609020204030204" pitchFamily="49" charset="0"/>
                <a:cs typeface="Consolas" panose="020B0609020204030204" pitchFamily="49" charset="0"/>
              </a:rPr>
              <a:t>.path</a:t>
            </a:r>
            <a:r>
              <a:rPr lang="en-US" sz="800" dirty="0">
                <a:latin typeface="Consolas" panose="020B0609020204030204" pitchFamily="49" charset="0"/>
                <a:cs typeface="Consolas" panose="020B0609020204030204" pitchFamily="49" charset="0"/>
              </a:rPr>
              <a:t>);</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final</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File </a:t>
            </a:r>
            <a:r>
              <a:rPr lang="en-US" sz="800" dirty="0" err="1">
                <a:latin typeface="Consolas" panose="020B0609020204030204" pitchFamily="49" charset="0"/>
                <a:cs typeface="Consolas" panose="020B0609020204030204" pitchFamily="49" charset="0"/>
              </a:rPr>
              <a:t>file</a:t>
            </a:r>
            <a:r>
              <a:rPr lang="en-US" sz="800" dirty="0">
                <a:latin typeface="Consolas" panose="020B0609020204030204" pitchFamily="49" charset="0"/>
                <a:cs typeface="Consolas" panose="020B0609020204030204" pitchFamily="49" charset="0"/>
              </a:rPr>
              <a:t>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new</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File(</a:t>
            </a:r>
            <a:r>
              <a:rPr lang="en-US" sz="800" dirty="0" err="1">
                <a:latin typeface="Consolas" panose="020B0609020204030204" pitchFamily="49" charset="0"/>
                <a:cs typeface="Consolas" panose="020B0609020204030204" pitchFamily="49" charset="0"/>
              </a:rPr>
              <a:t>dir</a:t>
            </a:r>
            <a:r>
              <a:rPr lang="en-US" sz="800" dirty="0">
                <a:latin typeface="Consolas" panose="020B0609020204030204" pitchFamily="49" charset="0"/>
                <a:cs typeface="Consolas" panose="020B0609020204030204" pitchFamily="49" charset="0"/>
              </a:rPr>
              <a:t>, name);</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FileUtils.writeStringToFile</a:t>
            </a:r>
            <a:r>
              <a:rPr lang="en-US" sz="800" dirty="0">
                <a:latin typeface="Consolas" panose="020B0609020204030204" pitchFamily="49" charset="0"/>
                <a:cs typeface="Consolas" panose="020B0609020204030204" pitchFamily="49" charset="0"/>
              </a:rPr>
              <a:t>(file, content);</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err="1">
                <a:solidFill>
                  <a:srgbClr val="C00000"/>
                </a:solidFill>
                <a:latin typeface="Consolas" panose="020B0609020204030204" pitchFamily="49" charset="0"/>
                <a:ea typeface="Menlo"/>
                <a:cs typeface="Consolas" panose="020B0609020204030204" pitchFamily="49" charset="0"/>
              </a:rPr>
              <a:t>this</a:t>
            </a:r>
            <a:r>
              <a:rPr lang="en-US" sz="800" dirty="0" err="1">
                <a:latin typeface="Consolas" panose="020B0609020204030204" pitchFamily="49" charset="0"/>
                <a:cs typeface="Consolas" panose="020B0609020204030204" pitchFamily="49" charset="0"/>
              </a:rPr>
              <a:t>.git.exec</a:t>
            </a:r>
            <a:r>
              <a:rPr lang="en-US" sz="800" dirty="0">
                <a:latin typeface="Consolas" panose="020B0609020204030204" pitchFamily="49" charset="0"/>
                <a:cs typeface="Consolas" panose="020B0609020204030204" pitchFamily="49" charset="0"/>
              </a:rPr>
              <a:t>(</a:t>
            </a:r>
            <a:r>
              <a:rPr lang="en-US" sz="800" dirty="0" err="1">
                <a:latin typeface="Consolas" panose="020B0609020204030204" pitchFamily="49" charset="0"/>
                <a:cs typeface="Consolas" panose="020B0609020204030204" pitchFamily="49" charset="0"/>
              </a:rPr>
              <a:t>dir</a:t>
            </a:r>
            <a:r>
              <a:rPr lang="en-US" sz="800" dirty="0">
                <a:latin typeface="Consolas" panose="020B0609020204030204" pitchFamily="49" charset="0"/>
                <a:cs typeface="Consolas" panose="020B0609020204030204" pitchFamily="49" charset="0"/>
              </a:rPr>
              <a:t>, </a:t>
            </a:r>
            <a:r>
              <a:rPr lang="en-US" sz="800" dirty="0">
                <a:solidFill>
                  <a:srgbClr val="502DFF"/>
                </a:solidFill>
                <a:latin typeface="Consolas" panose="020B0609020204030204" pitchFamily="49" charset="0"/>
                <a:cs typeface="Consolas" panose="020B0609020204030204" pitchFamily="49" charset="0"/>
              </a:rPr>
              <a:t>"add”</a:t>
            </a:r>
            <a:r>
              <a:rPr lang="en-US" sz="800" dirty="0">
                <a:latin typeface="Consolas" panose="020B0609020204030204" pitchFamily="49" charset="0"/>
                <a:cs typeface="Consolas" panose="020B0609020204030204" pitchFamily="49" charset="0"/>
              </a:rPr>
              <a:t>, name);</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a:t>
            </a:r>
          </a:p>
        </p:txBody>
      </p:sp>
      <p:sp>
        <p:nvSpPr>
          <p:cNvPr id="9" name="Rectangle 4">
            <a:extLst>
              <a:ext uri="{FF2B5EF4-FFF2-40B4-BE49-F238E27FC236}">
                <a16:creationId xmlns:a16="http://schemas.microsoft.com/office/drawing/2014/main" id="{574FE841-7B9F-4448-A2FA-003537B8E5B8}"/>
              </a:ext>
            </a:extLst>
          </p:cNvPr>
          <p:cNvSpPr/>
          <p:nvPr/>
        </p:nvSpPr>
        <p:spPr>
          <a:xfrm>
            <a:off x="2510683" y="2392806"/>
            <a:ext cx="3935020" cy="275330"/>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b="1" dirty="0">
                <a:solidFill>
                  <a:schemeClr val="tx1"/>
                </a:solidFill>
                <a:latin typeface="Courier New" panose="02070309020205020404" pitchFamily="49" charset="0"/>
              </a:rPr>
              <a:t>Instance 1</a:t>
            </a:r>
          </a:p>
          <a:p>
            <a:r>
              <a:rPr lang="en-US" sz="700" dirty="0">
                <a:solidFill>
                  <a:srgbClr val="000000"/>
                </a:solidFill>
                <a:latin typeface="Times New Roman" panose="02020603050405020304" pitchFamily="18" charset="0"/>
              </a:rPr>
              <a:t>Centrality↓:0.8085  Specificity↑:0.4202</a:t>
            </a:r>
            <a:endParaRPr lang="en-US" sz="200" dirty="0">
              <a:solidFill>
                <a:schemeClr val="tx1"/>
              </a:solidFill>
            </a:endParaRPr>
          </a:p>
        </p:txBody>
      </p:sp>
      <p:sp>
        <p:nvSpPr>
          <p:cNvPr id="10" name="TextBox 14">
            <a:extLst>
              <a:ext uri="{FF2B5EF4-FFF2-40B4-BE49-F238E27FC236}">
                <a16:creationId xmlns:a16="http://schemas.microsoft.com/office/drawing/2014/main" id="{120023DE-C571-934A-8253-E62E8967BC8D}"/>
              </a:ext>
            </a:extLst>
          </p:cNvPr>
          <p:cNvSpPr txBox="1"/>
          <p:nvPr/>
        </p:nvSpPr>
        <p:spPr>
          <a:xfrm>
            <a:off x="2583511" y="3849266"/>
            <a:ext cx="3750941" cy="877163"/>
          </a:xfrm>
          <a:prstGeom prst="rect">
            <a:avLst/>
          </a:prstGeom>
          <a:noFill/>
        </p:spPr>
        <p:txBody>
          <a:bodyPr wrap="square" lIns="0" tIns="0" rIns="0" bIns="0" rtlCol="0">
            <a:spAutoFit/>
          </a:bodyPr>
          <a:lstStyle/>
          <a:p>
            <a:r>
              <a:rPr lang="en-US" sz="800" dirty="0" err="1">
                <a:latin typeface="Consolas" panose="020B0609020204030204" pitchFamily="49" charset="0"/>
                <a:cs typeface="Consolas" panose="020B0609020204030204" pitchFamily="49" charset="0"/>
              </a:rPr>
              <a:t>GSISSHAbstractCluster.</a:t>
            </a:r>
            <a:r>
              <a:rPr lang="en-US" sz="800" dirty="0" err="1">
                <a:solidFill>
                  <a:srgbClr val="795DA3"/>
                </a:solidFill>
                <a:latin typeface="Consolas" panose="020B0609020204030204" pitchFamily="49" charset="0"/>
              </a:rPr>
              <a:t>submitBatchJob</a:t>
            </a:r>
            <a:r>
              <a:rPr lang="en-US" sz="800" dirty="0">
                <a:latin typeface="Consolas" panose="020B0609020204030204" pitchFamily="49" charset="0"/>
                <a:cs typeface="Consolas" panose="020B0609020204030204" pitchFamily="49" charset="0"/>
              </a:rPr>
              <a:t>(</a:t>
            </a:r>
            <a:r>
              <a:rPr lang="en-US" sz="800" dirty="0" err="1">
                <a:latin typeface="Consolas" panose="020B0609020204030204" pitchFamily="49" charset="0"/>
                <a:cs typeface="Consolas" panose="020B0609020204030204" pitchFamily="49" charset="0"/>
              </a:rPr>
              <a:t>JobDescriptor</a:t>
            </a: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jobDescriptor</a:t>
            </a:r>
            <a:r>
              <a:rPr lang="en-US" sz="800" dirty="0">
                <a:latin typeface="Consolas" panose="020B0609020204030204" pitchFamily="49" charset="0"/>
                <a:cs typeface="Consolas" panose="020B0609020204030204" pitchFamily="49" charset="0"/>
              </a:rPr>
              <a:t>){</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err="1">
                <a:solidFill>
                  <a:srgbClr val="C00000"/>
                </a:solidFill>
                <a:latin typeface="Consolas" panose="020B0609020204030204" pitchFamily="49" charset="0"/>
                <a:ea typeface="Menlo"/>
                <a:cs typeface="Consolas" panose="020B0609020204030204" pitchFamily="49" charset="0"/>
              </a:rPr>
              <a:t>int</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number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new</a:t>
            </a:r>
            <a:r>
              <a:rPr lang="en-US" sz="800" b="1"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SecureRandom</a:t>
            </a:r>
            <a:r>
              <a:rPr lang="en-US" sz="800" dirty="0">
                <a:latin typeface="Consolas" panose="020B0609020204030204" pitchFamily="49" charset="0"/>
                <a:cs typeface="Consolas" panose="020B0609020204030204" pitchFamily="49" charset="0"/>
              </a:rPr>
              <a:t>().</a:t>
            </a:r>
            <a:r>
              <a:rPr lang="en-US" sz="800" dirty="0" err="1">
                <a:latin typeface="Consolas" panose="020B0609020204030204" pitchFamily="49" charset="0"/>
                <a:cs typeface="Consolas" panose="020B0609020204030204" pitchFamily="49" charset="0"/>
              </a:rPr>
              <a:t>nextInt</a:t>
            </a:r>
            <a:r>
              <a:rPr lang="en-US" sz="800" dirty="0">
                <a:latin typeface="Consolas" panose="020B0609020204030204" pitchFamily="49" charset="0"/>
                <a:cs typeface="Consolas" panose="020B0609020204030204" pitchFamily="49" charset="0"/>
              </a:rPr>
              <a:t>();</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number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(number </a:t>
            </a:r>
            <a:r>
              <a:rPr lang="en-US" sz="800" dirty="0">
                <a:solidFill>
                  <a:srgbClr val="A71D5D"/>
                </a:solidFill>
                <a:latin typeface="Consolas" panose="020B0609020204030204" pitchFamily="49" charset="0"/>
              </a:rPr>
              <a:t>&lt;</a:t>
            </a:r>
            <a:r>
              <a:rPr lang="en-US" sz="800" dirty="0">
                <a:latin typeface="Consolas" panose="020B0609020204030204" pitchFamily="49" charset="0"/>
                <a:cs typeface="Consolas" panose="020B0609020204030204" pitchFamily="49" charset="0"/>
              </a:rPr>
              <a:t> </a:t>
            </a:r>
            <a:r>
              <a:rPr lang="en-US" sz="800" dirty="0">
                <a:solidFill>
                  <a:srgbClr val="005CC5"/>
                </a:solidFill>
                <a:latin typeface="Consolas" panose="020B0609020204030204" pitchFamily="49" charset="0"/>
                <a:ea typeface="Menlo"/>
                <a:cs typeface="Consolas" panose="020B0609020204030204" pitchFamily="49" charset="0"/>
              </a:rPr>
              <a:t>0</a:t>
            </a:r>
            <a:r>
              <a:rPr lang="en-US" sz="800" dirty="0">
                <a:latin typeface="Consolas" panose="020B0609020204030204" pitchFamily="49" charset="0"/>
                <a:cs typeface="Consolas" panose="020B0609020204030204" pitchFamily="49" charset="0"/>
              </a:rPr>
              <a:t>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-number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number);</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tempPBSFile</a:t>
            </a:r>
            <a:r>
              <a:rPr lang="en-US" sz="800" dirty="0">
                <a:latin typeface="Consolas" panose="020B0609020204030204" pitchFamily="49" charset="0"/>
                <a:cs typeface="Consolas" panose="020B0609020204030204" pitchFamily="49" charset="0"/>
              </a:rPr>
              <a:t>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new</a:t>
            </a:r>
            <a:r>
              <a:rPr lang="en-US" sz="800" b="1" dirty="0">
                <a:solidFill>
                  <a:srgbClr val="810558"/>
                </a:solidFill>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File(</a:t>
            </a:r>
            <a:r>
              <a:rPr lang="en-US" sz="800" dirty="0" err="1">
                <a:latin typeface="Consolas" panose="020B0609020204030204" pitchFamily="49" charset="0"/>
                <a:cs typeface="Consolas" panose="020B0609020204030204" pitchFamily="49" charset="0"/>
              </a:rPr>
              <a:t>Integer.toString</a:t>
            </a:r>
            <a:r>
              <a:rPr lang="en-US" sz="800" dirty="0">
                <a:latin typeface="Consolas" panose="020B0609020204030204" pitchFamily="49" charset="0"/>
                <a:cs typeface="Consolas" panose="020B0609020204030204" pitchFamily="49" charset="0"/>
              </a:rPr>
              <a:t>(number) </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jobManagerConfiguration.getScriptExtension</a:t>
            </a:r>
            <a:r>
              <a:rPr lang="en-US" sz="800" dirty="0">
                <a:latin typeface="Consolas" panose="020B0609020204030204" pitchFamily="49" charset="0"/>
                <a:cs typeface="Consolas" panose="020B0609020204030204" pitchFamily="49" charset="0"/>
              </a:rPr>
              <a:t>());</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FileUtils.writeStringToFile</a:t>
            </a:r>
            <a:r>
              <a:rPr lang="en-US" sz="800" dirty="0">
                <a:latin typeface="Consolas" panose="020B0609020204030204" pitchFamily="49" charset="0"/>
                <a:cs typeface="Consolas" panose="020B0609020204030204" pitchFamily="49" charset="0"/>
              </a:rPr>
              <a:t>(</a:t>
            </a:r>
            <a:r>
              <a:rPr lang="en-US" sz="800" dirty="0" err="1">
                <a:latin typeface="Consolas" panose="020B0609020204030204" pitchFamily="49" charset="0"/>
                <a:cs typeface="Consolas" panose="020B0609020204030204" pitchFamily="49" charset="0"/>
              </a:rPr>
              <a:t>tempPBSFile</a:t>
            </a: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scriptContent</a:t>
            </a:r>
            <a:r>
              <a:rPr lang="en-US" sz="800" dirty="0">
                <a:latin typeface="Consolas" panose="020B0609020204030204" pitchFamily="49" charset="0"/>
                <a:cs typeface="Consolas" panose="020B0609020204030204" pitchFamily="49" charset="0"/>
              </a:rPr>
              <a:t>);</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a:t>
            </a:r>
          </a:p>
        </p:txBody>
      </p:sp>
      <p:sp>
        <p:nvSpPr>
          <p:cNvPr id="11" name="Rectangle 17">
            <a:extLst>
              <a:ext uri="{FF2B5EF4-FFF2-40B4-BE49-F238E27FC236}">
                <a16:creationId xmlns:a16="http://schemas.microsoft.com/office/drawing/2014/main" id="{BE1C7428-678A-0D4D-9AD3-3C8AB5795107}"/>
              </a:ext>
            </a:extLst>
          </p:cNvPr>
          <p:cNvSpPr/>
          <p:nvPr/>
        </p:nvSpPr>
        <p:spPr>
          <a:xfrm>
            <a:off x="2510682" y="3560536"/>
            <a:ext cx="3935021" cy="287536"/>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b="1" dirty="0">
                <a:solidFill>
                  <a:schemeClr val="tx1"/>
                </a:solidFill>
                <a:latin typeface="Courier New" panose="02070309020205020404" pitchFamily="49" charset="0"/>
              </a:rPr>
              <a:t>Instance 2</a:t>
            </a:r>
          </a:p>
          <a:p>
            <a:r>
              <a:rPr lang="en-US" sz="700" dirty="0">
                <a:solidFill>
                  <a:srgbClr val="000000"/>
                </a:solidFill>
                <a:latin typeface="Times New Roman" panose="02020603050405020304" pitchFamily="18" charset="0"/>
              </a:rPr>
              <a:t>Centrality↓:0.7777  Specificity↑:0.5648</a:t>
            </a:r>
            <a:endParaRPr lang="en-US" sz="200" dirty="0">
              <a:solidFill>
                <a:schemeClr val="tx1"/>
              </a:solidFill>
            </a:endParaRPr>
          </a:p>
        </p:txBody>
      </p:sp>
      <p:sp>
        <p:nvSpPr>
          <p:cNvPr id="12" name="TextBox 19">
            <a:extLst>
              <a:ext uri="{FF2B5EF4-FFF2-40B4-BE49-F238E27FC236}">
                <a16:creationId xmlns:a16="http://schemas.microsoft.com/office/drawing/2014/main" id="{8CB0F457-E784-4C42-9CD4-7235E52C91C8}"/>
              </a:ext>
            </a:extLst>
          </p:cNvPr>
          <p:cNvSpPr txBox="1"/>
          <p:nvPr/>
        </p:nvSpPr>
        <p:spPr>
          <a:xfrm>
            <a:off x="2510682" y="5104295"/>
            <a:ext cx="3935020" cy="1231106"/>
          </a:xfrm>
          <a:prstGeom prst="rect">
            <a:avLst/>
          </a:prstGeom>
          <a:noFill/>
        </p:spPr>
        <p:txBody>
          <a:bodyPr wrap="square" lIns="36000" tIns="0" rIns="0" bIns="0" rtlCol="0">
            <a:spAutoFit/>
          </a:bodyPr>
          <a:lstStyle/>
          <a:p>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ConfigGenerator.</a:t>
            </a:r>
            <a:r>
              <a:rPr lang="en-US" sz="800" dirty="0" err="1">
                <a:solidFill>
                  <a:srgbClr val="795DA3"/>
                </a:solidFill>
                <a:latin typeface="Consolas" panose="020B0609020204030204" pitchFamily="49" charset="0"/>
              </a:rPr>
              <a:t>generateConfig</a:t>
            </a:r>
            <a:r>
              <a:rPr lang="en-US" sz="800" dirty="0">
                <a:latin typeface="Consolas" panose="020B0609020204030204" pitchFamily="49" charset="0"/>
                <a:cs typeface="Consolas" panose="020B0609020204030204" pitchFamily="49" charset="0"/>
              </a:rPr>
              <a:t>(</a:t>
            </a:r>
            <a:r>
              <a:rPr lang="en-US" sz="800" dirty="0" err="1">
                <a:latin typeface="Consolas" panose="020B0609020204030204" pitchFamily="49" charset="0"/>
                <a:cs typeface="Consolas" panose="020B0609020204030204" pitchFamily="49" charset="0"/>
              </a:rPr>
              <a:t>FileInfo</a:t>
            </a:r>
            <a:r>
              <a:rPr lang="en-US" sz="800" dirty="0">
                <a:latin typeface="Consolas" panose="020B0609020204030204" pitchFamily="49" charset="0"/>
                <a:cs typeface="Consolas" panose="020B0609020204030204" pitchFamily="49" charset="0"/>
              </a:rPr>
              <a:t> template, </a:t>
            </a:r>
            <a:r>
              <a:rPr lang="en-US" sz="800" dirty="0" err="1">
                <a:latin typeface="Consolas" panose="020B0609020204030204" pitchFamily="49" charset="0"/>
                <a:cs typeface="Consolas" panose="020B0609020204030204" pitchFamily="49" charset="0"/>
              </a:rPr>
              <a:t>FileInfo</a:t>
            </a:r>
            <a:r>
              <a:rPr lang="en-US" sz="800" dirty="0">
                <a:latin typeface="Consolas" panose="020B0609020204030204" pitchFamily="49" charset="0"/>
                <a:cs typeface="Consolas" panose="020B0609020204030204" pitchFamily="49" charset="0"/>
              </a:rPr>
              <a:t> filter,</a:t>
            </a:r>
          </a:p>
          <a:p>
            <a:r>
              <a:rPr lang="en-US" sz="800" b="1" dirty="0">
                <a:solidFill>
                  <a:srgbClr val="810558"/>
                </a:solidFill>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String </a:t>
            </a:r>
            <a:r>
              <a:rPr lang="en-US" sz="800" dirty="0" err="1">
                <a:latin typeface="Consolas" panose="020B0609020204030204" pitchFamily="49" charset="0"/>
                <a:cs typeface="Consolas" panose="020B0609020204030204" pitchFamily="49" charset="0"/>
              </a:rPr>
              <a:t>outputBasePath</a:t>
            </a: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StrSubstitutor</a:t>
            </a: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strSub</a:t>
            </a:r>
            <a:r>
              <a:rPr lang="en-US" sz="800" dirty="0">
                <a:latin typeface="Consolas" panose="020B0609020204030204" pitchFamily="49" charset="0"/>
                <a:cs typeface="Consolas" panose="020B0609020204030204" pitchFamily="49" charset="0"/>
              </a:rPr>
              <a:t>, </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Map&lt;</a:t>
            </a:r>
            <a:r>
              <a:rPr lang="en-US" sz="800" dirty="0" err="1">
                <a:latin typeface="Consolas" panose="020B0609020204030204" pitchFamily="49" charset="0"/>
                <a:cs typeface="Consolas" panose="020B0609020204030204" pitchFamily="49" charset="0"/>
              </a:rPr>
              <a:t>String,Set</a:t>
            </a:r>
            <a:r>
              <a:rPr lang="en-US" sz="800" dirty="0">
                <a:latin typeface="Consolas" panose="020B0609020204030204" pitchFamily="49" charset="0"/>
                <a:cs typeface="Consolas" panose="020B0609020204030204" pitchFamily="49" charset="0"/>
              </a:rPr>
              <a:t>&lt;String&gt;&gt; </a:t>
            </a:r>
            <a:r>
              <a:rPr lang="en-US" sz="800" dirty="0" err="1">
                <a:latin typeface="Consolas" panose="020B0609020204030204" pitchFamily="49" charset="0"/>
                <a:cs typeface="Consolas" panose="020B0609020204030204" pitchFamily="49" charset="0"/>
              </a:rPr>
              <a:t>missPropertiesByFilename</a:t>
            </a:r>
            <a:r>
              <a:rPr lang="en-US" sz="800" dirty="0">
                <a:latin typeface="Consolas" panose="020B0609020204030204" pitchFamily="49" charset="0"/>
                <a:cs typeface="Consolas" panose="020B0609020204030204" pitchFamily="49" charset="0"/>
              </a:rPr>
              <a:t>, </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err="1">
                <a:solidFill>
                  <a:srgbClr val="C00000"/>
                </a:solidFill>
                <a:latin typeface="Consolas" panose="020B0609020204030204" pitchFamily="49" charset="0"/>
                <a:ea typeface="Menlo"/>
                <a:cs typeface="Consolas" panose="020B0609020204030204" pitchFamily="49" charset="0"/>
              </a:rPr>
              <a:t>boolean</a:t>
            </a:r>
            <a:r>
              <a:rPr lang="en-US" sz="800" b="1"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missingPropertyFound</a:t>
            </a:r>
            <a:r>
              <a:rPr lang="en-US" sz="800" dirty="0">
                <a:latin typeface="Consolas" panose="020B0609020204030204" pitchFamily="49" charset="0"/>
                <a:cs typeface="Consolas" panose="020B0609020204030204" pitchFamily="49" charset="0"/>
              </a:rPr>
              <a:t> ) {</a:t>
            </a:r>
          </a:p>
          <a:p>
            <a:r>
              <a:rPr lang="en-US" sz="800" b="1" dirty="0">
                <a:solidFill>
                  <a:srgbClr val="810558"/>
                </a:solidFill>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String </a:t>
            </a:r>
            <a:r>
              <a:rPr lang="en-US" sz="800" dirty="0" err="1">
                <a:latin typeface="Consolas" panose="020B0609020204030204" pitchFamily="49" charset="0"/>
                <a:cs typeface="Consolas" panose="020B0609020204030204" pitchFamily="49" charset="0"/>
              </a:rPr>
              <a:t>rawTempl</a:t>
            </a:r>
            <a:r>
              <a:rPr lang="en-US" sz="800" dirty="0">
                <a:latin typeface="Consolas" panose="020B0609020204030204" pitchFamily="49" charset="0"/>
                <a:cs typeface="Consolas" panose="020B0609020204030204" pitchFamily="49" charset="0"/>
              </a:rPr>
              <a:t>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FileUtils.readFileToString</a:t>
            </a:r>
            <a:r>
              <a:rPr lang="en-US" sz="800" dirty="0">
                <a:latin typeface="Consolas" panose="020B0609020204030204" pitchFamily="49" charset="0"/>
                <a:cs typeface="Consolas" panose="020B0609020204030204" pitchFamily="49" charset="0"/>
              </a:rPr>
              <a:t>(</a:t>
            </a:r>
            <a:r>
              <a:rPr lang="en-US" sz="800" dirty="0" err="1">
                <a:latin typeface="Consolas" panose="020B0609020204030204" pitchFamily="49" charset="0"/>
                <a:cs typeface="Consolas" panose="020B0609020204030204" pitchFamily="49" charset="0"/>
              </a:rPr>
              <a:t>template.getFile</a:t>
            </a:r>
            <a:r>
              <a:rPr lang="en-US" sz="800" dirty="0">
                <a:latin typeface="Consolas" panose="020B0609020204030204" pitchFamily="49" charset="0"/>
                <a:cs typeface="Consolas" panose="020B0609020204030204" pitchFamily="49" charset="0"/>
              </a:rPr>
              <a:t>());</a:t>
            </a:r>
            <a:br>
              <a:rPr lang="en-US" sz="800" dirty="0">
                <a:latin typeface="Consolas" panose="020B0609020204030204" pitchFamily="49" charset="0"/>
                <a:cs typeface="Consolas" panose="020B0609020204030204" pitchFamily="49" charset="0"/>
              </a:rPr>
            </a:br>
            <a:r>
              <a:rPr lang="en-US" sz="800" b="1" dirty="0">
                <a:solidFill>
                  <a:srgbClr val="810558"/>
                </a:solidFill>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Properties </a:t>
            </a:r>
            <a:r>
              <a:rPr lang="en-US" sz="800" dirty="0" err="1">
                <a:latin typeface="Consolas" panose="020B0609020204030204" pitchFamily="49" charset="0"/>
                <a:cs typeface="Consolas" panose="020B0609020204030204" pitchFamily="49" charset="0"/>
              </a:rPr>
              <a:t>properties</a:t>
            </a:r>
            <a:r>
              <a:rPr lang="en-US" sz="800" dirty="0">
                <a:latin typeface="Consolas" panose="020B0609020204030204" pitchFamily="49" charset="0"/>
                <a:cs typeface="Consolas" panose="020B0609020204030204" pitchFamily="49" charset="0"/>
              </a:rPr>
              <a:t>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readFilterIntoProperties</a:t>
            </a:r>
            <a:r>
              <a:rPr lang="en-US" sz="800" dirty="0">
                <a:latin typeface="Consolas" panose="020B0609020204030204" pitchFamily="49" charset="0"/>
                <a:cs typeface="Consolas" panose="020B0609020204030204" pitchFamily="49" charset="0"/>
              </a:rPr>
              <a:t>(filter);</a:t>
            </a:r>
            <a:br>
              <a:rPr lang="en-US" sz="800" dirty="0">
                <a:latin typeface="Consolas" panose="020B0609020204030204" pitchFamily="49" charset="0"/>
                <a:cs typeface="Consolas" panose="020B0609020204030204" pitchFamily="49" charset="0"/>
              </a:rPr>
            </a:br>
            <a:r>
              <a:rPr lang="en-US" sz="800" b="1" dirty="0">
                <a:solidFill>
                  <a:srgbClr val="810558"/>
                </a:solidFill>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String </a:t>
            </a:r>
            <a:r>
              <a:rPr lang="en-US" sz="800" dirty="0" err="1">
                <a:latin typeface="Consolas" panose="020B0609020204030204" pitchFamily="49" charset="0"/>
                <a:cs typeface="Consolas" panose="020B0609020204030204" pitchFamily="49" charset="0"/>
              </a:rPr>
              <a:t>processedTemplate</a:t>
            </a:r>
            <a:r>
              <a:rPr lang="en-US" sz="800" dirty="0">
                <a:latin typeface="Consolas" panose="020B0609020204030204" pitchFamily="49" charset="0"/>
                <a:cs typeface="Consolas" panose="020B0609020204030204" pitchFamily="49" charset="0"/>
              </a:rPr>
              <a:t> </a:t>
            </a:r>
            <a:r>
              <a:rPr lang="en-US" sz="800" dirty="0">
                <a:solidFill>
                  <a:srgbClr val="A71D5D"/>
                </a:solidFill>
                <a:latin typeface="Consolas" panose="020B0609020204030204" pitchFamily="49" charset="0"/>
              </a:rPr>
              <a:t>= </a:t>
            </a:r>
            <a:r>
              <a:rPr lang="en-US" sz="800" dirty="0" err="1">
                <a:latin typeface="Consolas" panose="020B0609020204030204" pitchFamily="49" charset="0"/>
                <a:cs typeface="Consolas" panose="020B0609020204030204" pitchFamily="49" charset="0"/>
              </a:rPr>
              <a:t>StrSub.replace</a:t>
            </a:r>
            <a:r>
              <a:rPr lang="en-US" sz="800" dirty="0">
                <a:latin typeface="Consolas" panose="020B0609020204030204" pitchFamily="49" charset="0"/>
                <a:cs typeface="Consolas" panose="020B0609020204030204" pitchFamily="49" charset="0"/>
              </a:rPr>
              <a:t>(</a:t>
            </a:r>
            <a:r>
              <a:rPr lang="en-US" sz="800" dirty="0" err="1">
                <a:latin typeface="Consolas" panose="020B0609020204030204" pitchFamily="49" charset="0"/>
                <a:cs typeface="Consolas" panose="020B0609020204030204" pitchFamily="49" charset="0"/>
              </a:rPr>
              <a:t>rawTempl</a:t>
            </a:r>
            <a:r>
              <a:rPr lang="en-US" sz="800" dirty="0">
                <a:latin typeface="Consolas" panose="020B0609020204030204" pitchFamily="49" charset="0"/>
                <a:cs typeface="Consolas" panose="020B0609020204030204" pitchFamily="49" charset="0"/>
              </a:rPr>
              <a:t>, properties);</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FileUtils.writeStringToFile</a:t>
            </a:r>
            <a:r>
              <a:rPr lang="en-US" sz="800" dirty="0">
                <a:latin typeface="Consolas" panose="020B0609020204030204" pitchFamily="49" charset="0"/>
                <a:cs typeface="Consolas" panose="020B0609020204030204" pitchFamily="49" charset="0"/>
              </a:rPr>
              <a:t>(</a:t>
            </a:r>
            <a:r>
              <a:rPr lang="en-US" sz="800" dirty="0">
                <a:solidFill>
                  <a:srgbClr val="C00000"/>
                </a:solidFill>
                <a:latin typeface="Consolas" panose="020B0609020204030204" pitchFamily="49" charset="0"/>
                <a:ea typeface="Menlo"/>
                <a:cs typeface="Consolas" panose="020B0609020204030204" pitchFamily="49" charset="0"/>
              </a:rPr>
              <a:t>new</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File(</a:t>
            </a:r>
            <a:r>
              <a:rPr lang="en-US" sz="800" dirty="0" err="1">
                <a:latin typeface="Consolas" panose="020B0609020204030204" pitchFamily="49" charset="0"/>
                <a:cs typeface="Consolas" panose="020B0609020204030204" pitchFamily="49" charset="0"/>
              </a:rPr>
              <a:t>outputFilename</a:t>
            </a: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processedTemplate</a:t>
            </a:r>
            <a:r>
              <a:rPr lang="en-US" sz="800" dirty="0">
                <a:latin typeface="Consolas" panose="020B0609020204030204" pitchFamily="49" charset="0"/>
                <a:cs typeface="Consolas" panose="020B0609020204030204" pitchFamily="49" charset="0"/>
              </a:rPr>
              <a:t>);</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a:t>
            </a:r>
          </a:p>
        </p:txBody>
      </p:sp>
      <p:sp>
        <p:nvSpPr>
          <p:cNvPr id="13" name="Rectangle 20">
            <a:extLst>
              <a:ext uri="{FF2B5EF4-FFF2-40B4-BE49-F238E27FC236}">
                <a16:creationId xmlns:a16="http://schemas.microsoft.com/office/drawing/2014/main" id="{FF2375D6-F1AC-6B43-8733-BA5EFA161172}"/>
              </a:ext>
            </a:extLst>
          </p:cNvPr>
          <p:cNvSpPr/>
          <p:nvPr/>
        </p:nvSpPr>
        <p:spPr>
          <a:xfrm>
            <a:off x="2510682" y="4792535"/>
            <a:ext cx="3935020" cy="285897"/>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b="1" dirty="0">
                <a:solidFill>
                  <a:schemeClr val="tx1"/>
                </a:solidFill>
                <a:latin typeface="Courier New" panose="02070309020205020404" pitchFamily="49" charset="0"/>
              </a:rPr>
              <a:t>Instance 3</a:t>
            </a:r>
          </a:p>
          <a:p>
            <a:r>
              <a:rPr lang="en-US" sz="700" dirty="0">
                <a:solidFill>
                  <a:srgbClr val="000000"/>
                </a:solidFill>
                <a:latin typeface="Times New Roman" panose="02020603050405020304" pitchFamily="18" charset="0"/>
              </a:rPr>
              <a:t>Centrality↓:0.7739  Specificity↑:0.6023</a:t>
            </a:r>
            <a:endParaRPr lang="en-US" sz="200" dirty="0">
              <a:solidFill>
                <a:schemeClr val="tx1"/>
              </a:solidFill>
            </a:endParaRPr>
          </a:p>
        </p:txBody>
      </p:sp>
      <p:sp>
        <p:nvSpPr>
          <p:cNvPr id="14" name="Rectangle 22">
            <a:extLst>
              <a:ext uri="{FF2B5EF4-FFF2-40B4-BE49-F238E27FC236}">
                <a16:creationId xmlns:a16="http://schemas.microsoft.com/office/drawing/2014/main" id="{E15FAA40-4F0D-2A4D-9509-477C6873EA95}"/>
              </a:ext>
            </a:extLst>
          </p:cNvPr>
          <p:cNvSpPr/>
          <p:nvPr/>
        </p:nvSpPr>
        <p:spPr>
          <a:xfrm>
            <a:off x="2101804" y="1178085"/>
            <a:ext cx="4343898" cy="333861"/>
          </a:xfrm>
          <a:prstGeom prst="rect">
            <a:avLst/>
          </a:prstGeom>
          <a:solidFill>
            <a:srgbClr val="DDDDDD"/>
          </a:solidFill>
          <a:ln>
            <a:solidFill>
              <a:srgbClr val="DDDDD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1100" b="1" dirty="0">
                <a:solidFill>
                  <a:schemeClr val="tx1"/>
                </a:solidFill>
                <a:latin typeface="Courier New" panose="02070309020205020404" pitchFamily="49" charset="0"/>
              </a:rPr>
              <a:t>Ex</a:t>
            </a:r>
            <a:r>
              <a:rPr lang="en-US" sz="1100" b="1" dirty="0">
                <a:solidFill>
                  <a:schemeClr val="tx1"/>
                </a:solidFill>
                <a:latin typeface="Courier New" panose="02070309020205020404" pitchFamily="49" charset="0"/>
              </a:rPr>
              <a:t>ample 1 [from </a:t>
            </a:r>
            <a:r>
              <a:rPr lang="en-US" sz="1100" b="1" u="sng" dirty="0">
                <a:solidFill>
                  <a:srgbClr val="2500FF"/>
                </a:solidFill>
                <a:latin typeface="Courier New" panose="02070309020205020404" pitchFamily="49" charset="0"/>
              </a:rPr>
              <a:t>6 instances</a:t>
            </a:r>
            <a:r>
              <a:rPr lang="en-US" sz="1100" b="1" dirty="0">
                <a:solidFill>
                  <a:schemeClr val="tx1"/>
                </a:solidFill>
                <a:latin typeface="Courier New" panose="02070309020205020404" pitchFamily="49" charset="0"/>
              </a:rPr>
              <a:t>]</a:t>
            </a:r>
          </a:p>
          <a:p>
            <a:r>
              <a:rPr lang="en-US" sz="800" dirty="0">
                <a:solidFill>
                  <a:srgbClr val="000000"/>
                </a:solidFill>
                <a:latin typeface="Times New Roman" panose="02020603050405020304" pitchFamily="18" charset="0"/>
              </a:rPr>
              <a:t>Centrality↓:0.8085  Specificity↑:0.4202</a:t>
            </a:r>
            <a:endParaRPr lang="en-US" sz="300" dirty="0">
              <a:solidFill>
                <a:schemeClr val="tx1"/>
              </a:solidFill>
            </a:endParaRPr>
          </a:p>
        </p:txBody>
      </p:sp>
      <p:sp>
        <p:nvSpPr>
          <p:cNvPr id="15" name="TextBox 24">
            <a:extLst>
              <a:ext uri="{FF2B5EF4-FFF2-40B4-BE49-F238E27FC236}">
                <a16:creationId xmlns:a16="http://schemas.microsoft.com/office/drawing/2014/main" id="{4C2F7B35-0EF3-FC43-AA68-3486C0BD3D00}"/>
              </a:ext>
            </a:extLst>
          </p:cNvPr>
          <p:cNvSpPr txBox="1"/>
          <p:nvPr/>
        </p:nvSpPr>
        <p:spPr>
          <a:xfrm>
            <a:off x="2138140" y="1555902"/>
            <a:ext cx="3924578" cy="738664"/>
          </a:xfrm>
          <a:prstGeom prst="rect">
            <a:avLst/>
          </a:prstGeom>
          <a:noFill/>
        </p:spPr>
        <p:txBody>
          <a:bodyPr wrap="square" lIns="0" tIns="0" rIns="0" bIns="0" rtlCol="0">
            <a:spAutoFit/>
          </a:bodyPr>
          <a:lstStyle/>
          <a:p>
            <a:r>
              <a:rPr lang="en-US" sz="800" dirty="0" err="1">
                <a:latin typeface="Consolas" panose="020B0609020204030204" pitchFamily="49" charset="0"/>
                <a:cs typeface="Consolas" panose="020B0609020204030204" pitchFamily="49" charset="0"/>
              </a:rPr>
              <a:t>Repo.</a:t>
            </a:r>
            <a:r>
              <a:rPr lang="en-US" sz="800" dirty="0" err="1">
                <a:solidFill>
                  <a:srgbClr val="795DA3"/>
                </a:solidFill>
                <a:latin typeface="Consolas" panose="020B0609020204030204" pitchFamily="49" charset="0"/>
              </a:rPr>
              <a:t>add</a:t>
            </a: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final</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String name, </a:t>
            </a:r>
            <a:r>
              <a:rPr lang="en-US" sz="800" dirty="0">
                <a:solidFill>
                  <a:srgbClr val="C00000"/>
                </a:solidFill>
                <a:latin typeface="Consolas" panose="020B0609020204030204" pitchFamily="49" charset="0"/>
                <a:ea typeface="Menlo"/>
                <a:cs typeface="Consolas" panose="020B0609020204030204" pitchFamily="49" charset="0"/>
              </a:rPr>
              <a:t>final</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String content){</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final</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File </a:t>
            </a:r>
            <a:r>
              <a:rPr lang="en-US" sz="800" dirty="0" err="1">
                <a:latin typeface="Consolas" panose="020B0609020204030204" pitchFamily="49" charset="0"/>
                <a:cs typeface="Consolas" panose="020B0609020204030204" pitchFamily="49" charset="0"/>
              </a:rPr>
              <a:t>dir</a:t>
            </a:r>
            <a:r>
              <a:rPr lang="en-US" sz="800" dirty="0">
                <a:latin typeface="Consolas" panose="020B0609020204030204" pitchFamily="49" charset="0"/>
                <a:cs typeface="Consolas" panose="020B0609020204030204" pitchFamily="49" charset="0"/>
              </a:rPr>
              <a:t>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new</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File(</a:t>
            </a:r>
            <a:r>
              <a:rPr lang="en-US" sz="800" dirty="0" err="1">
                <a:solidFill>
                  <a:srgbClr val="C00000"/>
                </a:solidFill>
                <a:latin typeface="Consolas" panose="020B0609020204030204" pitchFamily="49" charset="0"/>
                <a:ea typeface="Menlo"/>
                <a:cs typeface="Consolas" panose="020B0609020204030204" pitchFamily="49" charset="0"/>
              </a:rPr>
              <a:t>this</a:t>
            </a:r>
            <a:r>
              <a:rPr lang="en-US" sz="800" dirty="0" err="1">
                <a:latin typeface="Consolas" panose="020B0609020204030204" pitchFamily="49" charset="0"/>
                <a:cs typeface="Consolas" panose="020B0609020204030204" pitchFamily="49" charset="0"/>
              </a:rPr>
              <a:t>.path</a:t>
            </a:r>
            <a:r>
              <a:rPr lang="en-US" sz="800" dirty="0">
                <a:latin typeface="Consolas" panose="020B0609020204030204" pitchFamily="49" charset="0"/>
                <a:cs typeface="Consolas" panose="020B0609020204030204" pitchFamily="49" charset="0"/>
              </a:rPr>
              <a:t>);</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final</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File </a:t>
            </a:r>
            <a:r>
              <a:rPr lang="en-US" sz="800" dirty="0" err="1">
                <a:latin typeface="Consolas" panose="020B0609020204030204" pitchFamily="49" charset="0"/>
                <a:cs typeface="Consolas" panose="020B0609020204030204" pitchFamily="49" charset="0"/>
              </a:rPr>
              <a:t>file</a:t>
            </a:r>
            <a:r>
              <a:rPr lang="en-US" sz="800" dirty="0">
                <a:latin typeface="Consolas" panose="020B0609020204030204" pitchFamily="49" charset="0"/>
                <a:cs typeface="Consolas" panose="020B0609020204030204" pitchFamily="49" charset="0"/>
              </a:rPr>
              <a:t> </a:t>
            </a:r>
            <a:r>
              <a:rPr lang="en-US" sz="800" dirty="0">
                <a:solidFill>
                  <a:srgbClr val="A71D5D"/>
                </a:solidFill>
                <a:latin typeface="Consolas" panose="020B0609020204030204" pitchFamily="49" charset="0"/>
              </a:rPr>
              <a:t>=</a:t>
            </a:r>
            <a:r>
              <a:rPr lang="en-US" sz="800" dirty="0">
                <a:latin typeface="Consolas" panose="020B0609020204030204" pitchFamily="49" charset="0"/>
                <a:cs typeface="Consolas" panose="020B0609020204030204" pitchFamily="49" charset="0"/>
              </a:rPr>
              <a:t> </a:t>
            </a:r>
            <a:r>
              <a:rPr lang="en-US" sz="800" dirty="0">
                <a:solidFill>
                  <a:srgbClr val="C00000"/>
                </a:solidFill>
                <a:latin typeface="Consolas" panose="020B0609020204030204" pitchFamily="49" charset="0"/>
                <a:ea typeface="Menlo"/>
                <a:cs typeface="Consolas" panose="020B0609020204030204" pitchFamily="49" charset="0"/>
              </a:rPr>
              <a:t>new</a:t>
            </a:r>
            <a:r>
              <a:rPr lang="en-US" sz="800" b="1" dirty="0">
                <a:latin typeface="Consolas" panose="020B0609020204030204" pitchFamily="49" charset="0"/>
                <a:cs typeface="Consolas" panose="020B0609020204030204" pitchFamily="49" charset="0"/>
              </a:rPr>
              <a:t> </a:t>
            </a:r>
            <a:r>
              <a:rPr lang="en-US" sz="800" dirty="0">
                <a:latin typeface="Consolas" panose="020B0609020204030204" pitchFamily="49" charset="0"/>
                <a:cs typeface="Consolas" panose="020B0609020204030204" pitchFamily="49" charset="0"/>
              </a:rPr>
              <a:t>File(</a:t>
            </a:r>
            <a:r>
              <a:rPr lang="en-US" sz="800" dirty="0" err="1">
                <a:latin typeface="Consolas" panose="020B0609020204030204" pitchFamily="49" charset="0"/>
                <a:cs typeface="Consolas" panose="020B0609020204030204" pitchFamily="49" charset="0"/>
              </a:rPr>
              <a:t>dir</a:t>
            </a:r>
            <a:r>
              <a:rPr lang="en-US" sz="800" dirty="0">
                <a:latin typeface="Consolas" panose="020B0609020204030204" pitchFamily="49" charset="0"/>
                <a:cs typeface="Consolas" panose="020B0609020204030204" pitchFamily="49" charset="0"/>
              </a:rPr>
              <a:t>, name);</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err="1">
                <a:latin typeface="Consolas" panose="020B0609020204030204" pitchFamily="49" charset="0"/>
                <a:cs typeface="Consolas" panose="020B0609020204030204" pitchFamily="49" charset="0"/>
              </a:rPr>
              <a:t>FileUtils.writeStringToFile</a:t>
            </a:r>
            <a:r>
              <a:rPr lang="en-US" sz="800" dirty="0">
                <a:latin typeface="Consolas" panose="020B0609020204030204" pitchFamily="49" charset="0"/>
                <a:cs typeface="Consolas" panose="020B0609020204030204" pitchFamily="49" charset="0"/>
              </a:rPr>
              <a:t>(file, content);</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      </a:t>
            </a:r>
            <a:r>
              <a:rPr lang="en-US" sz="800" dirty="0" err="1">
                <a:solidFill>
                  <a:srgbClr val="C00000"/>
                </a:solidFill>
                <a:latin typeface="Consolas" panose="020B0609020204030204" pitchFamily="49" charset="0"/>
                <a:ea typeface="Menlo"/>
                <a:cs typeface="Consolas" panose="020B0609020204030204" pitchFamily="49" charset="0"/>
              </a:rPr>
              <a:t>this</a:t>
            </a:r>
            <a:r>
              <a:rPr lang="en-US" sz="800" dirty="0" err="1">
                <a:latin typeface="Consolas" panose="020B0609020204030204" pitchFamily="49" charset="0"/>
                <a:cs typeface="Consolas" panose="020B0609020204030204" pitchFamily="49" charset="0"/>
              </a:rPr>
              <a:t>.git.exec</a:t>
            </a:r>
            <a:r>
              <a:rPr lang="en-US" sz="800" dirty="0">
                <a:latin typeface="Consolas" panose="020B0609020204030204" pitchFamily="49" charset="0"/>
                <a:cs typeface="Consolas" panose="020B0609020204030204" pitchFamily="49" charset="0"/>
              </a:rPr>
              <a:t>(</a:t>
            </a:r>
            <a:r>
              <a:rPr lang="en-US" sz="800" dirty="0" err="1">
                <a:latin typeface="Consolas" panose="020B0609020204030204" pitchFamily="49" charset="0"/>
                <a:cs typeface="Consolas" panose="020B0609020204030204" pitchFamily="49" charset="0"/>
              </a:rPr>
              <a:t>dir</a:t>
            </a:r>
            <a:r>
              <a:rPr lang="en-US" sz="800" dirty="0">
                <a:latin typeface="Consolas" panose="020B0609020204030204" pitchFamily="49" charset="0"/>
                <a:cs typeface="Consolas" panose="020B0609020204030204" pitchFamily="49" charset="0"/>
              </a:rPr>
              <a:t>, </a:t>
            </a:r>
            <a:r>
              <a:rPr lang="en-US" sz="800" dirty="0">
                <a:solidFill>
                  <a:srgbClr val="502DFF"/>
                </a:solidFill>
                <a:latin typeface="Consolas" panose="020B0609020204030204" pitchFamily="49" charset="0"/>
                <a:cs typeface="Consolas" panose="020B0609020204030204" pitchFamily="49" charset="0"/>
              </a:rPr>
              <a:t>"add”</a:t>
            </a:r>
            <a:r>
              <a:rPr lang="en-US" sz="800" dirty="0">
                <a:latin typeface="Consolas" panose="020B0609020204030204" pitchFamily="49" charset="0"/>
                <a:cs typeface="Consolas" panose="020B0609020204030204" pitchFamily="49" charset="0"/>
              </a:rPr>
              <a:t>, name);</a:t>
            </a:r>
            <a:br>
              <a:rPr lang="en-US" sz="800" dirty="0">
                <a:latin typeface="Consolas" panose="020B0609020204030204" pitchFamily="49" charset="0"/>
                <a:cs typeface="Consolas" panose="020B0609020204030204" pitchFamily="49" charset="0"/>
              </a:rPr>
            </a:br>
            <a:r>
              <a:rPr lang="en-US" sz="800" dirty="0">
                <a:latin typeface="Consolas" panose="020B0609020204030204" pitchFamily="49" charset="0"/>
                <a:cs typeface="Consolas" panose="020B0609020204030204" pitchFamily="49" charset="0"/>
              </a:rPr>
              <a:t>}</a:t>
            </a:r>
          </a:p>
        </p:txBody>
      </p:sp>
      <p:sp>
        <p:nvSpPr>
          <p:cNvPr id="16" name="Rectangle 1">
            <a:extLst>
              <a:ext uri="{FF2B5EF4-FFF2-40B4-BE49-F238E27FC236}">
                <a16:creationId xmlns:a16="http://schemas.microsoft.com/office/drawing/2014/main" id="{F4AF7DEA-ED87-234D-BD97-BA1680E64C60}"/>
              </a:ext>
            </a:extLst>
          </p:cNvPr>
          <p:cNvSpPr/>
          <p:nvPr/>
        </p:nvSpPr>
        <p:spPr>
          <a:xfrm>
            <a:off x="2087154" y="1163125"/>
            <a:ext cx="4370660" cy="11658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AEB50A90-B1C2-4243-A70D-AEC27FABC2E8}"/>
              </a:ext>
            </a:extLst>
          </p:cNvPr>
          <p:cNvSpPr/>
          <p:nvPr/>
        </p:nvSpPr>
        <p:spPr>
          <a:xfrm>
            <a:off x="2509588" y="2385154"/>
            <a:ext cx="3948226" cy="111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5">
            <a:extLst>
              <a:ext uri="{FF2B5EF4-FFF2-40B4-BE49-F238E27FC236}">
                <a16:creationId xmlns:a16="http://schemas.microsoft.com/office/drawing/2014/main" id="{90B07559-43A2-BF49-88DD-51244BCECDE3}"/>
              </a:ext>
            </a:extLst>
          </p:cNvPr>
          <p:cNvSpPr/>
          <p:nvPr/>
        </p:nvSpPr>
        <p:spPr>
          <a:xfrm>
            <a:off x="2504079" y="3560536"/>
            <a:ext cx="3948226" cy="11658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8CC759E3-3739-8D45-9BA3-BCC95C4AED14}"/>
              </a:ext>
            </a:extLst>
          </p:cNvPr>
          <p:cNvSpPr/>
          <p:nvPr/>
        </p:nvSpPr>
        <p:spPr>
          <a:xfrm>
            <a:off x="2509724" y="4783298"/>
            <a:ext cx="3948226" cy="15521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687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33811"/>
            <a:ext cx="7886700" cy="668825"/>
          </a:xfrm>
        </p:spPr>
        <p:txBody>
          <a:bodyPr>
            <a:normAutofit/>
          </a:bodyPr>
          <a:lstStyle/>
          <a:p>
            <a:r>
              <a:rPr lang="en-US" altLang="zh-CN" sz="3200" dirty="0">
                <a:latin typeface="Gill Sans MT" panose="020B0502020104020203" pitchFamily="34" charset="0"/>
              </a:rPr>
              <a:t>Usefulness (RQ2)</a:t>
            </a:r>
            <a:endParaRPr lang="ko-KR" altLang="en-US" sz="3200" dirty="0">
              <a:latin typeface="Gill Sans MT" panose="020B0502020104020203" pitchFamily="34" charset="0"/>
            </a:endParaRPr>
          </a:p>
        </p:txBody>
      </p:sp>
      <p:sp>
        <p:nvSpPr>
          <p:cNvPr id="4" name="Slide Number Placeholder 3"/>
          <p:cNvSpPr>
            <a:spLocks noGrp="1"/>
          </p:cNvSpPr>
          <p:nvPr>
            <p:ph type="sldNum" sz="quarter" idx="12"/>
          </p:nvPr>
        </p:nvSpPr>
        <p:spPr>
          <a:xfrm>
            <a:off x="6559548" y="6298295"/>
            <a:ext cx="2057400" cy="365125"/>
          </a:xfrm>
        </p:spPr>
        <p:txBody>
          <a:bodyPr/>
          <a:lstStyle/>
          <a:p>
            <a:fld id="{E5D20B07-BDDC-4D04-8605-14FADEF213F7}" type="slidenum">
              <a:rPr lang="en-US" smtClean="0">
                <a:solidFill>
                  <a:schemeClr val="tx1"/>
                </a:solidFill>
              </a:rPr>
              <a:pPr/>
              <a:t>21</a:t>
            </a:fld>
            <a:endParaRPr lang="en-US" dirty="0">
              <a:solidFill>
                <a:schemeClr val="tx1"/>
              </a:solidFill>
            </a:endParaRPr>
          </a:p>
        </p:txBody>
      </p:sp>
      <p:graphicFrame>
        <p:nvGraphicFramePr>
          <p:cNvPr id="5" name="Chart 4"/>
          <p:cNvGraphicFramePr/>
          <p:nvPr>
            <p:extLst>
              <p:ext uri="{D42A27DB-BD31-4B8C-83A1-F6EECF244321}">
                <p14:modId xmlns:p14="http://schemas.microsoft.com/office/powerpoint/2010/main" val="2151257"/>
              </p:ext>
            </p:extLst>
          </p:nvPr>
        </p:nvGraphicFramePr>
        <p:xfrm>
          <a:off x="3490897" y="2800341"/>
          <a:ext cx="5399917" cy="39624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372171538"/>
              </p:ext>
            </p:extLst>
          </p:nvPr>
        </p:nvGraphicFramePr>
        <p:xfrm>
          <a:off x="436547" y="4090543"/>
          <a:ext cx="2760647" cy="2483371"/>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633492" y="2000634"/>
            <a:ext cx="3461157" cy="907941"/>
          </a:xfrm>
          <a:prstGeom prst="rect">
            <a:avLst/>
          </a:prstGeom>
        </p:spPr>
        <p:txBody>
          <a:bodyPr wrap="square" lIns="0" tIns="0" rIns="0" bIns="0">
            <a:spAutoFit/>
          </a:bodyPr>
          <a:lstStyle/>
          <a:p>
            <a:pPr>
              <a:spcAft>
                <a:spcPts val="600"/>
              </a:spcAft>
            </a:pPr>
            <a:r>
              <a:rPr lang="en-US" altLang="ko-KR" b="1" dirty="0">
                <a:latin typeface="Gill Sans MT" panose="020B0502020104020203" pitchFamily="34" charset="0"/>
              </a:rPr>
              <a:t>Questionnaire</a:t>
            </a:r>
          </a:p>
          <a:p>
            <a:r>
              <a:rPr lang="ko-KR" altLang="en-US" dirty="0"/>
              <a:t>Overall, are the selected examples useful for understanding API usages?</a:t>
            </a:r>
            <a:endParaRPr lang="en-US" altLang="ko-KR" dirty="0"/>
          </a:p>
        </p:txBody>
      </p:sp>
      <p:sp>
        <p:nvSpPr>
          <p:cNvPr id="8" name="Rectangle 7"/>
          <p:cNvSpPr/>
          <p:nvPr/>
        </p:nvSpPr>
        <p:spPr>
          <a:xfrm>
            <a:off x="545595" y="3089586"/>
            <a:ext cx="3289805" cy="1000274"/>
          </a:xfrm>
          <a:prstGeom prst="rect">
            <a:avLst/>
          </a:prstGeom>
        </p:spPr>
        <p:txBody>
          <a:bodyPr wrap="square">
            <a:spAutoFit/>
          </a:bodyPr>
          <a:lstStyle/>
          <a:p>
            <a:pPr>
              <a:spcAft>
                <a:spcPts val="600"/>
              </a:spcAft>
            </a:pPr>
            <a:r>
              <a:rPr lang="en-US" altLang="ko-KR" b="1" dirty="0">
                <a:latin typeface="Gill Sans MT" panose="020B0502020104020203" pitchFamily="34" charset="0"/>
              </a:rPr>
              <a:t>Tool comparison</a:t>
            </a:r>
          </a:p>
          <a:p>
            <a:r>
              <a:rPr lang="en-US" altLang="ko-KR" dirty="0"/>
              <a:t>Which tool produces better example?</a:t>
            </a:r>
          </a:p>
        </p:txBody>
      </p:sp>
      <p:sp>
        <p:nvSpPr>
          <p:cNvPr id="9" name="Rectangle 8"/>
          <p:cNvSpPr/>
          <p:nvPr/>
        </p:nvSpPr>
        <p:spPr>
          <a:xfrm>
            <a:off x="4295262" y="1736030"/>
            <a:ext cx="623568" cy="553998"/>
          </a:xfrm>
          <a:prstGeom prst="rect">
            <a:avLst/>
          </a:prstGeom>
        </p:spPr>
        <p:txBody>
          <a:bodyPr wrap="square" lIns="0" tIns="0" rIns="0" bIns="0">
            <a:spAutoFit/>
          </a:bodyPr>
          <a:lstStyle/>
          <a:p>
            <a:pPr algn="ctr"/>
            <a:r>
              <a:rPr lang="ko-KR" altLang="en-US" dirty="0"/>
              <a:t>very useful</a:t>
            </a:r>
            <a:endParaRPr lang="en-US" altLang="ko-KR" dirty="0"/>
          </a:p>
        </p:txBody>
      </p:sp>
      <p:sp>
        <p:nvSpPr>
          <p:cNvPr id="10" name="Rectangle 9"/>
          <p:cNvSpPr/>
          <p:nvPr/>
        </p:nvSpPr>
        <p:spPr>
          <a:xfrm>
            <a:off x="5093920" y="1874529"/>
            <a:ext cx="570221" cy="276999"/>
          </a:xfrm>
          <a:prstGeom prst="rect">
            <a:avLst/>
          </a:prstGeom>
        </p:spPr>
        <p:txBody>
          <a:bodyPr wrap="none" lIns="0" tIns="0" rIns="0" bIns="0">
            <a:spAutoFit/>
          </a:bodyPr>
          <a:lstStyle/>
          <a:p>
            <a:r>
              <a:rPr lang="ko-KR" altLang="en-US" dirty="0"/>
              <a:t>useful</a:t>
            </a:r>
            <a:endParaRPr lang="en-US" altLang="ko-KR" dirty="0"/>
          </a:p>
        </p:txBody>
      </p:sp>
      <p:sp>
        <p:nvSpPr>
          <p:cNvPr id="11" name="Rectangle 10"/>
          <p:cNvSpPr/>
          <p:nvPr/>
        </p:nvSpPr>
        <p:spPr>
          <a:xfrm>
            <a:off x="5858384" y="1874529"/>
            <a:ext cx="684483" cy="276999"/>
          </a:xfrm>
          <a:prstGeom prst="rect">
            <a:avLst/>
          </a:prstGeom>
        </p:spPr>
        <p:txBody>
          <a:bodyPr wrap="none" lIns="0" tIns="0" rIns="0" bIns="0">
            <a:spAutoFit/>
          </a:bodyPr>
          <a:lstStyle/>
          <a:p>
            <a:r>
              <a:rPr lang="ko-KR" altLang="en-US" dirty="0"/>
              <a:t>neither</a:t>
            </a:r>
            <a:endParaRPr lang="en-US" altLang="ko-KR" dirty="0"/>
          </a:p>
        </p:txBody>
      </p:sp>
      <p:sp>
        <p:nvSpPr>
          <p:cNvPr id="12" name="Rectangle 11"/>
          <p:cNvSpPr/>
          <p:nvPr/>
        </p:nvSpPr>
        <p:spPr>
          <a:xfrm>
            <a:off x="6730076" y="1749693"/>
            <a:ext cx="632238" cy="553998"/>
          </a:xfrm>
          <a:prstGeom prst="rect">
            <a:avLst/>
          </a:prstGeom>
        </p:spPr>
        <p:txBody>
          <a:bodyPr wrap="square" lIns="0" tIns="0" rIns="0" bIns="0">
            <a:spAutoFit/>
          </a:bodyPr>
          <a:lstStyle/>
          <a:p>
            <a:pPr algn="ctr"/>
            <a:r>
              <a:rPr lang="ko-KR" altLang="en-US" dirty="0"/>
              <a:t>not useful</a:t>
            </a:r>
          </a:p>
        </p:txBody>
      </p:sp>
      <p:sp>
        <p:nvSpPr>
          <p:cNvPr id="13" name="Rectangle 12"/>
          <p:cNvSpPr/>
          <p:nvPr/>
        </p:nvSpPr>
        <p:spPr>
          <a:xfrm>
            <a:off x="7549523" y="1736030"/>
            <a:ext cx="954271" cy="553998"/>
          </a:xfrm>
          <a:prstGeom prst="rect">
            <a:avLst/>
          </a:prstGeom>
        </p:spPr>
        <p:txBody>
          <a:bodyPr wrap="square" lIns="0" tIns="0" rIns="0" bIns="0">
            <a:spAutoFit/>
          </a:bodyPr>
          <a:lstStyle/>
          <a:p>
            <a:pPr algn="ctr"/>
            <a:r>
              <a:rPr lang="ko-KR" altLang="en-US" dirty="0"/>
              <a:t>totally not useful</a:t>
            </a:r>
          </a:p>
        </p:txBody>
      </p:sp>
      <p:sp>
        <p:nvSpPr>
          <p:cNvPr id="14" name="Oval 13"/>
          <p:cNvSpPr/>
          <p:nvPr/>
        </p:nvSpPr>
        <p:spPr>
          <a:xfrm>
            <a:off x="4483100" y="2605300"/>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Oval 15"/>
          <p:cNvSpPr/>
          <p:nvPr/>
        </p:nvSpPr>
        <p:spPr>
          <a:xfrm>
            <a:off x="5289030" y="2605300"/>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Oval 16"/>
          <p:cNvSpPr/>
          <p:nvPr/>
        </p:nvSpPr>
        <p:spPr>
          <a:xfrm>
            <a:off x="6089190" y="2604666"/>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Oval 17"/>
          <p:cNvSpPr/>
          <p:nvPr/>
        </p:nvSpPr>
        <p:spPr>
          <a:xfrm>
            <a:off x="6956195" y="2604666"/>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Oval 18"/>
          <p:cNvSpPr/>
          <p:nvPr/>
        </p:nvSpPr>
        <p:spPr>
          <a:xfrm>
            <a:off x="7936658" y="2604666"/>
            <a:ext cx="180000" cy="1800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矩形 2">
            <a:extLst>
              <a:ext uri="{FF2B5EF4-FFF2-40B4-BE49-F238E27FC236}">
                <a16:creationId xmlns:a16="http://schemas.microsoft.com/office/drawing/2014/main" id="{69E50A56-29BA-6741-AC9A-1A89EB3878EA}"/>
              </a:ext>
            </a:extLst>
          </p:cNvPr>
          <p:cNvSpPr/>
          <p:nvPr/>
        </p:nvSpPr>
        <p:spPr>
          <a:xfrm>
            <a:off x="545528" y="979857"/>
            <a:ext cx="7875144" cy="707886"/>
          </a:xfrm>
          <a:prstGeom prst="rect">
            <a:avLst/>
          </a:prstGeom>
          <a:solidFill>
            <a:schemeClr val="accent2">
              <a:lumMod val="20000"/>
              <a:lumOff val="80000"/>
            </a:schemeClr>
          </a:solidFill>
        </p:spPr>
        <p:txBody>
          <a:bodyPr wrap="square" lIns="216000">
            <a:spAutoFit/>
          </a:bodyPr>
          <a:lstStyle/>
          <a:p>
            <a:r>
              <a:rPr lang="en-US" altLang="zh-CN" sz="2000" dirty="0"/>
              <a:t>A</a:t>
            </a:r>
            <a:r>
              <a:rPr lang="zh-CN" altLang="en-US" sz="2000" dirty="0"/>
              <a:t> </a:t>
            </a:r>
            <a:r>
              <a:rPr lang="en-US" altLang="zh-CN" sz="2000" dirty="0"/>
              <a:t>user</a:t>
            </a:r>
            <a:r>
              <a:rPr lang="zh-CN" altLang="en-US" sz="2000" dirty="0"/>
              <a:t> </a:t>
            </a:r>
            <a:r>
              <a:rPr lang="en-US" altLang="zh-CN" sz="2000" dirty="0"/>
              <a:t>study</a:t>
            </a:r>
            <a:r>
              <a:rPr lang="zh-CN" altLang="en-US" sz="2000" dirty="0"/>
              <a:t> </a:t>
            </a:r>
            <a:r>
              <a:rPr lang="en-US" altLang="zh-CN" sz="2000" dirty="0"/>
              <a:t>involving</a:t>
            </a:r>
            <a:r>
              <a:rPr lang="zh-CN" altLang="en-US" sz="2000" dirty="0"/>
              <a:t> </a:t>
            </a:r>
            <a:r>
              <a:rPr lang="en-US" altLang="zh-CN" sz="2000" dirty="0">
                <a:solidFill>
                  <a:srgbClr val="1909E7"/>
                </a:solidFill>
              </a:rPr>
              <a:t>25</a:t>
            </a:r>
            <a:r>
              <a:rPr lang="en-US" altLang="zh-CN" sz="2000" dirty="0"/>
              <a:t> </a:t>
            </a:r>
            <a:r>
              <a:rPr lang="en-US" altLang="zh-CN" sz="2000" dirty="0">
                <a:solidFill>
                  <a:srgbClr val="1909E7"/>
                </a:solidFill>
              </a:rPr>
              <a:t>developers</a:t>
            </a:r>
            <a:r>
              <a:rPr lang="en-US" altLang="zh-CN" sz="2000" dirty="0"/>
              <a:t> in a multinational company,</a:t>
            </a:r>
            <a:r>
              <a:rPr lang="zh-CN" altLang="en-US" sz="2000" dirty="0"/>
              <a:t> </a:t>
            </a:r>
            <a:r>
              <a:rPr lang="en-US" altLang="zh-CN" sz="2000" dirty="0"/>
              <a:t>with</a:t>
            </a:r>
            <a:r>
              <a:rPr lang="zh-CN" altLang="en-US" sz="2000" dirty="0"/>
              <a:t> </a:t>
            </a:r>
            <a:r>
              <a:rPr lang="en-US" altLang="zh-CN" sz="2000" dirty="0"/>
              <a:t>each</a:t>
            </a:r>
            <a:r>
              <a:rPr lang="zh-CN" altLang="en-US" sz="2000" dirty="0"/>
              <a:t> </a:t>
            </a:r>
            <a:r>
              <a:rPr lang="en-US" altLang="zh-CN" sz="2000" dirty="0"/>
              <a:t>developer</a:t>
            </a:r>
            <a:r>
              <a:rPr lang="zh-CN" altLang="en-US" sz="2000" dirty="0"/>
              <a:t> </a:t>
            </a:r>
            <a:r>
              <a:rPr lang="en-US" altLang="zh-CN" sz="2000" dirty="0"/>
              <a:t>having</a:t>
            </a:r>
            <a:r>
              <a:rPr lang="zh-CN" altLang="en-US" sz="2000" dirty="0"/>
              <a:t> </a:t>
            </a:r>
            <a:r>
              <a:rPr lang="en-US" altLang="zh-CN" sz="2000" dirty="0">
                <a:solidFill>
                  <a:srgbClr val="1909E7"/>
                </a:solidFill>
              </a:rPr>
              <a:t>more</a:t>
            </a:r>
            <a:r>
              <a:rPr lang="zh-CN" altLang="en-US" sz="2000" dirty="0">
                <a:solidFill>
                  <a:srgbClr val="1909E7"/>
                </a:solidFill>
              </a:rPr>
              <a:t> </a:t>
            </a:r>
            <a:r>
              <a:rPr lang="en-US" altLang="zh-CN" sz="2000" dirty="0">
                <a:solidFill>
                  <a:srgbClr val="1909E7"/>
                </a:solidFill>
              </a:rPr>
              <a:t>than</a:t>
            </a:r>
            <a:r>
              <a:rPr lang="zh-CN" altLang="en-US" sz="2000" dirty="0">
                <a:solidFill>
                  <a:srgbClr val="1909E7"/>
                </a:solidFill>
              </a:rPr>
              <a:t> </a:t>
            </a:r>
            <a:r>
              <a:rPr lang="en-US" altLang="zh-CN" sz="2000" dirty="0">
                <a:solidFill>
                  <a:srgbClr val="1909E7"/>
                </a:solidFill>
              </a:rPr>
              <a:t>2</a:t>
            </a:r>
            <a:r>
              <a:rPr lang="zh-CN" altLang="en-US" sz="2000" dirty="0">
                <a:solidFill>
                  <a:srgbClr val="1909E7"/>
                </a:solidFill>
              </a:rPr>
              <a:t> </a:t>
            </a:r>
            <a:r>
              <a:rPr lang="en-US" altLang="zh-CN" sz="2000" dirty="0">
                <a:solidFill>
                  <a:srgbClr val="1909E7"/>
                </a:solidFill>
              </a:rPr>
              <a:t>years</a:t>
            </a:r>
            <a:r>
              <a:rPr lang="zh-CN" altLang="en-US" sz="2000" dirty="0">
                <a:solidFill>
                  <a:srgbClr val="1909E7"/>
                </a:solidFill>
              </a:rPr>
              <a:t> </a:t>
            </a:r>
            <a:r>
              <a:rPr lang="en-US" altLang="zh-CN" sz="2000" dirty="0"/>
              <a:t>of</a:t>
            </a:r>
            <a:r>
              <a:rPr lang="zh-CN" altLang="en-US" sz="2000" dirty="0"/>
              <a:t> </a:t>
            </a:r>
            <a:r>
              <a:rPr lang="en-US" altLang="zh-CN" sz="2000" dirty="0"/>
              <a:t>programming</a:t>
            </a:r>
            <a:r>
              <a:rPr lang="zh-CN" altLang="en-US" sz="2000" dirty="0"/>
              <a:t> </a:t>
            </a:r>
            <a:r>
              <a:rPr lang="en-US" altLang="zh-CN" sz="2000" dirty="0"/>
              <a:t>experience</a:t>
            </a:r>
            <a:endParaRPr lang="zh-CN" altLang="en-US" sz="2000" dirty="0"/>
          </a:p>
        </p:txBody>
      </p:sp>
      <p:cxnSp>
        <p:nvCxnSpPr>
          <p:cNvPr id="22" name="直线连接符 21">
            <a:extLst>
              <a:ext uri="{FF2B5EF4-FFF2-40B4-BE49-F238E27FC236}">
                <a16:creationId xmlns:a16="http://schemas.microsoft.com/office/drawing/2014/main" id="{4F39B3CB-3105-8E48-AF6A-9AA9CD2223F1}"/>
              </a:ext>
            </a:extLst>
          </p:cNvPr>
          <p:cNvCxnSpPr>
            <a:cxnSpLocks/>
          </p:cNvCxnSpPr>
          <p:nvPr/>
        </p:nvCxnSpPr>
        <p:spPr>
          <a:xfrm>
            <a:off x="545528" y="1687743"/>
            <a:ext cx="787514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9347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4D3543-A86C-46F0-8BB4-71419EAA1C81}"/>
              </a:ext>
            </a:extLst>
          </p:cNvPr>
          <p:cNvSpPr>
            <a:spLocks noGrp="1"/>
          </p:cNvSpPr>
          <p:nvPr>
            <p:ph type="title"/>
          </p:nvPr>
        </p:nvSpPr>
        <p:spPr>
          <a:xfrm>
            <a:off x="628650" y="365126"/>
            <a:ext cx="7886700" cy="846711"/>
          </a:xfrm>
        </p:spPr>
        <p:txBody>
          <a:bodyPr>
            <a:normAutofit/>
          </a:bodyPr>
          <a:lstStyle/>
          <a:p>
            <a:r>
              <a:rPr lang="en-US" altLang="zh-CN" sz="3200" dirty="0">
                <a:latin typeface="Gill Sans MT" panose="020B0502020104020203" pitchFamily="34" charset="0"/>
              </a:rPr>
              <a:t>The</a:t>
            </a:r>
            <a:r>
              <a:rPr lang="zh-CN" altLang="en-US" sz="3200" dirty="0">
                <a:latin typeface="Gill Sans MT" panose="020B0502020104020203" pitchFamily="34" charset="0"/>
              </a:rPr>
              <a:t> </a:t>
            </a:r>
            <a:r>
              <a:rPr lang="en-US" altLang="zh-CN" sz="3200" dirty="0">
                <a:latin typeface="Gill Sans MT" panose="020B0502020104020203" pitchFamily="34" charset="0"/>
              </a:rPr>
              <a:t>Effects of Graph</a:t>
            </a:r>
            <a:r>
              <a:rPr lang="zh-CN" altLang="en-US" sz="3200" dirty="0">
                <a:latin typeface="Gill Sans MT" panose="020B0502020104020203" pitchFamily="34" charset="0"/>
              </a:rPr>
              <a:t> </a:t>
            </a:r>
            <a:r>
              <a:rPr lang="en-US" altLang="zh-CN" sz="3200" dirty="0">
                <a:latin typeface="Gill Sans MT" panose="020B0502020104020203" pitchFamily="34" charset="0"/>
              </a:rPr>
              <a:t>Kernel (RQ3)</a:t>
            </a:r>
            <a:endParaRPr lang="zh-CN" altLang="en-US" sz="3200" dirty="0">
              <a:latin typeface="Gill Sans MT" panose="020B0502020104020203" pitchFamily="34" charset="0"/>
            </a:endParaRPr>
          </a:p>
        </p:txBody>
      </p:sp>
      <p:sp>
        <p:nvSpPr>
          <p:cNvPr id="3" name="内容占位符 2">
            <a:extLst>
              <a:ext uri="{FF2B5EF4-FFF2-40B4-BE49-F238E27FC236}">
                <a16:creationId xmlns:a16="http://schemas.microsoft.com/office/drawing/2014/main" id="{CC326EDB-CE92-4C27-A16E-DDE32C36F3AD}"/>
              </a:ext>
            </a:extLst>
          </p:cNvPr>
          <p:cNvSpPr>
            <a:spLocks noGrp="1"/>
          </p:cNvSpPr>
          <p:nvPr>
            <p:ph idx="1"/>
          </p:nvPr>
        </p:nvSpPr>
        <p:spPr>
          <a:xfrm>
            <a:off x="585787" y="1288037"/>
            <a:ext cx="7972425" cy="4351338"/>
          </a:xfrm>
        </p:spPr>
        <p:txBody>
          <a:bodyPr>
            <a:normAutofit/>
          </a:bodyPr>
          <a:lstStyle/>
          <a:p>
            <a:pPr latinLnBrk="0"/>
            <a:r>
              <a:rPr lang="en-US" altLang="zh-CN" sz="2400" dirty="0">
                <a:latin typeface="Gill Sans MT" panose="020B0502020104020203" pitchFamily="34" charset="0"/>
              </a:rPr>
              <a:t>Replace the graph kernel component in </a:t>
            </a:r>
            <a:r>
              <a:rPr lang="en-US" altLang="zh-CN" sz="2400" dirty="0" err="1">
                <a:latin typeface="Gill Sans MT" panose="020B0502020104020203" pitchFamily="34" charset="0"/>
              </a:rPr>
              <a:t>CodeKernel</a:t>
            </a:r>
            <a:r>
              <a:rPr lang="en-US" altLang="zh-CN" sz="2400" dirty="0">
                <a:latin typeface="Gill Sans MT" panose="020B0502020104020203" pitchFamily="34" charset="0"/>
              </a:rPr>
              <a:t> with a traditional similarity measure:</a:t>
            </a:r>
            <a:endParaRPr lang="zh-CN" altLang="en-US" sz="2400" dirty="0">
              <a:latin typeface="Gill Sans MT" panose="020B0502020104020203" pitchFamily="34" charset="0"/>
            </a:endParaRPr>
          </a:p>
        </p:txBody>
      </p:sp>
      <p:sp>
        <p:nvSpPr>
          <p:cNvPr id="6" name="Slide Number Placeholder 5"/>
          <p:cNvSpPr>
            <a:spLocks noGrp="1"/>
          </p:cNvSpPr>
          <p:nvPr>
            <p:ph type="sldNum" sz="quarter" idx="12"/>
          </p:nvPr>
        </p:nvSpPr>
        <p:spPr/>
        <p:txBody>
          <a:bodyPr/>
          <a:lstStyle/>
          <a:p>
            <a:fld id="{E5D20B07-BDDC-4D04-8605-14FADEF213F7}" type="slidenum">
              <a:rPr lang="en-US" smtClean="0">
                <a:solidFill>
                  <a:schemeClr val="tx1"/>
                </a:solidFill>
              </a:rPr>
              <a:pPr/>
              <a:t>22</a:t>
            </a:fld>
            <a:endParaRPr lang="en-US" dirty="0">
              <a:solidFill>
                <a:schemeClr val="tx1"/>
              </a:solidFill>
            </a:endParaRPr>
          </a:p>
        </p:txBody>
      </p:sp>
      <p:pic>
        <p:nvPicPr>
          <p:cNvPr id="4" name="图片 3">
            <a:extLst>
              <a:ext uri="{FF2B5EF4-FFF2-40B4-BE49-F238E27FC236}">
                <a16:creationId xmlns:a16="http://schemas.microsoft.com/office/drawing/2014/main" id="{F3D1DBA1-DB85-4B9D-B7BC-E396D13BB309}"/>
              </a:ext>
            </a:extLst>
          </p:cNvPr>
          <p:cNvPicPr>
            <a:picLocks noChangeAspect="1"/>
          </p:cNvPicPr>
          <p:nvPr/>
        </p:nvPicPr>
        <p:blipFill>
          <a:blip r:embed="rId3">
            <a:duotone>
              <a:prstClr val="black"/>
              <a:schemeClr val="accent1">
                <a:tint val="45000"/>
                <a:satMod val="400000"/>
              </a:schemeClr>
            </a:duotone>
          </a:blip>
          <a:stretch>
            <a:fillRect/>
          </a:stretch>
        </p:blipFill>
        <p:spPr>
          <a:xfrm>
            <a:off x="2213796" y="2162354"/>
            <a:ext cx="3724275" cy="733425"/>
          </a:xfrm>
          <a:prstGeom prst="rect">
            <a:avLst/>
          </a:prstGeom>
        </p:spPr>
      </p:pic>
      <p:pic>
        <p:nvPicPr>
          <p:cNvPr id="5" name="图片 4">
            <a:extLst>
              <a:ext uri="{FF2B5EF4-FFF2-40B4-BE49-F238E27FC236}">
                <a16:creationId xmlns:a16="http://schemas.microsoft.com/office/drawing/2014/main" id="{9E340395-8265-4B00-ABD4-7A4D6C5F77B4}"/>
              </a:ext>
            </a:extLst>
          </p:cNvPr>
          <p:cNvPicPr>
            <a:picLocks noChangeAspect="1"/>
          </p:cNvPicPr>
          <p:nvPr/>
        </p:nvPicPr>
        <p:blipFill rotWithShape="1">
          <a:blip r:embed="rId4"/>
          <a:srcRect t="20786"/>
          <a:stretch/>
        </p:blipFill>
        <p:spPr>
          <a:xfrm>
            <a:off x="1404397" y="3022233"/>
            <a:ext cx="6082253" cy="2442010"/>
          </a:xfrm>
          <a:prstGeom prst="rect">
            <a:avLst/>
          </a:prstGeom>
        </p:spPr>
      </p:pic>
      <p:sp>
        <p:nvSpPr>
          <p:cNvPr id="7" name="Content Placeholder 2">
            <a:extLst>
              <a:ext uri="{FF2B5EF4-FFF2-40B4-BE49-F238E27FC236}">
                <a16:creationId xmlns:a16="http://schemas.microsoft.com/office/drawing/2014/main" id="{B96823C6-B7CD-3F4F-A147-F54BDF1FD0E1}"/>
              </a:ext>
            </a:extLst>
          </p:cNvPr>
          <p:cNvSpPr txBox="1">
            <a:spLocks/>
          </p:cNvSpPr>
          <p:nvPr/>
        </p:nvSpPr>
        <p:spPr>
          <a:xfrm>
            <a:off x="1611086" y="5590697"/>
            <a:ext cx="6659788" cy="590522"/>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Batang" panose="02030600000101010101" pitchFamily="18" charset="-127"/>
              <a:buChar char="☞"/>
            </a:pP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Graph</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Kernel</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is</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effective</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in</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code</a:t>
            </a:r>
            <a:r>
              <a:rPr lang="zh-CN" altLang="en-US" sz="2000" dirty="0">
                <a:solidFill>
                  <a:srgbClr val="C00000"/>
                </a:solidFill>
                <a:latin typeface="Gill Sans MT" panose="020B0502020104020203" pitchFamily="34" charset="0"/>
              </a:rPr>
              <a:t> </a:t>
            </a:r>
            <a:r>
              <a:rPr lang="en-US" altLang="zh-CN" sz="2000" dirty="0">
                <a:solidFill>
                  <a:srgbClr val="C00000"/>
                </a:solidFill>
                <a:latin typeface="Gill Sans MT" panose="020B0502020104020203" pitchFamily="34" charset="0"/>
              </a:rPr>
              <a:t>clustering.</a:t>
            </a:r>
            <a:endParaRPr lang="en-US" sz="2000"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30970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448550" cy="892174"/>
          </a:xfrm>
        </p:spPr>
        <p:txBody>
          <a:bodyPr>
            <a:normAutofit/>
          </a:bodyPr>
          <a:lstStyle/>
          <a:p>
            <a:pPr algn="ctr"/>
            <a:r>
              <a:rPr lang="en-US" sz="4000" dirty="0">
                <a:latin typeface="Gill Sans MT" panose="020B0502020104020203" pitchFamily="34" charset="0"/>
              </a:rPr>
              <a:t>Conclusion</a:t>
            </a:r>
          </a:p>
        </p:txBody>
      </p:sp>
      <p:sp>
        <p:nvSpPr>
          <p:cNvPr id="3" name="Content Placeholder 2"/>
          <p:cNvSpPr>
            <a:spLocks noGrp="1"/>
          </p:cNvSpPr>
          <p:nvPr>
            <p:ph idx="1"/>
          </p:nvPr>
        </p:nvSpPr>
        <p:spPr>
          <a:xfrm>
            <a:off x="762000" y="1538288"/>
            <a:ext cx="7753350" cy="4351338"/>
          </a:xfrm>
        </p:spPr>
        <p:txBody>
          <a:bodyPr>
            <a:normAutofit/>
          </a:bodyPr>
          <a:lstStyle/>
          <a:p>
            <a:pPr marL="0" indent="0" latinLnBrk="0">
              <a:buNone/>
            </a:pPr>
            <a:r>
              <a:rPr lang="en-US" sz="2600" dirty="0" err="1">
                <a:latin typeface="Gill Sans MT" panose="020B0502020104020203" pitchFamily="34" charset="0"/>
              </a:rPr>
              <a:t>CodeKernel</a:t>
            </a:r>
            <a:r>
              <a:rPr lang="en-US" sz="2600" dirty="0">
                <a:latin typeface="Gill Sans MT" panose="020B0502020104020203" pitchFamily="34" charset="0"/>
              </a:rPr>
              <a:t> – </a:t>
            </a:r>
            <a:r>
              <a:rPr lang="en-US" altLang="zh-CN" sz="2600" dirty="0">
                <a:latin typeface="Gill Sans MT" panose="020B0502020104020203" pitchFamily="34" charset="0"/>
              </a:rPr>
              <a:t>a</a:t>
            </a:r>
            <a:r>
              <a:rPr lang="zh-CN" altLang="en-US" sz="2600" dirty="0">
                <a:latin typeface="Gill Sans MT" panose="020B0502020104020203" pitchFamily="34" charset="0"/>
              </a:rPr>
              <a:t> </a:t>
            </a:r>
            <a:r>
              <a:rPr lang="en-US" sz="2600" dirty="0">
                <a:latin typeface="Gill Sans MT" panose="020B0502020104020203" pitchFamily="34" charset="0"/>
              </a:rPr>
              <a:t>graph kernel based approach for clustering and selecting code examples</a:t>
            </a:r>
          </a:p>
          <a:p>
            <a:pPr marL="622300" lvl="1" indent="-266700">
              <a:lnSpc>
                <a:spcPct val="100000"/>
              </a:lnSpc>
              <a:spcAft>
                <a:spcPts val="600"/>
              </a:spcAft>
              <a:buSzPct val="60000"/>
              <a:buFont typeface="Wingdings" panose="05000000000000000000" pitchFamily="2" charset="2"/>
              <a:buChar char="n"/>
            </a:pPr>
            <a:r>
              <a:rPr lang="en-US" sz="2200" dirty="0">
                <a:solidFill>
                  <a:srgbClr val="1909E7"/>
                </a:solidFill>
                <a:latin typeface="Gill Sans MT" panose="020B0502020104020203" pitchFamily="34" charset="0"/>
              </a:rPr>
              <a:t>graph representation </a:t>
            </a:r>
            <a:r>
              <a:rPr lang="en-US" sz="2200" dirty="0">
                <a:latin typeface="Gill Sans MT" panose="020B0502020104020203" pitchFamily="34" charset="0"/>
              </a:rPr>
              <a:t>of code snippets</a:t>
            </a:r>
          </a:p>
          <a:p>
            <a:pPr marL="622300" lvl="1" indent="-266700">
              <a:lnSpc>
                <a:spcPct val="100000"/>
              </a:lnSpc>
              <a:spcAft>
                <a:spcPts val="600"/>
              </a:spcAft>
              <a:buSzPct val="60000"/>
              <a:buFont typeface="Wingdings" panose="05000000000000000000" pitchFamily="2" charset="2"/>
              <a:buChar char="n"/>
            </a:pPr>
            <a:r>
              <a:rPr lang="en-US" sz="2200" dirty="0">
                <a:solidFill>
                  <a:srgbClr val="1909E7"/>
                </a:solidFill>
                <a:latin typeface="Gill Sans MT" panose="020B0502020104020203" pitchFamily="34" charset="0"/>
              </a:rPr>
              <a:t>graph kernel </a:t>
            </a:r>
            <a:r>
              <a:rPr lang="en-US" sz="2200" dirty="0">
                <a:latin typeface="Gill Sans MT" panose="020B0502020104020203" pitchFamily="34" charset="0"/>
              </a:rPr>
              <a:t>for code graph embedding and clustering</a:t>
            </a:r>
          </a:p>
          <a:p>
            <a:pPr marL="0" indent="0">
              <a:buSzPct val="60000"/>
              <a:buNone/>
            </a:pPr>
            <a:r>
              <a:rPr lang="en-US" dirty="0">
                <a:latin typeface="Gill Sans MT" panose="020B0502020104020203" pitchFamily="34" charset="0"/>
              </a:rPr>
              <a:t> </a:t>
            </a:r>
            <a:r>
              <a:rPr lang="en-US" sz="2600" dirty="0">
                <a:latin typeface="Gill Sans MT" panose="020B0502020104020203" pitchFamily="34" charset="0"/>
              </a:rPr>
              <a:t>Future Work</a:t>
            </a:r>
          </a:p>
          <a:p>
            <a:pPr marL="533400" indent="-266700">
              <a:lnSpc>
                <a:spcPct val="100000"/>
              </a:lnSpc>
              <a:spcBef>
                <a:spcPts val="0"/>
              </a:spcBef>
              <a:buSzPct val="60000"/>
              <a:buFont typeface="Wingdings" panose="05000000000000000000" pitchFamily="2" charset="2"/>
              <a:buChar char="§"/>
            </a:pPr>
            <a:r>
              <a:rPr lang="en-US" sz="2200" dirty="0">
                <a:solidFill>
                  <a:srgbClr val="1909E7"/>
                </a:solidFill>
                <a:latin typeface="Gill Sans MT" panose="020B0502020104020203" pitchFamily="34" charset="0"/>
              </a:rPr>
              <a:t>Other tasks </a:t>
            </a:r>
            <a:r>
              <a:rPr lang="en-US" sz="2200" dirty="0">
                <a:latin typeface="Gill Sans MT" panose="020B0502020104020203" pitchFamily="34" charset="0"/>
              </a:rPr>
              <a:t>that require code similarity measure</a:t>
            </a:r>
          </a:p>
          <a:p>
            <a:pPr marL="0" indent="0">
              <a:lnSpc>
                <a:spcPct val="100000"/>
              </a:lnSpc>
              <a:spcBef>
                <a:spcPts val="0"/>
              </a:spcBef>
              <a:buSzPct val="60000"/>
              <a:buNone/>
            </a:pPr>
            <a:r>
              <a:rPr lang="en-US" sz="2200" dirty="0">
                <a:latin typeface="Gill Sans MT" panose="020B0502020104020203" pitchFamily="34" charset="0"/>
              </a:rPr>
              <a:t>       e.g., code search, code clone detection, etc.</a:t>
            </a:r>
          </a:p>
          <a:p>
            <a:pPr marL="533400" indent="-266700" latinLnBrk="0">
              <a:lnSpc>
                <a:spcPct val="100000"/>
              </a:lnSpc>
              <a:spcBef>
                <a:spcPts val="0"/>
              </a:spcBef>
              <a:buSzPct val="60000"/>
              <a:buFont typeface="Wingdings" panose="05000000000000000000" pitchFamily="2" charset="2"/>
              <a:buChar char="§"/>
            </a:pPr>
            <a:r>
              <a:rPr lang="en-US" sz="2200" dirty="0">
                <a:solidFill>
                  <a:srgbClr val="1909E7"/>
                </a:solidFill>
                <a:latin typeface="Gill Sans MT" panose="020B0502020104020203" pitchFamily="34" charset="0"/>
              </a:rPr>
              <a:t>Deep learning </a:t>
            </a:r>
            <a:r>
              <a:rPr lang="en-US" sz="2200" dirty="0">
                <a:latin typeface="Gill Sans MT" panose="020B0502020104020203" pitchFamily="34" charset="0"/>
              </a:rPr>
              <a:t>to further improve the completeness and readability of the code examples.</a:t>
            </a:r>
          </a:p>
          <a:p>
            <a:pPr marL="0" indent="0">
              <a:buSzPct val="60000"/>
              <a:buNone/>
            </a:pPr>
            <a:endParaRPr lang="en-US" sz="2000" dirty="0">
              <a:latin typeface="Gill Sans MT" panose="020B0502020104020203" pitchFamily="34" charset="0"/>
            </a:endParaRPr>
          </a:p>
          <a:p>
            <a:endParaRPr lang="en-US" sz="2400" dirty="0"/>
          </a:p>
        </p:txBody>
      </p:sp>
      <p:sp>
        <p:nvSpPr>
          <p:cNvPr id="4" name="Slide Number Placeholder 3"/>
          <p:cNvSpPr>
            <a:spLocks noGrp="1"/>
          </p:cNvSpPr>
          <p:nvPr>
            <p:ph type="sldNum" sz="quarter" idx="12"/>
          </p:nvPr>
        </p:nvSpPr>
        <p:spPr/>
        <p:txBody>
          <a:bodyPr/>
          <a:lstStyle/>
          <a:p>
            <a:fld id="{E5D20B07-BDDC-4D04-8605-14FADEF213F7}" type="slidenum">
              <a:rPr lang="en-US" smtClean="0">
                <a:solidFill>
                  <a:schemeClr val="tx1"/>
                </a:solidFill>
              </a:rPr>
              <a:pPr/>
              <a:t>23</a:t>
            </a:fld>
            <a:endParaRPr lang="en-US" dirty="0">
              <a:solidFill>
                <a:schemeClr val="tx1"/>
              </a:solidFill>
            </a:endParaRPr>
          </a:p>
        </p:txBody>
      </p:sp>
    </p:spTree>
    <p:extLst>
      <p:ext uri="{BB962C8B-B14F-4D97-AF65-F5344CB8AC3E}">
        <p14:creationId xmlns:p14="http://schemas.microsoft.com/office/powerpoint/2010/main" val="146539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a:xfrm>
            <a:off x="3293781" y="1968407"/>
            <a:ext cx="2739686" cy="68010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4400" dirty="0">
                <a:solidFill>
                  <a:srgbClr val="002060"/>
                </a:solidFill>
                <a:ea typeface="宋体" panose="02010600030101010101" pitchFamily="2" charset="-122"/>
              </a:rPr>
              <a:t>Thank you!</a:t>
            </a:r>
          </a:p>
        </p:txBody>
      </p:sp>
      <p:sp>
        <p:nvSpPr>
          <p:cNvPr id="2" name="Slide Number Placeholder 1"/>
          <p:cNvSpPr>
            <a:spLocks noGrp="1"/>
          </p:cNvSpPr>
          <p:nvPr>
            <p:ph type="sldNum" sz="quarter" idx="12"/>
          </p:nvPr>
        </p:nvSpPr>
        <p:spPr/>
        <p:txBody>
          <a:bodyPr/>
          <a:lstStyle/>
          <a:p>
            <a:fld id="{E5D20B07-BDDC-4D04-8605-14FADEF213F7}" type="slidenum">
              <a:rPr lang="en-US" smtClean="0">
                <a:solidFill>
                  <a:prstClr val="black">
                    <a:tint val="75000"/>
                  </a:prstClr>
                </a:solidFill>
              </a:rPr>
              <a:pPr/>
              <a:t>24</a:t>
            </a:fld>
            <a:endParaRPr lang="en-US">
              <a:solidFill>
                <a:prstClr val="black">
                  <a:tint val="75000"/>
                </a:prstClr>
              </a:solidFill>
            </a:endParaRPr>
          </a:p>
        </p:txBody>
      </p:sp>
      <p:pic>
        <p:nvPicPr>
          <p:cNvPr id="7" name="Picture 4" descr="âuniversity of newcastleâçå¾çæç´¢ç»æ"/>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2572" y="210652"/>
            <a:ext cx="853739" cy="8243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naverâçå¾çæç´¢ç»æ"/>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1165" y="908908"/>
            <a:ext cx="690172" cy="1488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å³å¾ç"/>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214" r="19966"/>
          <a:stretch/>
        </p:blipFill>
        <p:spPr bwMode="auto">
          <a:xfrm>
            <a:off x="8111165" y="233468"/>
            <a:ext cx="634159" cy="5952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6400306" y="280364"/>
            <a:ext cx="1288869" cy="369332"/>
          </a:xfrm>
          <a:prstGeom prst="rect">
            <a:avLst/>
          </a:prstGeom>
          <a:noFill/>
        </p:spPr>
        <p:txBody>
          <a:bodyPr wrap="square" rtlCol="0">
            <a:spAutoFit/>
          </a:bodyPr>
          <a:lstStyle/>
          <a:p>
            <a:endParaRPr lang="ko-KR" altLang="en-US" dirty="0"/>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921" y="337670"/>
            <a:ext cx="2574215" cy="62405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6243" y="3801318"/>
            <a:ext cx="1974763" cy="1974763"/>
          </a:xfrm>
          <a:prstGeom prst="rect">
            <a:avLst/>
          </a:prstGeom>
        </p:spPr>
      </p:pic>
      <p:sp>
        <p:nvSpPr>
          <p:cNvPr id="12" name="TextBox 11"/>
          <p:cNvSpPr txBox="1"/>
          <p:nvPr/>
        </p:nvSpPr>
        <p:spPr>
          <a:xfrm>
            <a:off x="3519053" y="5894686"/>
            <a:ext cx="2292350" cy="461665"/>
          </a:xfrm>
          <a:prstGeom prst="rect">
            <a:avLst/>
          </a:prstGeom>
          <a:noFill/>
        </p:spPr>
        <p:txBody>
          <a:bodyPr wrap="square" rtlCol="0">
            <a:spAutoFit/>
          </a:bodyPr>
          <a:lstStyle/>
          <a:p>
            <a:pPr algn="ctr"/>
            <a:r>
              <a:rPr lang="en-US" altLang="ko-KR" sz="2400" dirty="0"/>
              <a:t>Paper</a:t>
            </a:r>
            <a:endParaRPr lang="ko-KR" altLang="en-US" sz="2400" dirty="0"/>
          </a:p>
        </p:txBody>
      </p:sp>
      <p:sp>
        <p:nvSpPr>
          <p:cNvPr id="13" name="TextBox 12"/>
          <p:cNvSpPr txBox="1"/>
          <p:nvPr/>
        </p:nvSpPr>
        <p:spPr>
          <a:xfrm>
            <a:off x="3676243" y="2707813"/>
            <a:ext cx="1765300" cy="523220"/>
          </a:xfrm>
          <a:prstGeom prst="rect">
            <a:avLst/>
          </a:prstGeom>
          <a:noFill/>
        </p:spPr>
        <p:txBody>
          <a:bodyPr wrap="square" rtlCol="0">
            <a:spAutoFit/>
          </a:bodyPr>
          <a:lstStyle/>
          <a:p>
            <a:pPr algn="ctr"/>
            <a:r>
              <a:rPr lang="en-US" altLang="ko-KR" sz="2800" dirty="0"/>
              <a:t>Q&amp;A</a:t>
            </a:r>
            <a:endParaRPr lang="ko-KR" altLang="en-US" sz="2800" dirty="0"/>
          </a:p>
        </p:txBody>
      </p:sp>
    </p:spTree>
    <p:extLst>
      <p:ext uri="{BB962C8B-B14F-4D97-AF65-F5344CB8AC3E}">
        <p14:creationId xmlns:p14="http://schemas.microsoft.com/office/powerpoint/2010/main" val="3240079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789" y="273798"/>
            <a:ext cx="7632562" cy="966033"/>
          </a:xfrm>
        </p:spPr>
        <p:txBody>
          <a:bodyPr>
            <a:normAutofit/>
          </a:bodyPr>
          <a:lstStyle/>
          <a:p>
            <a:r>
              <a:rPr lang="en-US" sz="3600" dirty="0">
                <a:latin typeface="Gill Sans MT" panose="020B0502020104020203" pitchFamily="34" charset="0"/>
              </a:rPr>
              <a:t>Obtaining API</a:t>
            </a:r>
            <a:r>
              <a:rPr lang="en-US" altLang="zh-CN" sz="3600" dirty="0">
                <a:latin typeface="Gill Sans MT" panose="020B0502020104020203" pitchFamily="34" charset="0"/>
              </a:rPr>
              <a:t> Examples</a:t>
            </a:r>
            <a:endParaRPr lang="en-US" sz="3600" dirty="0">
              <a:latin typeface="Gill Sans MT" panose="020B0502020104020203" pitchFamily="34" charset="0"/>
            </a:endParaRPr>
          </a:p>
        </p:txBody>
      </p:sp>
      <p:sp>
        <p:nvSpPr>
          <p:cNvPr id="3" name="Slide Number Placeholder 2"/>
          <p:cNvSpPr>
            <a:spLocks noGrp="1"/>
          </p:cNvSpPr>
          <p:nvPr>
            <p:ph type="sldNum" sz="quarter" idx="12"/>
          </p:nvPr>
        </p:nvSpPr>
        <p:spPr/>
        <p:txBody>
          <a:bodyPr/>
          <a:lstStyle/>
          <a:p>
            <a:fld id="{E5D20B07-BDDC-4D04-8605-14FADEF213F7}" type="slidenum">
              <a:rPr lang="en-US" smtClean="0">
                <a:solidFill>
                  <a:schemeClr val="tx1"/>
                </a:solidFill>
              </a:rPr>
              <a:pPr/>
              <a:t>3</a:t>
            </a:fld>
            <a:endParaRPr lang="en-US" dirty="0">
              <a:solidFill>
                <a:schemeClr val="tx1"/>
              </a:solidFill>
            </a:endParaRPr>
          </a:p>
        </p:txBody>
      </p:sp>
      <p:pic>
        <p:nvPicPr>
          <p:cNvPr id="9" name="Picture 8"/>
          <p:cNvPicPr>
            <a:picLocks noChangeAspect="1"/>
          </p:cNvPicPr>
          <p:nvPr/>
        </p:nvPicPr>
        <p:blipFill>
          <a:blip r:embed="rId3"/>
          <a:stretch>
            <a:fillRect/>
          </a:stretch>
        </p:blipFill>
        <p:spPr>
          <a:xfrm>
            <a:off x="663713" y="1922628"/>
            <a:ext cx="4598692" cy="3622162"/>
          </a:xfrm>
          <a:prstGeom prst="rect">
            <a:avLst/>
          </a:prstGeom>
        </p:spPr>
      </p:pic>
      <p:sp>
        <p:nvSpPr>
          <p:cNvPr id="13" name="TextBox 12"/>
          <p:cNvSpPr txBox="1"/>
          <p:nvPr/>
        </p:nvSpPr>
        <p:spPr>
          <a:xfrm>
            <a:off x="5438775" y="4465822"/>
            <a:ext cx="3705226" cy="646331"/>
          </a:xfrm>
          <a:prstGeom prst="rect">
            <a:avLst/>
          </a:prstGeom>
          <a:noFill/>
        </p:spPr>
        <p:txBody>
          <a:bodyPr wrap="square" rtlCol="0">
            <a:spAutoFit/>
          </a:bodyPr>
          <a:lstStyle/>
          <a:p>
            <a:r>
              <a:rPr lang="en-US" altLang="zh-CN" sz="3600" b="1" dirty="0">
                <a:solidFill>
                  <a:prstClr val="black"/>
                </a:solidFill>
                <a:latin typeface="Ink Free" panose="03080402000500000000" pitchFamily="66" charset="0"/>
              </a:rPr>
              <a:t>Manually Written!</a:t>
            </a:r>
            <a:endParaRPr lang="en-US" sz="3600" b="1" dirty="0">
              <a:solidFill>
                <a:prstClr val="black"/>
              </a:solidFill>
              <a:latin typeface="Ink Free" panose="03080402000500000000" pitchFamily="66" charset="0"/>
            </a:endParaRPr>
          </a:p>
        </p:txBody>
      </p:sp>
      <p:sp>
        <p:nvSpPr>
          <p:cNvPr id="14" name="TextBox 13"/>
          <p:cNvSpPr txBox="1"/>
          <p:nvPr/>
        </p:nvSpPr>
        <p:spPr>
          <a:xfrm>
            <a:off x="5453289" y="5112153"/>
            <a:ext cx="3548518" cy="461665"/>
          </a:xfrm>
          <a:prstGeom prst="rect">
            <a:avLst/>
          </a:prstGeom>
          <a:solidFill>
            <a:srgbClr val="92D050"/>
          </a:solidFill>
        </p:spPr>
        <p:txBody>
          <a:bodyPr wrap="square" rtlCol="0">
            <a:spAutoFit/>
          </a:bodyPr>
          <a:lstStyle/>
          <a:p>
            <a:r>
              <a:rPr lang="en-US" altLang="zh-CN" sz="2400" dirty="0">
                <a:solidFill>
                  <a:prstClr val="white"/>
                </a:solidFill>
                <a:latin typeface="Gill Sans MT" panose="020B0502020104020203" pitchFamily="34" charset="0"/>
              </a:rPr>
              <a:t>Too</a:t>
            </a:r>
            <a:r>
              <a:rPr lang="zh-CN" altLang="en-US" sz="2400" dirty="0">
                <a:solidFill>
                  <a:prstClr val="white"/>
                </a:solidFill>
                <a:latin typeface="Gill Sans MT" panose="020B0502020104020203" pitchFamily="34" charset="0"/>
              </a:rPr>
              <a:t> </a:t>
            </a:r>
            <a:r>
              <a:rPr lang="en-US" altLang="zh-CN" sz="2400" dirty="0">
                <a:solidFill>
                  <a:prstClr val="white"/>
                </a:solidFill>
                <a:latin typeface="Gill Sans MT" panose="020B0502020104020203" pitchFamily="34" charset="0"/>
              </a:rPr>
              <a:t>s</a:t>
            </a:r>
            <a:r>
              <a:rPr lang="en-US" sz="2400" dirty="0">
                <a:solidFill>
                  <a:prstClr val="white"/>
                </a:solidFill>
                <a:latin typeface="Gill Sans MT" panose="020B0502020104020203" pitchFamily="34" charset="0"/>
              </a:rPr>
              <a:t>imple </a:t>
            </a:r>
            <a:r>
              <a:rPr lang="en-US" altLang="zh-CN" sz="2400" dirty="0">
                <a:solidFill>
                  <a:prstClr val="white"/>
                </a:solidFill>
                <a:latin typeface="Gill Sans MT" panose="020B0502020104020203" pitchFamily="34" charset="0"/>
              </a:rPr>
              <a:t>or</a:t>
            </a:r>
            <a:r>
              <a:rPr lang="en-US" sz="2400" dirty="0">
                <a:solidFill>
                  <a:prstClr val="white"/>
                </a:solidFill>
                <a:latin typeface="Gill Sans MT" panose="020B0502020104020203" pitchFamily="34" charset="0"/>
              </a:rPr>
              <a:t> </a:t>
            </a:r>
            <a:r>
              <a:rPr lang="en-US" altLang="zh-CN" sz="2400" dirty="0">
                <a:solidFill>
                  <a:prstClr val="white"/>
                </a:solidFill>
                <a:latin typeface="Gill Sans MT" panose="020B0502020104020203" pitchFamily="34" charset="0"/>
              </a:rPr>
              <a:t>i</a:t>
            </a:r>
            <a:r>
              <a:rPr lang="en-US" sz="2400" dirty="0">
                <a:solidFill>
                  <a:prstClr val="white"/>
                </a:solidFill>
                <a:latin typeface="Gill Sans MT" panose="020B0502020104020203" pitchFamily="34" charset="0"/>
              </a:rPr>
              <a:t>ncomplete</a:t>
            </a:r>
          </a:p>
        </p:txBody>
      </p:sp>
      <p:sp>
        <p:nvSpPr>
          <p:cNvPr id="11" name="TextBox 10"/>
          <p:cNvSpPr txBox="1"/>
          <p:nvPr/>
        </p:nvSpPr>
        <p:spPr>
          <a:xfrm>
            <a:off x="663712" y="1422400"/>
            <a:ext cx="2892287" cy="461665"/>
          </a:xfrm>
          <a:prstGeom prst="rect">
            <a:avLst/>
          </a:prstGeom>
          <a:noFill/>
        </p:spPr>
        <p:txBody>
          <a:bodyPr wrap="square" rtlCol="0">
            <a:spAutoFit/>
          </a:bodyPr>
          <a:lstStyle/>
          <a:p>
            <a:r>
              <a:rPr lang="en-US" altLang="ko-KR" sz="2400" dirty="0"/>
              <a:t>API Documentations</a:t>
            </a:r>
            <a:endParaRPr lang="ko-KR" altLang="en-US" sz="2400" dirty="0"/>
          </a:p>
        </p:txBody>
      </p:sp>
      <p:sp>
        <p:nvSpPr>
          <p:cNvPr id="12" name="Rectangle 11"/>
          <p:cNvSpPr/>
          <p:nvPr/>
        </p:nvSpPr>
        <p:spPr>
          <a:xfrm>
            <a:off x="2293257" y="5181599"/>
            <a:ext cx="2983662" cy="3922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170" name="Picture 2" descr="Image result for manually writt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8775" y="1924411"/>
            <a:ext cx="3304020" cy="247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707136"/>
      </p:ext>
    </p:extLst>
  </p:cSld>
  <p:clrMapOvr>
    <a:masterClrMapping/>
  </p:clrMapOvr>
  <mc:AlternateContent xmlns:mc="http://schemas.openxmlformats.org/markup-compatibility/2006" xmlns:p14="http://schemas.microsoft.com/office/powerpoint/2010/main">
    <mc:Choice Requires="p14">
      <p:transition spd="slow" p14:dur="2000" advTm="41959"/>
    </mc:Choice>
    <mc:Fallback xmlns="">
      <p:transition spd="slow" advTm="419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Oval 196"/>
          <p:cNvSpPr/>
          <p:nvPr/>
        </p:nvSpPr>
        <p:spPr>
          <a:xfrm>
            <a:off x="6600824" y="4617601"/>
            <a:ext cx="1401664" cy="1069842"/>
          </a:xfrm>
          <a:prstGeom prst="ellipse">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58" name="Picture 10" descr="Image result for memo paper"/>
          <p:cNvPicPr>
            <a:picLocks noChangeAspect="1" noChangeArrowheads="1"/>
          </p:cNvPicPr>
          <p:nvPr/>
        </p:nvPicPr>
        <p:blipFill rotWithShape="1">
          <a:blip r:embed="rId4">
            <a:extLst>
              <a:ext uri="{28A0092B-C50C-407E-A947-70E740481C1C}">
                <a14:useLocalDpi xmlns:a14="http://schemas.microsoft.com/office/drawing/2010/main" val="0"/>
              </a:ext>
            </a:extLst>
          </a:blip>
          <a:srcRect l="12600" t="365" r="12693" b="17705"/>
          <a:stretch/>
        </p:blipFill>
        <p:spPr bwMode="auto">
          <a:xfrm>
            <a:off x="5705217" y="1916203"/>
            <a:ext cx="2168563" cy="130716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85825" y="379104"/>
            <a:ext cx="7705725" cy="661433"/>
          </a:xfrm>
        </p:spPr>
        <p:txBody>
          <a:bodyPr>
            <a:normAutofit/>
          </a:bodyPr>
          <a:lstStyle/>
          <a:p>
            <a:r>
              <a:rPr lang="en-US" sz="3600" dirty="0">
                <a:latin typeface="Gill Sans MT" panose="020B0502020104020203" pitchFamily="34" charset="0"/>
              </a:rPr>
              <a:t>Mining for Sample Code</a:t>
            </a:r>
          </a:p>
        </p:txBody>
      </p:sp>
      <p:sp>
        <p:nvSpPr>
          <p:cNvPr id="3" name="Slide Number Placeholder 2"/>
          <p:cNvSpPr>
            <a:spLocks noGrp="1"/>
          </p:cNvSpPr>
          <p:nvPr>
            <p:ph type="sldNum" sz="quarter" idx="12"/>
          </p:nvPr>
        </p:nvSpPr>
        <p:spPr>
          <a:xfrm>
            <a:off x="6448425" y="6356351"/>
            <a:ext cx="2057400" cy="365125"/>
          </a:xfrm>
        </p:spPr>
        <p:txBody>
          <a:bodyPr/>
          <a:lstStyle/>
          <a:p>
            <a:fld id="{E5D20B07-BDDC-4D04-8605-14FADEF213F7}" type="slidenum">
              <a:rPr lang="en-US" smtClean="0">
                <a:solidFill>
                  <a:schemeClr val="tx1"/>
                </a:solidFill>
              </a:rPr>
              <a:pPr/>
              <a:t>4</a:t>
            </a:fld>
            <a:endParaRPr lang="en-US" dirty="0">
              <a:solidFill>
                <a:schemeClr val="tx1"/>
              </a:solidFill>
            </a:endParaRPr>
          </a:p>
        </p:txBody>
      </p:sp>
      <p:pic>
        <p:nvPicPr>
          <p:cNvPr id="93" name="Picture 10" descr="Image result for code repository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1324" y="4195103"/>
            <a:ext cx="1068713" cy="1093127"/>
          </a:xfrm>
          <a:prstGeom prst="rect">
            <a:avLst/>
          </a:prstGeom>
          <a:noFill/>
          <a:extLst>
            <a:ext uri="{909E8E84-426E-40DD-AFC4-6F175D3DCCD1}">
              <a14:hiddenFill xmlns:a14="http://schemas.microsoft.com/office/drawing/2010/main">
                <a:solidFill>
                  <a:srgbClr val="FFFFFF"/>
                </a:solidFill>
              </a14:hiddenFill>
            </a:ext>
          </a:extLst>
        </p:spPr>
      </p:pic>
      <p:cxnSp>
        <p:nvCxnSpPr>
          <p:cNvPr id="97" name="Straight Arrow Connector 96"/>
          <p:cNvCxnSpPr/>
          <p:nvPr/>
        </p:nvCxnSpPr>
        <p:spPr>
          <a:xfrm flipV="1">
            <a:off x="5250903" y="4598257"/>
            <a:ext cx="720000"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sp>
        <p:nvSpPr>
          <p:cNvPr id="98" name="Text Box 275"/>
          <p:cNvSpPr txBox="1"/>
          <p:nvPr/>
        </p:nvSpPr>
        <p:spPr>
          <a:xfrm>
            <a:off x="1190482" y="5281702"/>
            <a:ext cx="1247918" cy="2194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pPr>
            <a:r>
              <a:rPr lang="en-US" b="1" dirty="0">
                <a:latin typeface="Times New Roman" panose="02020603050405020304" pitchFamily="18" charset="0"/>
                <a:ea typeface="宋体" panose="02010600030101010101" pitchFamily="2" charset="-122"/>
                <a:cs typeface="Times New Roman" panose="02020603050405020304" pitchFamily="18" charset="0"/>
              </a:rPr>
              <a:t>Codebase</a:t>
            </a:r>
            <a:endParaRPr lang="en-US" dirty="0">
              <a:ea typeface="宋体" panose="02010600030101010101" pitchFamily="2" charset="-122"/>
              <a:cs typeface="Times New Roman" panose="02020603050405020304" pitchFamily="18" charset="0"/>
            </a:endParaRPr>
          </a:p>
        </p:txBody>
      </p:sp>
      <p:cxnSp>
        <p:nvCxnSpPr>
          <p:cNvPr id="101" name="Straight Arrow Connector 100"/>
          <p:cNvCxnSpPr/>
          <p:nvPr/>
        </p:nvCxnSpPr>
        <p:spPr>
          <a:xfrm>
            <a:off x="2318849" y="4553936"/>
            <a:ext cx="695789" cy="3404"/>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1227735" y="3342793"/>
            <a:ext cx="6839921" cy="2488591"/>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9"/>
          </a:p>
        </p:txBody>
      </p:sp>
      <p:cxnSp>
        <p:nvCxnSpPr>
          <p:cNvPr id="106" name="Straight Arrow Connector 105"/>
          <p:cNvCxnSpPr>
            <a:stCxn id="2048" idx="0"/>
          </p:cNvCxnSpPr>
          <p:nvPr/>
        </p:nvCxnSpPr>
        <p:spPr>
          <a:xfrm flipV="1">
            <a:off x="6871960" y="3223368"/>
            <a:ext cx="3264" cy="437317"/>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grpSp>
        <p:nvGrpSpPr>
          <p:cNvPr id="155" name="Group 154"/>
          <p:cNvGrpSpPr/>
          <p:nvPr/>
        </p:nvGrpSpPr>
        <p:grpSpPr>
          <a:xfrm>
            <a:off x="3641875" y="3679964"/>
            <a:ext cx="1027619" cy="1890956"/>
            <a:chOff x="-89748" y="123000"/>
            <a:chExt cx="787441" cy="1681133"/>
          </a:xfrm>
        </p:grpSpPr>
        <p:sp>
          <p:nvSpPr>
            <p:cNvPr id="156" name="剪去单圆角的矩形 2">
              <a:extLst>
                <a:ext uri="{FF2B5EF4-FFF2-40B4-BE49-F238E27FC236}">
                  <a16:creationId xmlns:a16="http://schemas.microsoft.com/office/drawing/2014/main" id="{8B92C3CA-0D6B-C349-80D8-7AE8ECB5A335}"/>
                </a:ext>
              </a:extLst>
            </p:cNvPr>
            <p:cNvSpPr/>
            <p:nvPr/>
          </p:nvSpPr>
          <p:spPr>
            <a:xfrm>
              <a:off x="98998" y="12300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157" name="剪去单圆角的矩形 2">
              <a:extLst>
                <a:ext uri="{FF2B5EF4-FFF2-40B4-BE49-F238E27FC236}">
                  <a16:creationId xmlns:a16="http://schemas.microsoft.com/office/drawing/2014/main" id="{8B92C3CA-0D6B-C349-80D8-7AE8ECB5A335}"/>
                </a:ext>
              </a:extLst>
            </p:cNvPr>
            <p:cNvSpPr/>
            <p:nvPr/>
          </p:nvSpPr>
          <p:spPr>
            <a:xfrm>
              <a:off x="60283" y="159377"/>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800" dirty="0">
                  <a:solidFill>
                    <a:srgbClr val="C00000"/>
                  </a:solidFill>
                </a:rPr>
                <a:t>void</a:t>
              </a:r>
              <a:r>
                <a:rPr kumimoji="1" lang="en-US" altLang="zh-CN" sz="800" dirty="0">
                  <a:solidFill>
                    <a:schemeClr val="tx1"/>
                  </a:solidFill>
                </a:rPr>
                <a:t>  read () </a:t>
              </a:r>
            </a:p>
            <a:p>
              <a:r>
                <a:rPr kumimoji="1" lang="en-US" altLang="zh-CN" sz="800" dirty="0">
                  <a:solidFill>
                    <a:schemeClr val="tx1"/>
                  </a:solidFill>
                </a:rPr>
                <a:t>{</a:t>
              </a:r>
            </a:p>
            <a:p>
              <a:r>
                <a:rPr kumimoji="1" lang="en-US" altLang="zh-CN" sz="800" dirty="0">
                  <a:solidFill>
                    <a:schemeClr val="tx1"/>
                  </a:solidFill>
                </a:rPr>
                <a:t>    a = map();</a:t>
              </a:r>
            </a:p>
            <a:p>
              <a:r>
                <a:rPr kumimoji="1" lang="en-US" altLang="zh-CN" sz="800" dirty="0">
                  <a:solidFill>
                    <a:schemeClr val="tx1"/>
                  </a:solidFill>
                </a:rPr>
                <a:t>    </a:t>
              </a:r>
              <a:r>
                <a:rPr kumimoji="1" lang="en-US" altLang="zh-CN" sz="800" dirty="0" err="1">
                  <a:solidFill>
                    <a:schemeClr val="tx1"/>
                  </a:solidFill>
                </a:rPr>
                <a:t>a.put</a:t>
              </a:r>
              <a:r>
                <a:rPr kumimoji="1" lang="en-US" altLang="zh-CN" sz="800" dirty="0">
                  <a:solidFill>
                    <a:schemeClr val="tx1"/>
                  </a:solidFill>
                </a:rPr>
                <a:t>(‘’”);</a:t>
              </a:r>
            </a:p>
            <a:p>
              <a:r>
                <a:rPr kumimoji="1" lang="en-US" altLang="zh-CN" sz="800" dirty="0">
                  <a:solidFill>
                    <a:schemeClr val="tx1"/>
                  </a:solidFill>
                </a:rPr>
                <a:t>}</a:t>
              </a:r>
              <a:endParaRPr kumimoji="1" lang="zh-CN" altLang="en-US" sz="800" dirty="0">
                <a:solidFill>
                  <a:schemeClr val="tx1"/>
                </a:solidFill>
              </a:endParaRPr>
            </a:p>
          </p:txBody>
        </p:sp>
        <p:sp>
          <p:nvSpPr>
            <p:cNvPr id="158" name="剪去单圆角的矩形 2">
              <a:extLst>
                <a:ext uri="{FF2B5EF4-FFF2-40B4-BE49-F238E27FC236}">
                  <a16:creationId xmlns:a16="http://schemas.microsoft.com/office/drawing/2014/main" id="{8B92C3CA-0D6B-C349-80D8-7AE8ECB5A335}"/>
                </a:ext>
              </a:extLst>
            </p:cNvPr>
            <p:cNvSpPr/>
            <p:nvPr/>
          </p:nvSpPr>
          <p:spPr>
            <a:xfrm>
              <a:off x="-89748" y="1179975"/>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foo () </a:t>
              </a:r>
            </a:p>
            <a:p>
              <a:r>
                <a:rPr kumimoji="1" lang="en-US" altLang="zh-CN" sz="900" dirty="0">
                  <a:solidFill>
                    <a:schemeClr val="tx1"/>
                  </a:solidFill>
                </a:rPr>
                <a:t>{</a:t>
              </a:r>
            </a:p>
            <a:p>
              <a:r>
                <a:rPr kumimoji="1" lang="en-US" altLang="zh-CN" sz="900" dirty="0">
                  <a:solidFill>
                    <a:schemeClr val="tx1"/>
                  </a:solidFill>
                </a:rPr>
                <a:t>   a = list();</a:t>
              </a:r>
            </a:p>
            <a:p>
              <a:r>
                <a:rPr kumimoji="1" lang="en-US" altLang="zh-CN" sz="900" dirty="0">
                  <a:solidFill>
                    <a:schemeClr val="tx1"/>
                  </a:solidFill>
                </a:rPr>
                <a:t>   </a:t>
              </a:r>
              <a:r>
                <a:rPr kumimoji="1" lang="en-US" altLang="zh-CN" sz="900" dirty="0" err="1">
                  <a:solidFill>
                    <a:schemeClr val="tx1"/>
                  </a:solidFill>
                </a:rPr>
                <a:t>a.append</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grpSp>
      <p:sp>
        <p:nvSpPr>
          <p:cNvPr id="160" name="剪去单圆角的矩形 2">
            <a:extLst>
              <a:ext uri="{FF2B5EF4-FFF2-40B4-BE49-F238E27FC236}">
                <a16:creationId xmlns:a16="http://schemas.microsoft.com/office/drawing/2014/main" id="{8B92C3CA-0D6B-C349-80D8-7AE8ECB5A335}"/>
              </a:ext>
            </a:extLst>
          </p:cNvPr>
          <p:cNvSpPr/>
          <p:nvPr/>
        </p:nvSpPr>
        <p:spPr>
          <a:xfrm>
            <a:off x="3198074" y="4085451"/>
            <a:ext cx="694576" cy="71504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800" dirty="0">
                <a:solidFill>
                  <a:srgbClr val="C00000"/>
                </a:solidFill>
              </a:rPr>
              <a:t>void</a:t>
            </a:r>
            <a:r>
              <a:rPr kumimoji="1" lang="en-US" altLang="zh-CN" sz="800" dirty="0">
                <a:solidFill>
                  <a:schemeClr val="tx1"/>
                </a:solidFill>
              </a:rPr>
              <a:t>  read () </a:t>
            </a:r>
          </a:p>
          <a:p>
            <a:r>
              <a:rPr kumimoji="1" lang="en-US" altLang="zh-CN" sz="800" dirty="0">
                <a:solidFill>
                  <a:schemeClr val="tx1"/>
                </a:solidFill>
              </a:rPr>
              <a:t>{</a:t>
            </a:r>
          </a:p>
          <a:p>
            <a:r>
              <a:rPr kumimoji="1" lang="en-US" altLang="zh-CN" sz="800" dirty="0">
                <a:solidFill>
                  <a:schemeClr val="tx1"/>
                </a:solidFill>
              </a:rPr>
              <a:t>    a = map();</a:t>
            </a:r>
          </a:p>
          <a:p>
            <a:r>
              <a:rPr kumimoji="1" lang="en-US" altLang="zh-CN" sz="800" dirty="0">
                <a:solidFill>
                  <a:schemeClr val="tx1"/>
                </a:solidFill>
              </a:rPr>
              <a:t>    </a:t>
            </a:r>
            <a:r>
              <a:rPr kumimoji="1" lang="en-US" altLang="zh-CN" sz="800" dirty="0" err="1">
                <a:solidFill>
                  <a:schemeClr val="tx1"/>
                </a:solidFill>
              </a:rPr>
              <a:t>a.put</a:t>
            </a:r>
            <a:r>
              <a:rPr kumimoji="1" lang="en-US" altLang="zh-CN" sz="800" dirty="0">
                <a:solidFill>
                  <a:schemeClr val="tx1"/>
                </a:solidFill>
              </a:rPr>
              <a:t>(‘’”);</a:t>
            </a:r>
          </a:p>
          <a:p>
            <a:r>
              <a:rPr kumimoji="1" lang="en-US" altLang="zh-CN" sz="800" dirty="0">
                <a:solidFill>
                  <a:schemeClr val="tx1"/>
                </a:solidFill>
              </a:rPr>
              <a:t>}</a:t>
            </a:r>
            <a:endParaRPr kumimoji="1" lang="zh-CN" altLang="en-US" sz="800" dirty="0">
              <a:solidFill>
                <a:schemeClr val="tx1"/>
              </a:solidFill>
            </a:endParaRPr>
          </a:p>
        </p:txBody>
      </p:sp>
      <p:sp>
        <p:nvSpPr>
          <p:cNvPr id="162" name="剪去单圆角的矩形 2">
            <a:extLst>
              <a:ext uri="{FF2B5EF4-FFF2-40B4-BE49-F238E27FC236}">
                <a16:creationId xmlns:a16="http://schemas.microsoft.com/office/drawing/2014/main" id="{8B92C3CA-0D6B-C349-80D8-7AE8ECB5A335}"/>
              </a:ext>
            </a:extLst>
          </p:cNvPr>
          <p:cNvSpPr/>
          <p:nvPr/>
        </p:nvSpPr>
        <p:spPr>
          <a:xfrm>
            <a:off x="3113136" y="4515821"/>
            <a:ext cx="687952" cy="71504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read () </a:t>
            </a:r>
          </a:p>
          <a:p>
            <a:r>
              <a:rPr kumimoji="1" lang="en-US" altLang="zh-CN" sz="900" dirty="0">
                <a:solidFill>
                  <a:schemeClr val="tx1"/>
                </a:solidFill>
              </a:rPr>
              <a:t>{</a:t>
            </a:r>
          </a:p>
          <a:p>
            <a:r>
              <a:rPr kumimoji="1" lang="en-US" altLang="zh-CN" sz="900" dirty="0">
                <a:solidFill>
                  <a:schemeClr val="tx1"/>
                </a:solidFill>
              </a:rPr>
              <a:t>    a= array();</a:t>
            </a:r>
          </a:p>
          <a:p>
            <a:r>
              <a:rPr kumimoji="1" lang="en-US" altLang="zh-CN" sz="900" dirty="0">
                <a:solidFill>
                  <a:schemeClr val="tx1"/>
                </a:solidFill>
              </a:rPr>
              <a:t>    </a:t>
            </a:r>
            <a:r>
              <a:rPr kumimoji="1" lang="en-US" altLang="zh-CN" sz="900" dirty="0" err="1">
                <a:solidFill>
                  <a:schemeClr val="tx1"/>
                </a:solidFill>
              </a:rPr>
              <a:t>a.add</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sp>
        <p:nvSpPr>
          <p:cNvPr id="164" name="剪去单圆角的矩形 2">
            <a:extLst>
              <a:ext uri="{FF2B5EF4-FFF2-40B4-BE49-F238E27FC236}">
                <a16:creationId xmlns:a16="http://schemas.microsoft.com/office/drawing/2014/main" id="{8B92C3CA-0D6B-C349-80D8-7AE8ECB5A335}"/>
              </a:ext>
            </a:extLst>
          </p:cNvPr>
          <p:cNvSpPr/>
          <p:nvPr/>
        </p:nvSpPr>
        <p:spPr>
          <a:xfrm>
            <a:off x="4300414" y="4545914"/>
            <a:ext cx="723348" cy="716007"/>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800" dirty="0">
                <a:solidFill>
                  <a:srgbClr val="C00000"/>
                </a:solidFill>
              </a:rPr>
              <a:t>void</a:t>
            </a:r>
            <a:r>
              <a:rPr kumimoji="1" lang="en-US" altLang="zh-CN" sz="800" dirty="0">
                <a:solidFill>
                  <a:schemeClr val="tx1"/>
                </a:solidFill>
              </a:rPr>
              <a:t>  read () </a:t>
            </a:r>
          </a:p>
          <a:p>
            <a:r>
              <a:rPr kumimoji="1" lang="en-US" altLang="zh-CN" sz="800" dirty="0">
                <a:solidFill>
                  <a:schemeClr val="tx1"/>
                </a:solidFill>
              </a:rPr>
              <a:t>{</a:t>
            </a:r>
          </a:p>
          <a:p>
            <a:r>
              <a:rPr kumimoji="1" lang="en-US" altLang="zh-CN" sz="800" dirty="0">
                <a:solidFill>
                  <a:schemeClr val="tx1"/>
                </a:solidFill>
              </a:rPr>
              <a:t>    a = map();</a:t>
            </a:r>
          </a:p>
          <a:p>
            <a:r>
              <a:rPr kumimoji="1" lang="en-US" altLang="zh-CN" sz="800" dirty="0">
                <a:solidFill>
                  <a:schemeClr val="tx1"/>
                </a:solidFill>
              </a:rPr>
              <a:t>    </a:t>
            </a:r>
            <a:r>
              <a:rPr kumimoji="1" lang="en-US" altLang="zh-CN" sz="800" dirty="0" err="1">
                <a:solidFill>
                  <a:schemeClr val="tx1"/>
                </a:solidFill>
              </a:rPr>
              <a:t>a.put</a:t>
            </a:r>
            <a:r>
              <a:rPr kumimoji="1" lang="en-US" altLang="zh-CN" sz="800" dirty="0">
                <a:solidFill>
                  <a:schemeClr val="tx1"/>
                </a:solidFill>
              </a:rPr>
              <a:t>(‘’”);</a:t>
            </a:r>
          </a:p>
          <a:p>
            <a:r>
              <a:rPr kumimoji="1" lang="en-US" altLang="zh-CN" sz="800" dirty="0">
                <a:solidFill>
                  <a:schemeClr val="tx1"/>
                </a:solidFill>
              </a:rPr>
              <a:t>}</a:t>
            </a:r>
            <a:endParaRPr kumimoji="1" lang="zh-CN" altLang="en-US" sz="800" dirty="0">
              <a:solidFill>
                <a:schemeClr val="tx1"/>
              </a:solidFill>
            </a:endParaRPr>
          </a:p>
        </p:txBody>
      </p:sp>
      <p:sp>
        <p:nvSpPr>
          <p:cNvPr id="165" name="剪去单圆角的矩形 2">
            <a:extLst>
              <a:ext uri="{FF2B5EF4-FFF2-40B4-BE49-F238E27FC236}">
                <a16:creationId xmlns:a16="http://schemas.microsoft.com/office/drawing/2014/main" id="{8B92C3CA-0D6B-C349-80D8-7AE8ECB5A335}"/>
              </a:ext>
            </a:extLst>
          </p:cNvPr>
          <p:cNvSpPr/>
          <p:nvPr/>
        </p:nvSpPr>
        <p:spPr>
          <a:xfrm>
            <a:off x="3703259" y="4187818"/>
            <a:ext cx="723348" cy="716007"/>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800" dirty="0">
                <a:solidFill>
                  <a:srgbClr val="C00000"/>
                </a:solidFill>
              </a:rPr>
              <a:t>void</a:t>
            </a:r>
            <a:r>
              <a:rPr kumimoji="1" lang="en-US" altLang="zh-CN" sz="800" dirty="0">
                <a:solidFill>
                  <a:schemeClr val="tx1"/>
                </a:solidFill>
              </a:rPr>
              <a:t>  read () </a:t>
            </a:r>
          </a:p>
          <a:p>
            <a:r>
              <a:rPr kumimoji="1" lang="en-US" altLang="zh-CN" sz="800" dirty="0">
                <a:solidFill>
                  <a:schemeClr val="tx1"/>
                </a:solidFill>
              </a:rPr>
              <a:t>{</a:t>
            </a:r>
          </a:p>
          <a:p>
            <a:r>
              <a:rPr kumimoji="1" lang="en-US" altLang="zh-CN" sz="800" dirty="0">
                <a:solidFill>
                  <a:schemeClr val="tx1"/>
                </a:solidFill>
              </a:rPr>
              <a:t>    a = map();</a:t>
            </a:r>
          </a:p>
          <a:p>
            <a:r>
              <a:rPr kumimoji="1" lang="en-US" altLang="zh-CN" sz="800" dirty="0">
                <a:solidFill>
                  <a:schemeClr val="tx1"/>
                </a:solidFill>
              </a:rPr>
              <a:t>    </a:t>
            </a:r>
            <a:r>
              <a:rPr kumimoji="1" lang="en-US" altLang="zh-CN" sz="800" dirty="0" err="1">
                <a:solidFill>
                  <a:schemeClr val="tx1"/>
                </a:solidFill>
              </a:rPr>
              <a:t>a.put</a:t>
            </a:r>
            <a:r>
              <a:rPr kumimoji="1" lang="en-US" altLang="zh-CN" sz="800" dirty="0">
                <a:solidFill>
                  <a:schemeClr val="tx1"/>
                </a:solidFill>
              </a:rPr>
              <a:t>(‘’”);</a:t>
            </a:r>
          </a:p>
          <a:p>
            <a:r>
              <a:rPr kumimoji="1" lang="en-US" altLang="zh-CN" sz="800" dirty="0">
                <a:solidFill>
                  <a:schemeClr val="tx1"/>
                </a:solidFill>
              </a:rPr>
              <a:t>}</a:t>
            </a:r>
            <a:endParaRPr kumimoji="1" lang="zh-CN" altLang="en-US" sz="800" dirty="0">
              <a:solidFill>
                <a:schemeClr val="tx1"/>
              </a:solidFill>
            </a:endParaRPr>
          </a:p>
        </p:txBody>
      </p:sp>
      <p:sp>
        <p:nvSpPr>
          <p:cNvPr id="166" name="剪去单圆角的矩形 2">
            <a:extLst>
              <a:ext uri="{FF2B5EF4-FFF2-40B4-BE49-F238E27FC236}">
                <a16:creationId xmlns:a16="http://schemas.microsoft.com/office/drawing/2014/main" id="{8B92C3CA-0D6B-C349-80D8-7AE8ECB5A335}"/>
              </a:ext>
            </a:extLst>
          </p:cNvPr>
          <p:cNvSpPr/>
          <p:nvPr/>
        </p:nvSpPr>
        <p:spPr>
          <a:xfrm>
            <a:off x="4347360" y="3757448"/>
            <a:ext cx="723347" cy="716007"/>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read () </a:t>
            </a:r>
          </a:p>
          <a:p>
            <a:r>
              <a:rPr kumimoji="1" lang="en-US" altLang="zh-CN" sz="900" dirty="0">
                <a:solidFill>
                  <a:schemeClr val="tx1"/>
                </a:solidFill>
              </a:rPr>
              <a:t>{</a:t>
            </a:r>
          </a:p>
          <a:p>
            <a:r>
              <a:rPr kumimoji="1" lang="en-US" altLang="zh-CN" sz="900" dirty="0">
                <a:solidFill>
                  <a:schemeClr val="tx1"/>
                </a:solidFill>
              </a:rPr>
              <a:t>    a = map();</a:t>
            </a:r>
          </a:p>
          <a:p>
            <a:r>
              <a:rPr kumimoji="1" lang="en-US" altLang="zh-CN" sz="900" dirty="0">
                <a:solidFill>
                  <a:schemeClr val="tx1"/>
                </a:solidFill>
              </a:rPr>
              <a:t>    </a:t>
            </a:r>
            <a:r>
              <a:rPr kumimoji="1" lang="en-US" altLang="zh-CN" sz="900" dirty="0" err="1">
                <a:solidFill>
                  <a:schemeClr val="tx1"/>
                </a:solidFill>
              </a:rPr>
              <a:t>a.put</a:t>
            </a:r>
            <a:r>
              <a:rPr kumimoji="1" lang="en-US" altLang="zh-CN" sz="900" dirty="0">
                <a:solidFill>
                  <a:schemeClr val="tx1"/>
                </a:solidFill>
              </a:rPr>
              <a:t>(1,‘’);</a:t>
            </a:r>
          </a:p>
          <a:p>
            <a:r>
              <a:rPr kumimoji="1" lang="en-US" altLang="zh-CN" sz="900" dirty="0">
                <a:solidFill>
                  <a:schemeClr val="tx1"/>
                </a:solidFill>
              </a:rPr>
              <a:t>}</a:t>
            </a:r>
            <a:endParaRPr kumimoji="1" lang="zh-CN" altLang="en-US" sz="900" dirty="0">
              <a:solidFill>
                <a:schemeClr val="tx1"/>
              </a:solidFill>
            </a:endParaRPr>
          </a:p>
        </p:txBody>
      </p:sp>
      <p:pic>
        <p:nvPicPr>
          <p:cNvPr id="167" name="Picture 4" descr="Image result for github"/>
          <p:cNvPicPr>
            <a:picLocks noChangeAspect="1" noChangeArrowheads="1"/>
          </p:cNvPicPr>
          <p:nvPr/>
        </p:nvPicPr>
        <p:blipFill rotWithShape="1">
          <a:blip r:embed="rId6">
            <a:extLst>
              <a:ext uri="{28A0092B-C50C-407E-A947-70E740481C1C}">
                <a14:useLocalDpi xmlns:a14="http://schemas.microsoft.com/office/drawing/2010/main" val="0"/>
              </a:ext>
            </a:extLst>
          </a:blip>
          <a:srcRect l="24751" t="3029" r="23792" b="2999"/>
          <a:stretch/>
        </p:blipFill>
        <p:spPr bwMode="auto">
          <a:xfrm>
            <a:off x="1585238" y="4341653"/>
            <a:ext cx="440510" cy="432093"/>
          </a:xfrm>
          <a:prstGeom prst="rect">
            <a:avLst/>
          </a:prstGeom>
          <a:noFill/>
          <a:extLst>
            <a:ext uri="{909E8E84-426E-40DD-AFC4-6F175D3DCCD1}">
              <a14:hiddenFill xmlns:a14="http://schemas.microsoft.com/office/drawing/2010/main">
                <a:solidFill>
                  <a:srgbClr val="FFFFFF"/>
                </a:solidFill>
              </a14:hiddenFill>
            </a:ext>
          </a:extLst>
        </p:spPr>
      </p:pic>
      <p:sp>
        <p:nvSpPr>
          <p:cNvPr id="169" name="Rounded Rectangle 168"/>
          <p:cNvSpPr/>
          <p:nvPr/>
        </p:nvSpPr>
        <p:spPr>
          <a:xfrm>
            <a:off x="1335242" y="2492459"/>
            <a:ext cx="1612721" cy="395878"/>
          </a:xfrm>
          <a:prstGeom prst="roundRect">
            <a:avLst>
              <a:gd name="adj" fmla="val 43062"/>
            </a:avLst>
          </a:prstGeom>
          <a:noFill/>
          <a:ln>
            <a:solidFill>
              <a:schemeClr val="bg1">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    </a:t>
            </a:r>
            <a:r>
              <a:rPr lang="en-US" sz="1400" dirty="0" err="1">
                <a:solidFill>
                  <a:schemeClr val="tx1">
                    <a:lumMod val="65000"/>
                    <a:lumOff val="35000"/>
                  </a:schemeClr>
                </a:solidFill>
              </a:rPr>
              <a:t>FileReader.read</a:t>
            </a:r>
            <a:endParaRPr lang="en-US" sz="4800" dirty="0">
              <a:solidFill>
                <a:schemeClr val="tx1">
                  <a:lumMod val="65000"/>
                  <a:lumOff val="35000"/>
                </a:schemeClr>
              </a:solidFill>
            </a:endParaRPr>
          </a:p>
        </p:txBody>
      </p:sp>
      <p:pic>
        <p:nvPicPr>
          <p:cNvPr id="170" name="Picture 2" descr="âmagnifier iconâçå¾çæç´¢ç»æ"/>
          <p:cNvPicPr>
            <a:picLocks noChangeAspect="1" noChangeArrowheads="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52103" y="2573472"/>
            <a:ext cx="207380" cy="212118"/>
          </a:xfrm>
          <a:prstGeom prst="rect">
            <a:avLst/>
          </a:prstGeom>
          <a:noFill/>
          <a:extLst>
            <a:ext uri="{909E8E84-426E-40DD-AFC4-6F175D3DCCD1}">
              <a14:hiddenFill xmlns:a14="http://schemas.microsoft.com/office/drawing/2010/main">
                <a:solidFill>
                  <a:srgbClr val="FFFFFF"/>
                </a:solidFill>
              </a14:hiddenFill>
            </a:ext>
          </a:extLst>
        </p:spPr>
      </p:pic>
      <p:sp>
        <p:nvSpPr>
          <p:cNvPr id="171" name="Rectangle 1"/>
          <p:cNvSpPr>
            <a:spLocks noChangeArrowheads="1"/>
          </p:cNvSpPr>
          <p:nvPr/>
        </p:nvSpPr>
        <p:spPr bwMode="auto">
          <a:xfrm>
            <a:off x="5802575" y="2339197"/>
            <a:ext cx="1969315" cy="811367"/>
          </a:xfrm>
          <a:prstGeom prst="rect">
            <a:avLst/>
          </a:prstGeom>
          <a:noFill/>
          <a:ln w="3175">
            <a:noFill/>
            <a:miter lim="800000"/>
            <a:headEnd/>
            <a:tailEnd/>
          </a:ln>
          <a:effectLst>
            <a:glow rad="38100">
              <a:schemeClr val="tx1">
                <a:lumMod val="50000"/>
                <a:lumOff val="50000"/>
                <a:alpha val="40000"/>
              </a:schemeClr>
            </a:glow>
          </a:effectLst>
          <a:extLst/>
        </p:spPr>
        <p:txBody>
          <a:bodyPr vert="horz" wrap="square" lIns="0" tIns="36000" rIns="0" bIns="36000" numCol="1" anchor="ctr" anchorCtr="0" compatLnSpc="1">
            <a:prstTxWarp prst="textNoShape">
              <a:avLst/>
            </a:prstTxWarp>
            <a:spAutoFit/>
          </a:bodyPr>
          <a:lstStyle/>
          <a:p>
            <a:pPr eaLnBrk="0" fontAlgn="base" hangingPunct="0">
              <a:spcBef>
                <a:spcPct val="0"/>
              </a:spcBef>
              <a:spcAft>
                <a:spcPct val="0"/>
              </a:spcAft>
            </a:pPr>
            <a:r>
              <a:rPr lang="en-US" altLang="en-US" sz="1200" dirty="0">
                <a:solidFill>
                  <a:srgbClr val="333333"/>
                </a:solidFill>
                <a:latin typeface="Ink Free" panose="03080402000500000000" pitchFamily="66" charset="0"/>
                <a:cs typeface="Consolas" panose="020B0609020204030204" pitchFamily="49" charset="0"/>
              </a:rPr>
              <a:t> </a:t>
            </a:r>
            <a:r>
              <a:rPr lang="en-US" altLang="en-US" sz="1200" dirty="0">
                <a:solidFill>
                  <a:srgbClr val="C00000"/>
                </a:solidFill>
                <a:latin typeface="Ink Free" panose="03080402000500000000" pitchFamily="66" charset="0"/>
                <a:ea typeface="Menlo"/>
                <a:cs typeface="Consolas" panose="020B0609020204030204" pitchFamily="49" charset="0"/>
              </a:rPr>
              <a:t>void</a:t>
            </a:r>
            <a:r>
              <a:rPr lang="en-US" altLang="en-US" sz="1200" dirty="0">
                <a:solidFill>
                  <a:srgbClr val="333333"/>
                </a:solidFill>
                <a:latin typeface="Ink Free" panose="03080402000500000000" pitchFamily="66" charset="0"/>
                <a:ea typeface="Menlo"/>
                <a:cs typeface="Consolas" panose="020B0609020204030204" pitchFamily="49" charset="0"/>
              </a:rPr>
              <a:t> </a:t>
            </a:r>
            <a:r>
              <a:rPr lang="en-US" altLang="en-US" sz="1200" dirty="0">
                <a:solidFill>
                  <a:srgbClr val="795DA3"/>
                </a:solidFill>
                <a:latin typeface="Ink Free" panose="03080402000500000000" pitchFamily="66" charset="0"/>
              </a:rPr>
              <a:t>read</a:t>
            </a:r>
            <a:r>
              <a:rPr lang="en-US" altLang="en-US" sz="1200" dirty="0">
                <a:solidFill>
                  <a:srgbClr val="333333"/>
                </a:solidFill>
                <a:latin typeface="Ink Free" panose="03080402000500000000" pitchFamily="66" charset="0"/>
                <a:cs typeface="Consolas" panose="020B0609020204030204" pitchFamily="49" charset="0"/>
              </a:rPr>
              <a:t>(</a:t>
            </a:r>
            <a:r>
              <a:rPr lang="en-US" altLang="en-US" sz="1200" dirty="0">
                <a:solidFill>
                  <a:srgbClr val="C00000"/>
                </a:solidFill>
                <a:latin typeface="Ink Free" panose="03080402000500000000" pitchFamily="66" charset="0"/>
                <a:cs typeface="Consolas" panose="020B0609020204030204" pitchFamily="49" charset="0"/>
              </a:rPr>
              <a:t>String</a:t>
            </a:r>
            <a:r>
              <a:rPr lang="en-US" altLang="en-US" sz="1200" dirty="0">
                <a:solidFill>
                  <a:srgbClr val="333333"/>
                </a:solidFill>
                <a:latin typeface="Ink Free" panose="03080402000500000000" pitchFamily="66" charset="0"/>
                <a:ea typeface="Menlo"/>
                <a:cs typeface="Consolas" panose="020B0609020204030204" pitchFamily="49" charset="0"/>
              </a:rPr>
              <a:t> </a:t>
            </a:r>
            <a:r>
              <a:rPr lang="en-US" altLang="en-US" sz="1200" dirty="0" err="1">
                <a:solidFill>
                  <a:srgbClr val="333333"/>
                </a:solidFill>
                <a:latin typeface="Ink Free" panose="03080402000500000000" pitchFamily="66" charset="0"/>
                <a:ea typeface="Menlo"/>
                <a:cs typeface="Consolas" panose="020B0609020204030204" pitchFamily="49" charset="0"/>
              </a:rPr>
              <a:t>f</a:t>
            </a:r>
            <a:r>
              <a:rPr lang="en-US" altLang="en-US" sz="1200" dirty="0" err="1">
                <a:solidFill>
                  <a:srgbClr val="333333"/>
                </a:solidFill>
                <a:latin typeface="Ink Free" panose="03080402000500000000" pitchFamily="66" charset="0"/>
                <a:cs typeface="Consolas" panose="020B0609020204030204" pitchFamily="49" charset="0"/>
              </a:rPr>
              <a:t>name</a:t>
            </a:r>
            <a:r>
              <a:rPr lang="en-US" altLang="en-US" sz="1200" dirty="0">
                <a:solidFill>
                  <a:srgbClr val="333333"/>
                </a:solidFill>
                <a:latin typeface="Ink Free" panose="03080402000500000000" pitchFamily="66" charset="0"/>
                <a:cs typeface="Consolas" panose="020B0609020204030204" pitchFamily="49" charset="0"/>
              </a:rPr>
              <a:t>) {</a:t>
            </a:r>
            <a:endParaRPr lang="en-US" altLang="en-US" sz="1200" dirty="0">
              <a:solidFill>
                <a:srgbClr val="333333"/>
              </a:solidFill>
              <a:latin typeface="Ink Free" panose="03080402000500000000" pitchFamily="66" charset="0"/>
              <a:ea typeface="Menlo"/>
              <a:cs typeface="Consolas" panose="020B0609020204030204" pitchFamily="49" charset="0"/>
            </a:endParaRPr>
          </a:p>
          <a:p>
            <a:pPr eaLnBrk="0" fontAlgn="base" hangingPunct="0">
              <a:spcBef>
                <a:spcPct val="0"/>
              </a:spcBef>
              <a:spcAft>
                <a:spcPct val="0"/>
              </a:spcAft>
            </a:pPr>
            <a:r>
              <a:rPr lang="en-US" altLang="en-US" sz="1200" dirty="0">
                <a:solidFill>
                  <a:srgbClr val="333333"/>
                </a:solidFill>
                <a:latin typeface="Ink Free" panose="03080402000500000000" pitchFamily="66" charset="0"/>
                <a:ea typeface="Menlo"/>
                <a:cs typeface="Consolas" panose="020B0609020204030204" pitchFamily="49" charset="0"/>
              </a:rPr>
              <a:t>    </a:t>
            </a:r>
            <a:r>
              <a:rPr lang="en-US" altLang="en-US" sz="1200" dirty="0">
                <a:solidFill>
                  <a:srgbClr val="C00000"/>
                </a:solidFill>
                <a:latin typeface="Ink Free" panose="03080402000500000000" pitchFamily="66" charset="0"/>
                <a:cs typeface="Consolas" panose="020B0609020204030204" pitchFamily="49" charset="0"/>
              </a:rPr>
              <a:t>new</a:t>
            </a:r>
            <a:r>
              <a:rPr lang="en-US" altLang="en-US" sz="1200" dirty="0">
                <a:solidFill>
                  <a:srgbClr val="333333"/>
                </a:solidFill>
                <a:latin typeface="Ink Free" panose="03080402000500000000" pitchFamily="66" charset="0"/>
                <a:cs typeface="Consolas" panose="020B0609020204030204" pitchFamily="49" charset="0"/>
              </a:rPr>
              <a:t> </a:t>
            </a:r>
            <a:r>
              <a:rPr lang="en-US" altLang="en-US" sz="1200" dirty="0" err="1">
                <a:solidFill>
                  <a:srgbClr val="333333"/>
                </a:solidFill>
                <a:latin typeface="Ink Free" panose="03080402000500000000" pitchFamily="66" charset="0"/>
                <a:ea typeface="Menlo"/>
                <a:cs typeface="Consolas" panose="020B0609020204030204" pitchFamily="49" charset="0"/>
              </a:rPr>
              <a:t>FileReader</a:t>
            </a:r>
            <a:r>
              <a:rPr lang="en-US" altLang="en-US" sz="1200" dirty="0">
                <a:solidFill>
                  <a:srgbClr val="333333"/>
                </a:solidFill>
                <a:latin typeface="Ink Free" panose="03080402000500000000" pitchFamily="66" charset="0"/>
                <a:ea typeface="Menlo"/>
                <a:cs typeface="Consolas" panose="020B0609020204030204" pitchFamily="49" charset="0"/>
              </a:rPr>
              <a:t>(</a:t>
            </a:r>
            <a:r>
              <a:rPr lang="en-US" altLang="en-US" sz="1200" dirty="0" err="1">
                <a:solidFill>
                  <a:srgbClr val="333333"/>
                </a:solidFill>
                <a:latin typeface="Ink Free" panose="03080402000500000000" pitchFamily="66" charset="0"/>
                <a:ea typeface="Menlo"/>
                <a:cs typeface="Consolas" panose="020B0609020204030204" pitchFamily="49" charset="0"/>
              </a:rPr>
              <a:t>fname</a:t>
            </a:r>
            <a:r>
              <a:rPr lang="en-US" altLang="en-US" sz="1200" dirty="0">
                <a:solidFill>
                  <a:srgbClr val="333333"/>
                </a:solidFill>
                <a:latin typeface="Ink Free" panose="03080402000500000000" pitchFamily="66" charset="0"/>
                <a:ea typeface="Menlo"/>
                <a:cs typeface="Consolas" panose="020B0609020204030204" pitchFamily="49" charset="0"/>
              </a:rPr>
              <a:t>)</a:t>
            </a:r>
            <a:r>
              <a:rPr lang="en-US" altLang="en-US" sz="1200" dirty="0">
                <a:solidFill>
                  <a:srgbClr val="C00000"/>
                </a:solidFill>
                <a:latin typeface="Ink Free" panose="03080402000500000000" pitchFamily="66" charset="0"/>
                <a:ea typeface="Menlo"/>
                <a:cs typeface="Consolas" panose="020B0609020204030204" pitchFamily="49" charset="0"/>
              </a:rPr>
              <a:t>.</a:t>
            </a:r>
          </a:p>
          <a:p>
            <a:pPr eaLnBrk="0" fontAlgn="base" hangingPunct="0">
              <a:spcBef>
                <a:spcPct val="0"/>
              </a:spcBef>
              <a:spcAft>
                <a:spcPct val="0"/>
              </a:spcAft>
            </a:pPr>
            <a:r>
              <a:rPr lang="en-US" altLang="en-US" sz="1200" dirty="0">
                <a:solidFill>
                  <a:srgbClr val="C00000"/>
                </a:solidFill>
                <a:latin typeface="Ink Free" panose="03080402000500000000" pitchFamily="66" charset="0"/>
                <a:ea typeface="Menlo"/>
                <a:cs typeface="Consolas" panose="020B0609020204030204" pitchFamily="49" charset="0"/>
              </a:rPr>
              <a:t>    </a:t>
            </a:r>
            <a:r>
              <a:rPr lang="en-US" altLang="en-US" sz="1200" dirty="0">
                <a:solidFill>
                  <a:srgbClr val="333333"/>
                </a:solidFill>
                <a:latin typeface="Ink Free" panose="03080402000500000000" pitchFamily="66" charset="0"/>
                <a:ea typeface="Menlo"/>
                <a:cs typeface="Consolas" panose="020B0609020204030204" pitchFamily="49" charset="0"/>
              </a:rPr>
              <a:t>read(); </a:t>
            </a:r>
          </a:p>
          <a:p>
            <a:pPr eaLnBrk="0" fontAlgn="base" hangingPunct="0">
              <a:spcBef>
                <a:spcPct val="0"/>
              </a:spcBef>
              <a:spcAft>
                <a:spcPct val="0"/>
              </a:spcAft>
            </a:pPr>
            <a:r>
              <a:rPr lang="en-US" altLang="en-US" sz="1200" dirty="0">
                <a:solidFill>
                  <a:srgbClr val="333333"/>
                </a:solidFill>
                <a:latin typeface="Ink Free" panose="03080402000500000000" pitchFamily="66" charset="0"/>
                <a:cs typeface="Consolas" panose="020B0609020204030204" pitchFamily="49" charset="0"/>
              </a:rPr>
              <a:t> } </a:t>
            </a:r>
          </a:p>
        </p:txBody>
      </p:sp>
      <p:pic>
        <p:nvPicPr>
          <p:cNvPr id="2054" name="Picture 6" descr="Image result for mining for sample cod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31855" y="6975555"/>
            <a:ext cx="1489022" cy="1121665"/>
          </a:xfrm>
          <a:prstGeom prst="rect">
            <a:avLst/>
          </a:prstGeom>
          <a:noFill/>
          <a:extLst>
            <a:ext uri="{909E8E84-426E-40DD-AFC4-6F175D3DCCD1}">
              <a14:hiddenFill xmlns:a14="http://schemas.microsoft.com/office/drawing/2010/main">
                <a:solidFill>
                  <a:srgbClr val="FFFFFF"/>
                </a:solidFill>
              </a14:hiddenFill>
            </a:ext>
          </a:extLst>
        </p:spPr>
      </p:pic>
      <p:sp>
        <p:nvSpPr>
          <p:cNvPr id="4" name="Cloud 3"/>
          <p:cNvSpPr/>
          <p:nvPr/>
        </p:nvSpPr>
        <p:spPr>
          <a:xfrm>
            <a:off x="1289268" y="3428258"/>
            <a:ext cx="917817" cy="390309"/>
          </a:xfrm>
          <a:prstGeom prst="cloud">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a:solidFill>
                  <a:schemeClr val="tx1"/>
                </a:solidFill>
              </a:rPr>
              <a:t>Internet</a:t>
            </a:r>
            <a:endParaRPr lang="ko-KR" altLang="en-US" sz="1400" dirty="0">
              <a:solidFill>
                <a:schemeClr val="tx1"/>
              </a:solidFill>
            </a:endParaRPr>
          </a:p>
        </p:txBody>
      </p:sp>
      <p:cxnSp>
        <p:nvCxnSpPr>
          <p:cNvPr id="173" name="Straight Arrow Connector 172"/>
          <p:cNvCxnSpPr>
            <a:stCxn id="169" idx="2"/>
          </p:cNvCxnSpPr>
          <p:nvPr/>
        </p:nvCxnSpPr>
        <p:spPr>
          <a:xfrm flipH="1">
            <a:off x="2138480" y="2888337"/>
            <a:ext cx="3123" cy="471815"/>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grpSp>
        <p:nvGrpSpPr>
          <p:cNvPr id="176" name="Group 175"/>
          <p:cNvGrpSpPr/>
          <p:nvPr/>
        </p:nvGrpSpPr>
        <p:grpSpPr>
          <a:xfrm>
            <a:off x="6466858" y="3855281"/>
            <a:ext cx="885321" cy="784661"/>
            <a:chOff x="19292" y="123000"/>
            <a:chExt cx="678401" cy="697594"/>
          </a:xfrm>
        </p:grpSpPr>
        <p:sp>
          <p:nvSpPr>
            <p:cNvPr id="177" name="剪去单圆角的矩形 2">
              <a:extLst>
                <a:ext uri="{FF2B5EF4-FFF2-40B4-BE49-F238E27FC236}">
                  <a16:creationId xmlns:a16="http://schemas.microsoft.com/office/drawing/2014/main" id="{8B92C3CA-0D6B-C349-80D8-7AE8ECB5A335}"/>
                </a:ext>
              </a:extLst>
            </p:cNvPr>
            <p:cNvSpPr/>
            <p:nvPr/>
          </p:nvSpPr>
          <p:spPr>
            <a:xfrm>
              <a:off x="98998" y="12300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178" name="剪去单圆角的矩形 2">
              <a:extLst>
                <a:ext uri="{FF2B5EF4-FFF2-40B4-BE49-F238E27FC236}">
                  <a16:creationId xmlns:a16="http://schemas.microsoft.com/office/drawing/2014/main" id="{8B92C3CA-0D6B-C349-80D8-7AE8ECB5A335}"/>
                </a:ext>
              </a:extLst>
            </p:cNvPr>
            <p:cNvSpPr/>
            <p:nvPr/>
          </p:nvSpPr>
          <p:spPr>
            <a:xfrm>
              <a:off x="60283" y="159377"/>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179" name="剪去单圆角的矩形 2">
              <a:extLst>
                <a:ext uri="{FF2B5EF4-FFF2-40B4-BE49-F238E27FC236}">
                  <a16:creationId xmlns:a16="http://schemas.microsoft.com/office/drawing/2014/main" id="{8B92C3CA-0D6B-C349-80D8-7AE8ECB5A335}"/>
                </a:ext>
              </a:extLst>
            </p:cNvPr>
            <p:cNvSpPr/>
            <p:nvPr/>
          </p:nvSpPr>
          <p:spPr>
            <a:xfrm>
              <a:off x="19292" y="196436"/>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read () </a:t>
              </a:r>
            </a:p>
            <a:p>
              <a:r>
                <a:rPr kumimoji="1" lang="en-US" altLang="zh-CN" sz="900" dirty="0">
                  <a:solidFill>
                    <a:schemeClr val="tx1"/>
                  </a:solidFill>
                </a:rPr>
                <a:t>{</a:t>
              </a:r>
            </a:p>
            <a:p>
              <a:r>
                <a:rPr kumimoji="1" lang="en-US" altLang="zh-CN" sz="900" dirty="0">
                  <a:solidFill>
                    <a:schemeClr val="tx1"/>
                  </a:solidFill>
                </a:rPr>
                <a:t>   a = list();</a:t>
              </a:r>
            </a:p>
            <a:p>
              <a:r>
                <a:rPr kumimoji="1" lang="en-US" altLang="zh-CN" sz="900" dirty="0">
                  <a:solidFill>
                    <a:schemeClr val="tx1"/>
                  </a:solidFill>
                </a:rPr>
                <a:t>   </a:t>
              </a:r>
              <a:r>
                <a:rPr kumimoji="1" lang="en-US" altLang="zh-CN" sz="900" dirty="0" err="1">
                  <a:solidFill>
                    <a:schemeClr val="tx1"/>
                  </a:solidFill>
                </a:rPr>
                <a:t>a.read</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grpSp>
      <p:grpSp>
        <p:nvGrpSpPr>
          <p:cNvPr id="180" name="Group 179"/>
          <p:cNvGrpSpPr/>
          <p:nvPr/>
        </p:nvGrpSpPr>
        <p:grpSpPr>
          <a:xfrm>
            <a:off x="6018511" y="4746499"/>
            <a:ext cx="785787" cy="804528"/>
            <a:chOff x="20010" y="122640"/>
            <a:chExt cx="677315" cy="702264"/>
          </a:xfrm>
        </p:grpSpPr>
        <p:sp>
          <p:nvSpPr>
            <p:cNvPr id="181" name="剪去单圆角的矩形 2">
              <a:extLst>
                <a:ext uri="{FF2B5EF4-FFF2-40B4-BE49-F238E27FC236}">
                  <a16:creationId xmlns:a16="http://schemas.microsoft.com/office/drawing/2014/main" id="{8B92C3CA-0D6B-C349-80D8-7AE8ECB5A335}"/>
                </a:ext>
              </a:extLst>
            </p:cNvPr>
            <p:cNvSpPr/>
            <p:nvPr/>
          </p:nvSpPr>
          <p:spPr>
            <a:xfrm>
              <a:off x="98630" y="12264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182" name="剪去单圆角的矩形 2">
              <a:extLst>
                <a:ext uri="{FF2B5EF4-FFF2-40B4-BE49-F238E27FC236}">
                  <a16:creationId xmlns:a16="http://schemas.microsoft.com/office/drawing/2014/main" id="{8B92C3CA-0D6B-C349-80D8-7AE8ECB5A335}"/>
                </a:ext>
              </a:extLst>
            </p:cNvPr>
            <p:cNvSpPr/>
            <p:nvPr/>
          </p:nvSpPr>
          <p:spPr>
            <a:xfrm>
              <a:off x="60101" y="159195"/>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183" name="剪去单圆角的矩形 2">
              <a:extLst>
                <a:ext uri="{FF2B5EF4-FFF2-40B4-BE49-F238E27FC236}">
                  <a16:creationId xmlns:a16="http://schemas.microsoft.com/office/drawing/2014/main" id="{8B92C3CA-0D6B-C349-80D8-7AE8ECB5A335}"/>
                </a:ext>
              </a:extLst>
            </p:cNvPr>
            <p:cNvSpPr/>
            <p:nvPr/>
          </p:nvSpPr>
          <p:spPr>
            <a:xfrm>
              <a:off x="20010" y="200746"/>
              <a:ext cx="59298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load () </a:t>
              </a:r>
            </a:p>
            <a:p>
              <a:r>
                <a:rPr kumimoji="1" lang="en-US" altLang="zh-CN" sz="900" dirty="0">
                  <a:solidFill>
                    <a:schemeClr val="tx1"/>
                  </a:solidFill>
                </a:rPr>
                <a:t>{</a:t>
              </a:r>
            </a:p>
            <a:p>
              <a:r>
                <a:rPr kumimoji="1" lang="en-US" altLang="zh-CN" sz="900" dirty="0">
                  <a:solidFill>
                    <a:schemeClr val="tx1"/>
                  </a:solidFill>
                </a:rPr>
                <a:t>    a= array();</a:t>
              </a:r>
            </a:p>
            <a:p>
              <a:r>
                <a:rPr kumimoji="1" lang="en-US" altLang="zh-CN" sz="900" dirty="0">
                  <a:solidFill>
                    <a:schemeClr val="tx1"/>
                  </a:solidFill>
                </a:rPr>
                <a:t>    </a:t>
              </a:r>
              <a:r>
                <a:rPr kumimoji="1" lang="en-US" altLang="zh-CN" sz="900" dirty="0" err="1">
                  <a:solidFill>
                    <a:schemeClr val="tx1"/>
                  </a:solidFill>
                </a:rPr>
                <a:t>a.load</a:t>
              </a:r>
              <a:r>
                <a:rPr kumimoji="1" lang="en-US" altLang="zh-CN" sz="900" dirty="0">
                  <a:solidFill>
                    <a:schemeClr val="tx1"/>
                  </a:solidFill>
                </a:rPr>
                <a:t>(1);</a:t>
              </a:r>
            </a:p>
            <a:p>
              <a:r>
                <a:rPr kumimoji="1" lang="en-US" altLang="zh-CN" sz="900" dirty="0">
                  <a:solidFill>
                    <a:schemeClr val="tx1"/>
                  </a:solidFill>
                </a:rPr>
                <a:t>}</a:t>
              </a:r>
              <a:endParaRPr kumimoji="1" lang="zh-CN" altLang="en-US" sz="900" dirty="0">
                <a:solidFill>
                  <a:schemeClr val="tx1"/>
                </a:solidFill>
              </a:endParaRPr>
            </a:p>
          </p:txBody>
        </p:sp>
      </p:grpSp>
      <p:grpSp>
        <p:nvGrpSpPr>
          <p:cNvPr id="184" name="Group 183"/>
          <p:cNvGrpSpPr/>
          <p:nvPr/>
        </p:nvGrpSpPr>
        <p:grpSpPr>
          <a:xfrm>
            <a:off x="6887496" y="4721231"/>
            <a:ext cx="818951" cy="802437"/>
            <a:chOff x="20009" y="122808"/>
            <a:chExt cx="677823" cy="699501"/>
          </a:xfrm>
        </p:grpSpPr>
        <p:sp>
          <p:nvSpPr>
            <p:cNvPr id="185" name="剪去单圆角的矩形 2">
              <a:extLst>
                <a:ext uri="{FF2B5EF4-FFF2-40B4-BE49-F238E27FC236}">
                  <a16:creationId xmlns:a16="http://schemas.microsoft.com/office/drawing/2014/main" id="{8B92C3CA-0D6B-C349-80D8-7AE8ECB5A335}"/>
                </a:ext>
              </a:extLst>
            </p:cNvPr>
            <p:cNvSpPr/>
            <p:nvPr/>
          </p:nvSpPr>
          <p:spPr>
            <a:xfrm>
              <a:off x="99137" y="122808"/>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186" name="剪去单圆角的矩形 2">
              <a:extLst>
                <a:ext uri="{FF2B5EF4-FFF2-40B4-BE49-F238E27FC236}">
                  <a16:creationId xmlns:a16="http://schemas.microsoft.com/office/drawing/2014/main" id="{8B92C3CA-0D6B-C349-80D8-7AE8ECB5A335}"/>
                </a:ext>
              </a:extLst>
            </p:cNvPr>
            <p:cNvSpPr/>
            <p:nvPr/>
          </p:nvSpPr>
          <p:spPr>
            <a:xfrm>
              <a:off x="60354" y="15928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187" name="剪去单圆角的矩形 2">
              <a:extLst>
                <a:ext uri="{FF2B5EF4-FFF2-40B4-BE49-F238E27FC236}">
                  <a16:creationId xmlns:a16="http://schemas.microsoft.com/office/drawing/2014/main" id="{8B92C3CA-0D6B-C349-80D8-7AE8ECB5A335}"/>
                </a:ext>
              </a:extLst>
            </p:cNvPr>
            <p:cNvSpPr/>
            <p:nvPr/>
          </p:nvSpPr>
          <p:spPr>
            <a:xfrm>
              <a:off x="20009" y="198151"/>
              <a:ext cx="598694"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read () </a:t>
              </a:r>
            </a:p>
            <a:p>
              <a:r>
                <a:rPr kumimoji="1" lang="en-US" altLang="zh-CN" sz="900" dirty="0">
                  <a:solidFill>
                    <a:schemeClr val="tx1"/>
                  </a:solidFill>
                </a:rPr>
                <a:t>{</a:t>
              </a:r>
            </a:p>
            <a:p>
              <a:r>
                <a:rPr kumimoji="1" lang="en-US" altLang="zh-CN" sz="900" dirty="0">
                  <a:solidFill>
                    <a:schemeClr val="tx1"/>
                  </a:solidFill>
                </a:rPr>
                <a:t>    a = map();</a:t>
              </a:r>
            </a:p>
            <a:p>
              <a:r>
                <a:rPr kumimoji="1" lang="en-US" altLang="zh-CN" sz="900" dirty="0">
                  <a:solidFill>
                    <a:schemeClr val="tx1"/>
                  </a:solidFill>
                </a:rPr>
                <a:t>    </a:t>
              </a:r>
              <a:r>
                <a:rPr kumimoji="1" lang="en-US" altLang="zh-CN" sz="900" dirty="0" err="1">
                  <a:solidFill>
                    <a:schemeClr val="tx1"/>
                  </a:solidFill>
                </a:rPr>
                <a:t>a.put</a:t>
              </a:r>
              <a:r>
                <a:rPr kumimoji="1" lang="en-US" altLang="zh-CN" sz="900" dirty="0">
                  <a:solidFill>
                    <a:schemeClr val="tx1"/>
                  </a:solidFill>
                </a:rPr>
                <a:t>(1,‘’);</a:t>
              </a:r>
            </a:p>
            <a:p>
              <a:r>
                <a:rPr kumimoji="1" lang="en-US" altLang="zh-CN" sz="900" dirty="0">
                  <a:solidFill>
                    <a:schemeClr val="tx1"/>
                  </a:solidFill>
                </a:rPr>
                <a:t>}</a:t>
              </a:r>
              <a:endParaRPr kumimoji="1" lang="zh-CN" altLang="en-US" sz="900" dirty="0">
                <a:solidFill>
                  <a:schemeClr val="tx1"/>
                </a:solidFill>
              </a:endParaRPr>
            </a:p>
          </p:txBody>
        </p:sp>
      </p:grpSp>
      <p:sp>
        <p:nvSpPr>
          <p:cNvPr id="2049" name="Oval 2048"/>
          <p:cNvSpPr/>
          <p:nvPr/>
        </p:nvSpPr>
        <p:spPr>
          <a:xfrm>
            <a:off x="1784491" y="3886673"/>
            <a:ext cx="108000" cy="108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9" name="Oval 198"/>
          <p:cNvSpPr/>
          <p:nvPr/>
        </p:nvSpPr>
        <p:spPr>
          <a:xfrm>
            <a:off x="1849437" y="4085451"/>
            <a:ext cx="72000" cy="7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2063" name="Picture 12" descr="Image result for developer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80261" y="1779624"/>
            <a:ext cx="1790017" cy="1790017"/>
          </a:xfrm>
          <a:prstGeom prst="rect">
            <a:avLst/>
          </a:prstGeom>
          <a:noFill/>
          <a:extLst>
            <a:ext uri="{909E8E84-426E-40DD-AFC4-6F175D3DCCD1}">
              <a14:hiddenFill xmlns:a14="http://schemas.microsoft.com/office/drawing/2010/main">
                <a:solidFill>
                  <a:srgbClr val="FFFFFF"/>
                </a:solidFill>
              </a14:hiddenFill>
            </a:ext>
          </a:extLst>
        </p:spPr>
      </p:pic>
      <p:sp>
        <p:nvSpPr>
          <p:cNvPr id="212" name="Text Box 287"/>
          <p:cNvSpPr txBox="1"/>
          <p:nvPr/>
        </p:nvSpPr>
        <p:spPr>
          <a:xfrm>
            <a:off x="5140555" y="4298131"/>
            <a:ext cx="943861" cy="247817"/>
          </a:xfrm>
          <a:prstGeom prst="rect">
            <a:avLst/>
          </a:prstGeom>
          <a:solidFill>
            <a:schemeClr val="accent4">
              <a:lumMod val="60000"/>
              <a:lumOff val="4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1010"/>
              </a:spcAft>
            </a:pPr>
            <a:r>
              <a:rPr lang="zh-CN" altLang="en-US" sz="1200" dirty="0">
                <a:ea typeface="宋体" panose="02010600030101010101" pitchFamily="2" charset="-122"/>
                <a:cs typeface="Times New Roman" panose="02020603050405020304" pitchFamily="18" charset="0"/>
              </a:rPr>
              <a:t>②</a:t>
            </a:r>
            <a:r>
              <a:rPr lang="zh-CN" altLang="en-US" sz="1400" dirty="0">
                <a:ea typeface="宋体" panose="02010600030101010101" pitchFamily="2" charset="-122"/>
                <a:cs typeface="Times New Roman" panose="02020603050405020304" pitchFamily="18" charset="0"/>
              </a:rPr>
              <a:t> </a:t>
            </a:r>
            <a:r>
              <a:rPr lang="en-US" sz="1400" dirty="0">
                <a:ea typeface="宋体" panose="02010600030101010101" pitchFamily="2" charset="-122"/>
                <a:cs typeface="Times New Roman" panose="02020603050405020304" pitchFamily="18" charset="0"/>
              </a:rPr>
              <a:t>Clustering</a:t>
            </a:r>
          </a:p>
        </p:txBody>
      </p:sp>
      <p:sp>
        <p:nvSpPr>
          <p:cNvPr id="215" name="Text Box 287"/>
          <p:cNvSpPr txBox="1"/>
          <p:nvPr/>
        </p:nvSpPr>
        <p:spPr>
          <a:xfrm>
            <a:off x="6898140" y="3393634"/>
            <a:ext cx="1777689" cy="234508"/>
          </a:xfrm>
          <a:prstGeom prst="rect">
            <a:avLst/>
          </a:prstGeom>
          <a:solidFill>
            <a:schemeClr val="accent4">
              <a:lumMod val="60000"/>
              <a:lumOff val="4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1010"/>
              </a:spcAft>
            </a:pPr>
            <a:r>
              <a:rPr lang="zh-CN" altLang="en-US" sz="1200" dirty="0">
                <a:ea typeface="宋体" panose="02010600030101010101" pitchFamily="2" charset="-122"/>
                <a:cs typeface="Times New Roman" panose="02020603050405020304" pitchFamily="18" charset="0"/>
              </a:rPr>
              <a:t>③</a:t>
            </a:r>
            <a:r>
              <a:rPr lang="zh-CN" altLang="en-US" sz="1400" dirty="0">
                <a:ea typeface="宋体" panose="02010600030101010101" pitchFamily="2" charset="-122"/>
                <a:cs typeface="Times New Roman" panose="02020603050405020304" pitchFamily="18" charset="0"/>
              </a:rPr>
              <a:t> </a:t>
            </a:r>
            <a:r>
              <a:rPr lang="en-US" sz="1400" dirty="0">
                <a:ea typeface="宋体" panose="02010600030101010101" pitchFamily="2" charset="-122"/>
                <a:cs typeface="Times New Roman" panose="02020603050405020304" pitchFamily="18" charset="0"/>
              </a:rPr>
              <a:t>Selection/Synthesis</a:t>
            </a:r>
          </a:p>
        </p:txBody>
      </p:sp>
      <p:sp>
        <p:nvSpPr>
          <p:cNvPr id="216" name="Text Box 287"/>
          <p:cNvSpPr txBox="1"/>
          <p:nvPr/>
        </p:nvSpPr>
        <p:spPr>
          <a:xfrm>
            <a:off x="2138480" y="4225638"/>
            <a:ext cx="974931" cy="247817"/>
          </a:xfrm>
          <a:prstGeom prst="rect">
            <a:avLst/>
          </a:prstGeom>
          <a:solidFill>
            <a:schemeClr val="accent4">
              <a:lumMod val="60000"/>
              <a:lumOff val="40000"/>
            </a:schemeClr>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1010"/>
              </a:spcAft>
            </a:pPr>
            <a:r>
              <a:rPr lang="zh-CN" altLang="en-US" sz="1200" dirty="0">
                <a:ea typeface="宋体" panose="02010600030101010101" pitchFamily="2" charset="-122"/>
                <a:cs typeface="Times New Roman" panose="02020603050405020304" pitchFamily="18" charset="0"/>
              </a:rPr>
              <a:t>① </a:t>
            </a:r>
            <a:r>
              <a:rPr lang="en-US" sz="1400" dirty="0">
                <a:ea typeface="宋体" panose="02010600030101010101" pitchFamily="2" charset="-122"/>
                <a:cs typeface="Times New Roman" panose="02020603050405020304" pitchFamily="18" charset="0"/>
              </a:rPr>
              <a:t>Gathering</a:t>
            </a:r>
          </a:p>
        </p:txBody>
      </p:sp>
      <p:sp>
        <p:nvSpPr>
          <p:cNvPr id="218" name="TextBox 217"/>
          <p:cNvSpPr txBox="1"/>
          <p:nvPr/>
        </p:nvSpPr>
        <p:spPr>
          <a:xfrm>
            <a:off x="1192437" y="5961492"/>
            <a:ext cx="2287824" cy="461665"/>
          </a:xfrm>
          <a:prstGeom prst="rect">
            <a:avLst/>
          </a:prstGeom>
          <a:noFill/>
        </p:spPr>
        <p:txBody>
          <a:bodyPr wrap="square" rtlCol="0">
            <a:spAutoFit/>
          </a:bodyPr>
          <a:lstStyle/>
          <a:p>
            <a:r>
              <a:rPr lang="en-US" altLang="zh-CN" sz="2400" dirty="0">
                <a:solidFill>
                  <a:prstClr val="black"/>
                </a:solidFill>
                <a:latin typeface="Gill Sans MT" panose="020B0502020104020203" pitchFamily="34" charset="0"/>
              </a:rPr>
              <a:t>The</a:t>
            </a:r>
            <a:r>
              <a:rPr lang="zh-CN" altLang="en-US" sz="2400" dirty="0">
                <a:solidFill>
                  <a:prstClr val="black"/>
                </a:solidFill>
                <a:latin typeface="Gill Sans MT" panose="020B0502020104020203" pitchFamily="34" charset="0"/>
              </a:rPr>
              <a:t> </a:t>
            </a:r>
            <a:r>
              <a:rPr lang="en-US" altLang="zh-CN" sz="2400" dirty="0">
                <a:solidFill>
                  <a:prstClr val="black"/>
                </a:solidFill>
                <a:latin typeface="Gill Sans MT" panose="020B0502020104020203" pitchFamily="34" charset="0"/>
              </a:rPr>
              <a:t>key problem:</a:t>
            </a:r>
            <a:endParaRPr lang="en-US" sz="2400" dirty="0">
              <a:solidFill>
                <a:prstClr val="black"/>
              </a:solidFill>
              <a:latin typeface="Gill Sans MT" panose="020B0502020104020203" pitchFamily="34" charset="0"/>
            </a:endParaRPr>
          </a:p>
        </p:txBody>
      </p:sp>
      <p:sp>
        <p:nvSpPr>
          <p:cNvPr id="219" name="TextBox 218"/>
          <p:cNvSpPr txBox="1"/>
          <p:nvPr/>
        </p:nvSpPr>
        <p:spPr>
          <a:xfrm>
            <a:off x="3837667" y="5962233"/>
            <a:ext cx="4126391" cy="461665"/>
          </a:xfrm>
          <a:prstGeom prst="rect">
            <a:avLst/>
          </a:prstGeom>
          <a:solidFill>
            <a:srgbClr val="92D050"/>
          </a:solidFill>
        </p:spPr>
        <p:txBody>
          <a:bodyPr wrap="square" rtlCol="0">
            <a:spAutoFit/>
          </a:bodyPr>
          <a:lstStyle/>
          <a:p>
            <a:r>
              <a:rPr lang="en-US" sz="2400" dirty="0">
                <a:solidFill>
                  <a:prstClr val="white"/>
                </a:solidFill>
                <a:latin typeface="Gill Sans MT" panose="020B0502020104020203" pitchFamily="34" charset="0"/>
              </a:rPr>
              <a:t>How to cluster similar code?</a:t>
            </a:r>
          </a:p>
        </p:txBody>
      </p:sp>
      <p:sp>
        <p:nvSpPr>
          <p:cNvPr id="2068" name="Rectangle 2067"/>
          <p:cNvSpPr/>
          <p:nvPr/>
        </p:nvSpPr>
        <p:spPr>
          <a:xfrm>
            <a:off x="1000125" y="1187087"/>
            <a:ext cx="7981950" cy="1077218"/>
          </a:xfrm>
          <a:prstGeom prst="rect">
            <a:avLst/>
          </a:prstGeom>
        </p:spPr>
        <p:txBody>
          <a:bodyPr wrap="square">
            <a:spAutoFit/>
          </a:bodyPr>
          <a:lstStyle/>
          <a:p>
            <a:r>
              <a:rPr lang="en-US" altLang="ko-KR" sz="2400" dirty="0">
                <a:latin typeface="Gill Sans MT" panose="020B0502020104020203" pitchFamily="34" charset="0"/>
              </a:rPr>
              <a:t>A General Recipe</a:t>
            </a:r>
          </a:p>
          <a:p>
            <a:r>
              <a:rPr lang="en-US" altLang="ko-KR" sz="2000" dirty="0">
                <a:latin typeface="Gill Sans MT" panose="020B0502020104020203" pitchFamily="34" charset="0"/>
              </a:rPr>
              <a:t> </a:t>
            </a:r>
            <a:r>
              <a:rPr lang="en-US" altLang="ko-KR" sz="2000" dirty="0">
                <a:solidFill>
                  <a:srgbClr val="002060"/>
                </a:solidFill>
                <a:latin typeface="Gill Sans MT" panose="020B0502020104020203" pitchFamily="34" charset="0"/>
              </a:rPr>
              <a:t>– cluster similar code snippets and select the most representative</a:t>
            </a:r>
            <a:r>
              <a:rPr lang="zh-CN" altLang="en-US" sz="2000" dirty="0">
                <a:solidFill>
                  <a:srgbClr val="002060"/>
                </a:solidFill>
                <a:latin typeface="Gill Sans MT" panose="020B0502020104020203" pitchFamily="34" charset="0"/>
              </a:rPr>
              <a:t> </a:t>
            </a:r>
            <a:r>
              <a:rPr lang="en-US" altLang="zh-CN" sz="2000" dirty="0">
                <a:solidFill>
                  <a:srgbClr val="002060"/>
                </a:solidFill>
                <a:latin typeface="Gill Sans MT" panose="020B0502020104020203" pitchFamily="34" charset="0"/>
              </a:rPr>
              <a:t>of</a:t>
            </a:r>
            <a:r>
              <a:rPr lang="zh-CN" altLang="en-US" sz="2000" dirty="0">
                <a:solidFill>
                  <a:srgbClr val="002060"/>
                </a:solidFill>
                <a:latin typeface="Gill Sans MT" panose="020B0502020104020203" pitchFamily="34" charset="0"/>
              </a:rPr>
              <a:t> </a:t>
            </a:r>
            <a:r>
              <a:rPr lang="en-US" altLang="zh-CN" sz="2000" dirty="0">
                <a:solidFill>
                  <a:srgbClr val="002060"/>
                </a:solidFill>
                <a:latin typeface="Gill Sans MT" panose="020B0502020104020203" pitchFamily="34" charset="0"/>
              </a:rPr>
              <a:t>each</a:t>
            </a:r>
            <a:r>
              <a:rPr lang="zh-CN" altLang="en-US" sz="2000" dirty="0">
                <a:solidFill>
                  <a:srgbClr val="002060"/>
                </a:solidFill>
                <a:latin typeface="Gill Sans MT" panose="020B0502020104020203" pitchFamily="34" charset="0"/>
              </a:rPr>
              <a:t> </a:t>
            </a:r>
            <a:r>
              <a:rPr lang="en-US" altLang="zh-CN" sz="2000" dirty="0">
                <a:solidFill>
                  <a:srgbClr val="002060"/>
                </a:solidFill>
                <a:latin typeface="Gill Sans MT" panose="020B0502020104020203" pitchFamily="34" charset="0"/>
              </a:rPr>
              <a:t>cluster.</a:t>
            </a:r>
            <a:endParaRPr lang="en-US" altLang="ko-KR" sz="2000" dirty="0">
              <a:solidFill>
                <a:srgbClr val="002060"/>
              </a:solidFill>
              <a:latin typeface="Gill Sans MT" panose="020B0502020104020203" pitchFamily="34" charset="0"/>
            </a:endParaRPr>
          </a:p>
        </p:txBody>
      </p:sp>
      <p:sp>
        <p:nvSpPr>
          <p:cNvPr id="196" name="Oval 195"/>
          <p:cNvSpPr/>
          <p:nvPr/>
        </p:nvSpPr>
        <p:spPr>
          <a:xfrm>
            <a:off x="5637171" y="4598257"/>
            <a:ext cx="1401664" cy="1069842"/>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48" name="Oval 2047"/>
          <p:cNvSpPr/>
          <p:nvPr/>
        </p:nvSpPr>
        <p:spPr>
          <a:xfrm>
            <a:off x="6171128" y="3660685"/>
            <a:ext cx="1401664" cy="1069842"/>
          </a:xfrm>
          <a:prstGeom prst="ellipse">
            <a:avLst/>
          </a:prstGeom>
          <a:solidFill>
            <a:schemeClr val="accent4">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 name="文本框 5">
            <a:extLst>
              <a:ext uri="{FF2B5EF4-FFF2-40B4-BE49-F238E27FC236}">
                <a16:creationId xmlns:a16="http://schemas.microsoft.com/office/drawing/2014/main" id="{DBA670A3-6402-3040-9567-9C5BD73F4055}"/>
              </a:ext>
            </a:extLst>
          </p:cNvPr>
          <p:cNvSpPr txBox="1"/>
          <p:nvPr/>
        </p:nvSpPr>
        <p:spPr>
          <a:xfrm>
            <a:off x="-1654629" y="6037943"/>
            <a:ext cx="184731" cy="369332"/>
          </a:xfrm>
          <a:prstGeom prst="rect">
            <a:avLst/>
          </a:prstGeom>
          <a:noFill/>
        </p:spPr>
        <p:txBody>
          <a:bodyPr wrap="none" rtlCol="0">
            <a:spAutoFit/>
          </a:bodyPr>
          <a:lstStyle/>
          <a:p>
            <a:endParaRPr kumimoji="1" lang="zh-CN" altLang="en-US" dirty="0"/>
          </a:p>
        </p:txBody>
      </p:sp>
      <p:sp>
        <p:nvSpPr>
          <p:cNvPr id="7" name="文本框 6">
            <a:extLst>
              <a:ext uri="{FF2B5EF4-FFF2-40B4-BE49-F238E27FC236}">
                <a16:creationId xmlns:a16="http://schemas.microsoft.com/office/drawing/2014/main" id="{1D1DB115-59A0-0646-9803-7364A29C9B14}"/>
              </a:ext>
            </a:extLst>
          </p:cNvPr>
          <p:cNvSpPr txBox="1"/>
          <p:nvPr/>
        </p:nvSpPr>
        <p:spPr>
          <a:xfrm>
            <a:off x="-1204686" y="5936343"/>
            <a:ext cx="184731" cy="369332"/>
          </a:xfrm>
          <a:prstGeom prst="rect">
            <a:avLst/>
          </a:prstGeom>
          <a:noFill/>
        </p:spPr>
        <p:txBody>
          <a:bodyPr wrap="none" rtlCol="0">
            <a:spAutoFit/>
          </a:bodyPr>
          <a:lstStyle/>
          <a:p>
            <a:endParaRPr kumimoji="1" lang="zh-CN" altLang="en-US" dirty="0"/>
          </a:p>
        </p:txBody>
      </p:sp>
    </p:spTree>
    <p:custDataLst>
      <p:tags r:id="rId1"/>
    </p:custDataLst>
    <p:extLst>
      <p:ext uri="{BB962C8B-B14F-4D97-AF65-F5344CB8AC3E}">
        <p14:creationId xmlns:p14="http://schemas.microsoft.com/office/powerpoint/2010/main" val="4248366551"/>
      </p:ext>
    </p:extLst>
  </p:cSld>
  <p:clrMapOvr>
    <a:masterClrMapping/>
  </p:clrMapOvr>
  <mc:AlternateContent xmlns:mc="http://schemas.openxmlformats.org/markup-compatibility/2006" xmlns:p14="http://schemas.microsoft.com/office/powerpoint/2010/main">
    <mc:Choice Requires="p14">
      <p:transition spd="slow" p14:dur="2000" advTm="32704"/>
    </mc:Choice>
    <mc:Fallback xmlns="">
      <p:transition spd="slow" advTm="327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19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6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6"/>
                                        </p:tgtEl>
                                        <p:attrNameLst>
                                          <p:attrName>style.visibility</p:attrName>
                                        </p:attrNameLst>
                                      </p:cBhvr>
                                      <p:to>
                                        <p:strVal val="visible"/>
                                      </p:to>
                                    </p:set>
                                  </p:childTnLst>
                                </p:cTn>
                              </p:par>
                              <p:par>
                                <p:cTn id="43" presetID="1" presetClass="entr" presetSubtype="0" fill="hold" grpId="2" nodeType="withEffect">
                                  <p:stCondLst>
                                    <p:cond delay="0"/>
                                  </p:stCondLst>
                                  <p:childTnLst>
                                    <p:set>
                                      <p:cBhvr>
                                        <p:cTn id="44" dur="1" fill="hold">
                                          <p:stCondLst>
                                            <p:cond delay="0"/>
                                          </p:stCondLst>
                                        </p:cTn>
                                        <p:tgtEl>
                                          <p:spTgt spid="1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76"/>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8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9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04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05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7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8"/>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animBg="1"/>
      <p:bldP spid="98" grpId="0"/>
      <p:bldP spid="160" grpId="0" animBg="1"/>
      <p:bldP spid="162" grpId="0" animBg="1"/>
      <p:bldP spid="164" grpId="0" animBg="1"/>
      <p:bldP spid="165" grpId="0" animBg="1"/>
      <p:bldP spid="166" grpId="0" animBg="1"/>
      <p:bldP spid="169" grpId="0" animBg="1"/>
      <p:bldP spid="171" grpId="0"/>
      <p:bldP spid="4" grpId="0" animBg="1"/>
      <p:bldP spid="2049" grpId="0" animBg="1"/>
      <p:bldP spid="199" grpId="0" animBg="1"/>
      <p:bldP spid="199" grpId="1" animBg="1"/>
      <p:bldP spid="199" grpId="2" animBg="1"/>
      <p:bldP spid="212" grpId="0" animBg="1"/>
      <p:bldP spid="215" grpId="0" animBg="1"/>
      <p:bldP spid="216" grpId="0" animBg="1"/>
      <p:bldP spid="218" grpId="0"/>
      <p:bldP spid="219" grpId="0" animBg="1"/>
      <p:bldP spid="196" grpId="0" animBg="1"/>
      <p:bldP spid="20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9065"/>
            <a:ext cx="7886700" cy="725487"/>
          </a:xfrm>
        </p:spPr>
        <p:txBody>
          <a:bodyPr>
            <a:normAutofit/>
          </a:bodyPr>
          <a:lstStyle/>
          <a:p>
            <a:r>
              <a:rPr lang="en-US" altLang="zh-CN" sz="3600" dirty="0">
                <a:latin typeface="Gill Sans MT" panose="020B0502020104020203" pitchFamily="34" charset="0"/>
              </a:rPr>
              <a:t>Code Clustering: Related Work</a:t>
            </a:r>
          </a:p>
        </p:txBody>
      </p:sp>
      <p:sp>
        <p:nvSpPr>
          <p:cNvPr id="11" name="Slide Number Placeholder 10"/>
          <p:cNvSpPr>
            <a:spLocks noGrp="1"/>
          </p:cNvSpPr>
          <p:nvPr>
            <p:ph type="sldNum" sz="quarter" idx="12"/>
          </p:nvPr>
        </p:nvSpPr>
        <p:spPr/>
        <p:txBody>
          <a:bodyPr/>
          <a:lstStyle/>
          <a:p>
            <a:fld id="{E5D20B07-BDDC-4D04-8605-14FADEF213F7}" type="slidenum">
              <a:rPr lang="en-US" smtClean="0">
                <a:solidFill>
                  <a:schemeClr val="tx1"/>
                </a:solidFill>
              </a:rPr>
              <a:pPr/>
              <a:t>5</a:t>
            </a:fld>
            <a:endParaRPr lang="en-US"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183451610"/>
              </p:ext>
            </p:extLst>
          </p:nvPr>
        </p:nvGraphicFramePr>
        <p:xfrm>
          <a:off x="806450" y="2042002"/>
          <a:ext cx="7423150" cy="1813961"/>
        </p:xfrm>
        <a:graphic>
          <a:graphicData uri="http://schemas.openxmlformats.org/drawingml/2006/table">
            <a:tbl>
              <a:tblPr firstRow="1" bandRow="1">
                <a:tableStyleId>{2D5ABB26-0587-4C30-8999-92F81FD0307C}</a:tableStyleId>
              </a:tblPr>
              <a:tblGrid>
                <a:gridCol w="3587750">
                  <a:extLst>
                    <a:ext uri="{9D8B030D-6E8A-4147-A177-3AD203B41FA5}">
                      <a16:colId xmlns:a16="http://schemas.microsoft.com/office/drawing/2014/main" val="20000"/>
                    </a:ext>
                  </a:extLst>
                </a:gridCol>
                <a:gridCol w="3835400">
                  <a:extLst>
                    <a:ext uri="{9D8B030D-6E8A-4147-A177-3AD203B41FA5}">
                      <a16:colId xmlns:a16="http://schemas.microsoft.com/office/drawing/2014/main" val="20001"/>
                    </a:ext>
                  </a:extLst>
                </a:gridCol>
              </a:tblGrid>
              <a:tr h="308819">
                <a:tc>
                  <a:txBody>
                    <a:bodyPr/>
                    <a:lstStyle/>
                    <a:p>
                      <a:pPr algn="ctr"/>
                      <a:r>
                        <a:rPr lang="en-US" sz="1600" b="1" dirty="0">
                          <a:latin typeface="Gill Sans MT" panose="020B0502020104020203" pitchFamily="34" charset="0"/>
                        </a:rPr>
                        <a:t>Category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a:latin typeface="Gill Sans MT" panose="020B0502020104020203" pitchFamily="34" charset="0"/>
                        </a:rPr>
                        <a:t>Related Works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451643">
                <a:tc>
                  <a:txBody>
                    <a:bodyPr/>
                    <a:lstStyle/>
                    <a:p>
                      <a:r>
                        <a:rPr lang="en-US" sz="1600" dirty="0">
                          <a:latin typeface="Arial" panose="020B0604020202020204" pitchFamily="34" charset="0"/>
                          <a:cs typeface="Arial" panose="020B0604020202020204" pitchFamily="34" charset="0"/>
                        </a:rPr>
                        <a:t>Clone-detection</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based</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approach</a:t>
                      </a:r>
                      <a:endParaRPr lang="en-US"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MUSE </a:t>
                      </a:r>
                      <a:r>
                        <a:rPr lang="en-US" sz="1400" kern="1200" dirty="0">
                          <a:solidFill>
                            <a:srgbClr val="0070C0"/>
                          </a:solidFill>
                          <a:latin typeface="Candara" panose="020E0502030303020204" pitchFamily="34" charset="0"/>
                          <a:ea typeface="+mn-ea"/>
                          <a:cs typeface="+mn-cs"/>
                        </a:rPr>
                        <a:t>[</a:t>
                      </a:r>
                      <a:r>
                        <a:rPr lang="en-US" altLang="ko-KR" sz="1400" dirty="0">
                          <a:solidFill>
                            <a:srgbClr val="0070C0"/>
                          </a:solidFill>
                          <a:latin typeface="Candara" panose="020E0502030303020204" pitchFamily="34" charset="0"/>
                        </a:rPr>
                        <a:t>Moreno et al. ICSE’15]</a:t>
                      </a:r>
                      <a:endParaRPr lang="en-US" sz="1400" dirty="0">
                        <a:latin typeface="Gill Sans MT" panose="020B05020201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7918">
                <a:tc>
                  <a:txBody>
                    <a:bodyPr/>
                    <a:lstStyle/>
                    <a:p>
                      <a:r>
                        <a:rPr lang="en-US" sz="1600" dirty="0">
                          <a:latin typeface="Arial" panose="020B0604020202020204" pitchFamily="34" charset="0"/>
                          <a:cs typeface="Arial" panose="020B0604020202020204" pitchFamily="34" charset="0"/>
                        </a:rPr>
                        <a:t>Extracting feature vectors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dirty="0" err="1">
                          <a:solidFill>
                            <a:schemeClr val="tx1"/>
                          </a:solidFill>
                          <a:latin typeface="Arial" panose="020B0604020202020204" pitchFamily="34" charset="0"/>
                          <a:cs typeface="Arial" panose="020B0604020202020204" pitchFamily="34" charset="0"/>
                        </a:rPr>
                        <a:t>ExoaDocs</a:t>
                      </a:r>
                      <a:r>
                        <a:rPr lang="en-US" altLang="ko-KR" sz="1600" dirty="0">
                          <a:solidFill>
                            <a:srgbClr val="0070C0"/>
                          </a:solidFill>
                          <a:latin typeface="Candara" panose="020E0502030303020204" pitchFamily="34" charset="0"/>
                        </a:rPr>
                        <a:t> </a:t>
                      </a:r>
                      <a:r>
                        <a:rPr lang="en-US" altLang="ko-KR" sz="1400" dirty="0">
                          <a:solidFill>
                            <a:srgbClr val="0070C0"/>
                          </a:solidFill>
                          <a:latin typeface="Candara" panose="020E0502030303020204" pitchFamily="34" charset="0"/>
                        </a:rPr>
                        <a:t>[Kim et al. AAAI’10]</a:t>
                      </a:r>
                      <a:endParaRPr lang="en-US" altLang="ko-KR" sz="1600" dirty="0">
                        <a:solidFill>
                          <a:srgbClr val="0070C0"/>
                        </a:solidFill>
                        <a:latin typeface="Candara" panose="020E0502030303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85686358"/>
                  </a:ext>
                </a:extLst>
              </a:tr>
              <a:tr h="434668">
                <a:tc>
                  <a:txBody>
                    <a:bodyPr/>
                    <a:lstStyle/>
                    <a:p>
                      <a:r>
                        <a:rPr lang="en-US" altLang="zh-CN" sz="1600" dirty="0">
                          <a:latin typeface="Arial" panose="020B0604020202020204" pitchFamily="34" charset="0"/>
                          <a:cs typeface="Arial" panose="020B0604020202020204" pitchFamily="34" charset="0"/>
                        </a:rPr>
                        <a:t>Similarity</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heuristics</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e.g.,</a:t>
                      </a:r>
                      <a:r>
                        <a:rPr lang="zh-CN" altLang="en-US" sz="1600" dirty="0">
                          <a:latin typeface="Arial" panose="020B0604020202020204" pitchFamily="34" charset="0"/>
                          <a:cs typeface="Arial" panose="020B0604020202020204" pitchFamily="34" charset="0"/>
                        </a:rPr>
                        <a:t> </a:t>
                      </a:r>
                      <a:r>
                        <a:rPr lang="en-US" altLang="zh-CN" sz="1600" dirty="0">
                          <a:latin typeface="Arial" panose="020B0604020202020204" pitchFamily="34" charset="0"/>
                          <a:cs typeface="Arial" panose="020B0604020202020204" pitchFamily="34" charset="0"/>
                        </a:rPr>
                        <a:t>method</a:t>
                      </a:r>
                      <a:r>
                        <a:rPr lang="zh-CN" altLang="en-US" sz="1600" dirty="0">
                          <a:latin typeface="Arial" panose="020B0604020202020204" pitchFamily="34" charset="0"/>
                          <a:cs typeface="Arial" panose="020B0604020202020204" pitchFamily="34" charset="0"/>
                        </a:rPr>
                        <a:t> </a:t>
                      </a:r>
                      <a:r>
                        <a:rPr lang="en-US" sz="1600" baseline="0" dirty="0">
                          <a:latin typeface="Arial" panose="020B0604020202020204" pitchFamily="34" charset="0"/>
                          <a:cs typeface="Arial" panose="020B0604020202020204" pitchFamily="34" charset="0"/>
                        </a:rPr>
                        <a:t>call sequences</a:t>
                      </a:r>
                      <a:endParaRPr lang="en-US" sz="16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tx1"/>
                          </a:solidFill>
                          <a:latin typeface="Arial" panose="020B0604020202020204" pitchFamily="34" charset="0"/>
                          <a:cs typeface="Arial" panose="020B0604020202020204" pitchFamily="34" charset="0"/>
                        </a:rPr>
                        <a:t>MAPO</a:t>
                      </a:r>
                      <a:r>
                        <a:rPr lang="en-US" altLang="ko-KR" sz="1600" dirty="0">
                          <a:solidFill>
                            <a:srgbClr val="0070C0"/>
                          </a:solidFill>
                          <a:latin typeface="Candara" panose="020E0502030303020204" pitchFamily="34" charset="0"/>
                        </a:rPr>
                        <a:t> </a:t>
                      </a:r>
                      <a:r>
                        <a:rPr lang="en-US" altLang="ko-KR" sz="1400" dirty="0">
                          <a:solidFill>
                            <a:srgbClr val="0070C0"/>
                          </a:solidFill>
                          <a:latin typeface="Candara" panose="020E0502030303020204" pitchFamily="34" charset="0"/>
                        </a:rPr>
                        <a:t>[</a:t>
                      </a:r>
                      <a:r>
                        <a:rPr lang="en-US" altLang="ko-KR" sz="1400" dirty="0" err="1">
                          <a:solidFill>
                            <a:srgbClr val="0070C0"/>
                          </a:solidFill>
                          <a:latin typeface="Candara" panose="020E0502030303020204" pitchFamily="34" charset="0"/>
                        </a:rPr>
                        <a:t>Xie</a:t>
                      </a:r>
                      <a:r>
                        <a:rPr lang="en-US" altLang="ko-KR" sz="1400" dirty="0">
                          <a:solidFill>
                            <a:srgbClr val="0070C0"/>
                          </a:solidFill>
                          <a:latin typeface="Candara" panose="020E0502030303020204" pitchFamily="34" charset="0"/>
                        </a:rPr>
                        <a:t> and Pei, MSR’06]   </a:t>
                      </a:r>
                      <a:r>
                        <a:rPr lang="en-US" altLang="ko-KR" sz="1400" dirty="0">
                          <a:solidFill>
                            <a:schemeClr val="tx1"/>
                          </a:solidFill>
                          <a:latin typeface="Candara" panose="020E0502030303020204" pitchFamily="34" charset="0"/>
                        </a:rPr>
                        <a:t> </a:t>
                      </a:r>
                      <a:endParaRPr lang="en-US" altLang="ko-KR" sz="1600" dirty="0">
                        <a:solidFill>
                          <a:schemeClr val="tx1"/>
                        </a:solidFill>
                        <a:latin typeface="Candara" panose="020E0502030303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600" dirty="0">
                          <a:solidFill>
                            <a:schemeClr val="tx1"/>
                          </a:solidFill>
                          <a:latin typeface="Arial" panose="020B0604020202020204" pitchFamily="34" charset="0"/>
                          <a:cs typeface="Arial" panose="020B0604020202020204" pitchFamily="34" charset="0"/>
                        </a:rPr>
                        <a:t>UP-Miner</a:t>
                      </a:r>
                      <a:r>
                        <a:rPr lang="en-US" altLang="ko-KR" sz="1600" dirty="0">
                          <a:solidFill>
                            <a:srgbClr val="0070C0"/>
                          </a:solidFill>
                          <a:latin typeface="Candara" panose="020E0502030303020204" pitchFamily="34" charset="0"/>
                        </a:rPr>
                        <a:t> </a:t>
                      </a:r>
                      <a:r>
                        <a:rPr lang="en-US" altLang="ko-KR" sz="1400" dirty="0">
                          <a:solidFill>
                            <a:srgbClr val="0070C0"/>
                          </a:solidFill>
                          <a:latin typeface="Candara" panose="020E0502030303020204" pitchFamily="34" charset="0"/>
                        </a:rPr>
                        <a:t>[Wang et al. MSR’13]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9189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val 88"/>
          <p:cNvSpPr/>
          <p:nvPr/>
        </p:nvSpPr>
        <p:spPr>
          <a:xfrm>
            <a:off x="6724270" y="3852265"/>
            <a:ext cx="1401664" cy="1069842"/>
          </a:xfrm>
          <a:prstGeom prst="ellipse">
            <a:avLst/>
          </a:prstGeom>
          <a:solidFill>
            <a:srgbClr val="00B0F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title"/>
          </p:nvPr>
        </p:nvSpPr>
        <p:spPr>
          <a:xfrm>
            <a:off x="628650" y="365126"/>
            <a:ext cx="8157516" cy="879117"/>
          </a:xfrm>
        </p:spPr>
        <p:txBody>
          <a:bodyPr>
            <a:noAutofit/>
          </a:bodyPr>
          <a:lstStyle/>
          <a:p>
            <a:r>
              <a:rPr lang="en-US" altLang="ko-KR" sz="3200" dirty="0">
                <a:latin typeface="Gill Sans MT" panose="020B0502020104020203" pitchFamily="34" charset="0"/>
              </a:rPr>
              <a:t>Category</a:t>
            </a:r>
            <a:r>
              <a:rPr lang="en-US" altLang="zh-CN" sz="3200" dirty="0">
                <a:latin typeface="Gill Sans MT" panose="020B0502020104020203" pitchFamily="34" charset="0"/>
              </a:rPr>
              <a:t>1:</a:t>
            </a:r>
            <a:r>
              <a:rPr lang="zh-CN" altLang="en-US" sz="3200" dirty="0">
                <a:latin typeface="Gill Sans MT" panose="020B0502020104020203" pitchFamily="34" charset="0"/>
              </a:rPr>
              <a:t> </a:t>
            </a:r>
            <a:r>
              <a:rPr lang="en-US" altLang="ko-KR" sz="3200" dirty="0">
                <a:latin typeface="Gill Sans MT" panose="020B0502020104020203" pitchFamily="34" charset="0"/>
              </a:rPr>
              <a:t>Code Clustering by Clone Detection </a:t>
            </a:r>
            <a:endParaRPr lang="ko-KR" altLang="en-US" sz="3200" dirty="0">
              <a:latin typeface="Gill Sans MT" panose="020B0502020104020203" pitchFamily="34" charset="0"/>
            </a:endParaRPr>
          </a:p>
        </p:txBody>
      </p:sp>
      <p:sp>
        <p:nvSpPr>
          <p:cNvPr id="3" name="Content Placeholder 2"/>
          <p:cNvSpPr>
            <a:spLocks noGrp="1"/>
          </p:cNvSpPr>
          <p:nvPr>
            <p:ph idx="1"/>
          </p:nvPr>
        </p:nvSpPr>
        <p:spPr>
          <a:xfrm>
            <a:off x="664180" y="5174012"/>
            <a:ext cx="7678299" cy="405487"/>
          </a:xfrm>
          <a:solidFill>
            <a:schemeClr val="accent5">
              <a:lumMod val="40000"/>
              <a:lumOff val="60000"/>
            </a:schemeClr>
          </a:solidFill>
        </p:spPr>
        <p:txBody>
          <a:bodyPr>
            <a:noAutofit/>
          </a:bodyPr>
          <a:lstStyle/>
          <a:p>
            <a:pPr marL="0" indent="0">
              <a:lnSpc>
                <a:spcPct val="110000"/>
              </a:lnSpc>
              <a:buNone/>
            </a:pPr>
            <a:r>
              <a:rPr lang="en-US" altLang="ko-KR" sz="1800" dirty="0">
                <a:solidFill>
                  <a:schemeClr val="accent2">
                    <a:lumMod val="75000"/>
                  </a:schemeClr>
                </a:solidFill>
                <a:latin typeface="Gill Sans MT" panose="020B0502020104020203" pitchFamily="34" charset="0"/>
              </a:rPr>
              <a:t>Shortcoming: </a:t>
            </a:r>
            <a:r>
              <a:rPr lang="zh-CN" altLang="en-US" sz="1800" dirty="0">
                <a:solidFill>
                  <a:schemeClr val="accent2">
                    <a:lumMod val="75000"/>
                  </a:schemeClr>
                </a:solidFill>
                <a:latin typeface="Gill Sans MT" panose="020B0502020104020203" pitchFamily="34" charset="0"/>
              </a:rPr>
              <a:t> </a:t>
            </a:r>
            <a:r>
              <a:rPr lang="en-US" altLang="zh-CN" sz="1800" dirty="0">
                <a:latin typeface="Gill Sans MT" panose="020B0502020104020203" pitchFamily="34" charset="0"/>
              </a:rPr>
              <a:t>sensitive</a:t>
            </a:r>
            <a:r>
              <a:rPr lang="zh-CN" altLang="en-US" sz="1800" dirty="0">
                <a:latin typeface="Gill Sans MT" panose="020B0502020104020203" pitchFamily="34" charset="0"/>
              </a:rPr>
              <a:t> </a:t>
            </a:r>
            <a:r>
              <a:rPr lang="en-US" altLang="zh-CN" sz="1800" dirty="0">
                <a:latin typeface="Gill Sans MT" panose="020B0502020104020203" pitchFamily="34" charset="0"/>
              </a:rPr>
              <a:t>to</a:t>
            </a:r>
            <a:r>
              <a:rPr lang="zh-CN" altLang="en-US" sz="1800" dirty="0">
                <a:latin typeface="Gill Sans MT" panose="020B0502020104020203" pitchFamily="34" charset="0"/>
              </a:rPr>
              <a:t> </a:t>
            </a:r>
            <a:r>
              <a:rPr lang="en-US" altLang="zh-CN" sz="1800" dirty="0">
                <a:latin typeface="Gill Sans MT" panose="020B0502020104020203" pitchFamily="34" charset="0"/>
              </a:rPr>
              <a:t>local</a:t>
            </a:r>
            <a:r>
              <a:rPr lang="zh-CN" altLang="en-US" sz="1800" dirty="0">
                <a:latin typeface="Gill Sans MT" panose="020B0502020104020203" pitchFamily="34" charset="0"/>
              </a:rPr>
              <a:t> </a:t>
            </a:r>
            <a:r>
              <a:rPr lang="en-US" altLang="zh-CN" sz="1800" dirty="0">
                <a:latin typeface="Gill Sans MT" panose="020B0502020104020203" pitchFamily="34" charset="0"/>
              </a:rPr>
              <a:t>context,</a:t>
            </a:r>
            <a:r>
              <a:rPr lang="zh-CN" altLang="en-US" sz="1800" dirty="0">
                <a:latin typeface="Gill Sans MT" panose="020B0502020104020203" pitchFamily="34" charset="0"/>
              </a:rPr>
              <a:t> </a:t>
            </a:r>
            <a:r>
              <a:rPr lang="en-US" altLang="zh-CN" sz="1800" dirty="0">
                <a:latin typeface="Gill Sans MT" panose="020B0502020104020203" pitchFamily="34" charset="0"/>
              </a:rPr>
              <a:t>yielding</a:t>
            </a:r>
            <a:r>
              <a:rPr lang="zh-CN" altLang="en-US" sz="1800" dirty="0">
                <a:latin typeface="Gill Sans MT" panose="020B0502020104020203" pitchFamily="34" charset="0"/>
              </a:rPr>
              <a:t> </a:t>
            </a:r>
            <a:r>
              <a:rPr lang="en-US" altLang="zh-CN" sz="1800" dirty="0">
                <a:latin typeface="Gill Sans MT" panose="020B0502020104020203" pitchFamily="34" charset="0"/>
              </a:rPr>
              <a:t>redundant</a:t>
            </a:r>
            <a:r>
              <a:rPr lang="zh-CN" altLang="en-US" sz="1800" dirty="0">
                <a:latin typeface="Gill Sans MT" panose="020B0502020104020203" pitchFamily="34" charset="0"/>
              </a:rPr>
              <a:t> </a:t>
            </a:r>
            <a:r>
              <a:rPr lang="en-US" altLang="zh-CN" sz="1800" dirty="0">
                <a:latin typeface="Gill Sans MT" panose="020B0502020104020203" pitchFamily="34" charset="0"/>
              </a:rPr>
              <a:t>examples.</a:t>
            </a:r>
            <a:endParaRPr lang="en-US" altLang="ko-KR" sz="1800" dirty="0">
              <a:latin typeface="Gill Sans MT" panose="020B0502020104020203" pitchFamily="34" charset="0"/>
            </a:endParaRPr>
          </a:p>
        </p:txBody>
      </p:sp>
      <p:sp>
        <p:nvSpPr>
          <p:cNvPr id="4" name="Slide Number Placeholder 3"/>
          <p:cNvSpPr>
            <a:spLocks noGrp="1"/>
          </p:cNvSpPr>
          <p:nvPr>
            <p:ph type="sldNum" sz="quarter" idx="12"/>
          </p:nvPr>
        </p:nvSpPr>
        <p:spPr/>
        <p:txBody>
          <a:bodyPr/>
          <a:lstStyle/>
          <a:p>
            <a:fld id="{E5D20B07-BDDC-4D04-8605-14FADEF213F7}" type="slidenum">
              <a:rPr lang="en-US" smtClean="0">
                <a:solidFill>
                  <a:schemeClr val="tx1"/>
                </a:solidFill>
              </a:rPr>
              <a:pPr/>
              <a:t>6</a:t>
            </a:fld>
            <a:endParaRPr lang="en-US" dirty="0">
              <a:solidFill>
                <a:schemeClr val="tx1"/>
              </a:solidFill>
            </a:endParaRPr>
          </a:p>
        </p:txBody>
      </p:sp>
      <p:sp>
        <p:nvSpPr>
          <p:cNvPr id="6" name="Rectangle 5"/>
          <p:cNvSpPr/>
          <p:nvPr/>
        </p:nvSpPr>
        <p:spPr>
          <a:xfrm>
            <a:off x="664179" y="1318196"/>
            <a:ext cx="4572000" cy="400110"/>
          </a:xfrm>
          <a:prstGeom prst="rect">
            <a:avLst/>
          </a:prstGeom>
        </p:spPr>
        <p:txBody>
          <a:bodyPr>
            <a:spAutoFit/>
          </a:bodyPr>
          <a:lstStyle/>
          <a:p>
            <a:r>
              <a:rPr lang="en-US" altLang="ko-KR" sz="2000" dirty="0">
                <a:latin typeface="Candara" panose="020E0502030303020204" pitchFamily="34" charset="0"/>
              </a:rPr>
              <a:t>MUSE</a:t>
            </a:r>
            <a:r>
              <a:rPr lang="en-US" altLang="ko-KR" sz="2000" dirty="0">
                <a:solidFill>
                  <a:srgbClr val="0070C0"/>
                </a:solidFill>
                <a:latin typeface="Candara" panose="020E0502030303020204" pitchFamily="34" charset="0"/>
              </a:rPr>
              <a:t> </a:t>
            </a:r>
            <a:r>
              <a:rPr lang="en-US" altLang="ko-KR" dirty="0">
                <a:solidFill>
                  <a:srgbClr val="0070C0"/>
                </a:solidFill>
                <a:latin typeface="Candara" panose="020E0502030303020204" pitchFamily="34" charset="0"/>
              </a:rPr>
              <a:t>[Moreno et al. ICSE’15]</a:t>
            </a:r>
          </a:p>
        </p:txBody>
      </p:sp>
      <p:sp>
        <p:nvSpPr>
          <p:cNvPr id="7" name="Rectangle 6"/>
          <p:cNvSpPr/>
          <p:nvPr/>
        </p:nvSpPr>
        <p:spPr>
          <a:xfrm>
            <a:off x="623241" y="5955420"/>
            <a:ext cx="8162925" cy="307777"/>
          </a:xfrm>
          <a:prstGeom prst="rect">
            <a:avLst/>
          </a:prstGeom>
        </p:spPr>
        <p:txBody>
          <a:bodyPr wrap="square">
            <a:spAutoFit/>
          </a:bodyPr>
          <a:lstStyle/>
          <a:p>
            <a:r>
              <a:rPr lang="en-US" altLang="ko-KR" sz="1400" dirty="0">
                <a:solidFill>
                  <a:schemeClr val="tx1">
                    <a:lumMod val="75000"/>
                    <a:lumOff val="25000"/>
                  </a:schemeClr>
                </a:solidFill>
              </a:rPr>
              <a:t>Moreno, </a:t>
            </a:r>
            <a:r>
              <a:rPr lang="en-US" altLang="zh-CN" sz="1400" dirty="0">
                <a:solidFill>
                  <a:schemeClr val="tx1">
                    <a:lumMod val="75000"/>
                    <a:lumOff val="25000"/>
                  </a:schemeClr>
                </a:solidFill>
              </a:rPr>
              <a:t>et</a:t>
            </a:r>
            <a:r>
              <a:rPr lang="zh-CN" altLang="en-US" sz="1400" dirty="0">
                <a:solidFill>
                  <a:schemeClr val="tx1">
                    <a:lumMod val="75000"/>
                    <a:lumOff val="25000"/>
                  </a:schemeClr>
                </a:solidFill>
              </a:rPr>
              <a:t> </a:t>
            </a:r>
            <a:r>
              <a:rPr lang="en-US" altLang="zh-CN" sz="1400" dirty="0">
                <a:solidFill>
                  <a:schemeClr val="tx1">
                    <a:lumMod val="75000"/>
                    <a:lumOff val="25000"/>
                  </a:schemeClr>
                </a:solidFill>
              </a:rPr>
              <a:t>al</a:t>
            </a:r>
            <a:r>
              <a:rPr lang="en-US" altLang="ko-KR" sz="1400" dirty="0">
                <a:solidFill>
                  <a:schemeClr val="tx1">
                    <a:lumMod val="75000"/>
                    <a:lumOff val="25000"/>
                  </a:schemeClr>
                </a:solidFill>
              </a:rPr>
              <a:t>. "How can I use this method?." </a:t>
            </a:r>
            <a:r>
              <a:rPr lang="en-US" altLang="zh-CN" sz="1400" dirty="0">
                <a:solidFill>
                  <a:schemeClr val="tx1">
                    <a:lumMod val="75000"/>
                    <a:lumOff val="25000"/>
                  </a:schemeClr>
                </a:solidFill>
              </a:rPr>
              <a:t>ICSE</a:t>
            </a:r>
            <a:r>
              <a:rPr lang="en-US" altLang="ko-KR" sz="1400" dirty="0">
                <a:solidFill>
                  <a:schemeClr val="tx1">
                    <a:lumMod val="75000"/>
                    <a:lumOff val="25000"/>
                  </a:schemeClr>
                </a:solidFill>
              </a:rPr>
              <a:t> 2015.</a:t>
            </a:r>
            <a:endParaRPr lang="ko-KR" altLang="en-US" sz="1100" dirty="0">
              <a:solidFill>
                <a:schemeClr val="tx1">
                  <a:lumMod val="75000"/>
                  <a:lumOff val="25000"/>
                </a:schemeClr>
              </a:solidFill>
            </a:endParaRPr>
          </a:p>
        </p:txBody>
      </p:sp>
      <p:pic>
        <p:nvPicPr>
          <p:cNvPr id="51" name="Picture 10" descr="Image result for code repositor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603" y="3399773"/>
            <a:ext cx="1068713" cy="1093127"/>
          </a:xfrm>
          <a:prstGeom prst="rect">
            <a:avLst/>
          </a:prstGeom>
          <a:noFill/>
          <a:extLst>
            <a:ext uri="{909E8E84-426E-40DD-AFC4-6F175D3DCCD1}">
              <a14:hiddenFill xmlns:a14="http://schemas.microsoft.com/office/drawing/2010/main">
                <a:solidFill>
                  <a:srgbClr val="FFFFFF"/>
                </a:solidFill>
              </a14:hiddenFill>
            </a:ext>
          </a:extLst>
        </p:spPr>
      </p:pic>
      <p:sp>
        <p:nvSpPr>
          <p:cNvPr id="52" name="Text Box 275"/>
          <p:cNvSpPr txBox="1"/>
          <p:nvPr/>
        </p:nvSpPr>
        <p:spPr>
          <a:xfrm>
            <a:off x="1285761" y="4486372"/>
            <a:ext cx="1247918" cy="21942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pPr>
            <a:r>
              <a:rPr lang="en-US" sz="1600" dirty="0">
                <a:latin typeface="Times New Roman" panose="02020603050405020304" pitchFamily="18" charset="0"/>
                <a:ea typeface="宋体" panose="02010600030101010101" pitchFamily="2" charset="-122"/>
                <a:cs typeface="Times New Roman" panose="02020603050405020304" pitchFamily="18" charset="0"/>
              </a:rPr>
              <a:t>Client Projects</a:t>
            </a:r>
            <a:endParaRPr lang="en-US" sz="1600" dirty="0">
              <a:ea typeface="宋体" panose="02010600030101010101" pitchFamily="2" charset="-122"/>
              <a:cs typeface="Times New Roman" panose="02020603050405020304" pitchFamily="18" charset="0"/>
            </a:endParaRPr>
          </a:p>
        </p:txBody>
      </p:sp>
      <p:cxnSp>
        <p:nvCxnSpPr>
          <p:cNvPr id="53" name="Straight Arrow Connector 52"/>
          <p:cNvCxnSpPr/>
          <p:nvPr/>
        </p:nvCxnSpPr>
        <p:spPr>
          <a:xfrm>
            <a:off x="2449053" y="3758606"/>
            <a:ext cx="602726"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657779" y="2884634"/>
            <a:ext cx="1027619" cy="1890956"/>
            <a:chOff x="-89748" y="123000"/>
            <a:chExt cx="787441" cy="1681133"/>
          </a:xfrm>
        </p:grpSpPr>
        <p:sp>
          <p:nvSpPr>
            <p:cNvPr id="55" name="剪去单圆角的矩形 2">
              <a:extLst>
                <a:ext uri="{FF2B5EF4-FFF2-40B4-BE49-F238E27FC236}">
                  <a16:creationId xmlns:a16="http://schemas.microsoft.com/office/drawing/2014/main" id="{8B92C3CA-0D6B-C349-80D8-7AE8ECB5A335}"/>
                </a:ext>
              </a:extLst>
            </p:cNvPr>
            <p:cNvSpPr/>
            <p:nvPr/>
          </p:nvSpPr>
          <p:spPr>
            <a:xfrm>
              <a:off x="98998" y="12300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56" name="剪去单圆角的矩形 2">
              <a:extLst>
                <a:ext uri="{FF2B5EF4-FFF2-40B4-BE49-F238E27FC236}">
                  <a16:creationId xmlns:a16="http://schemas.microsoft.com/office/drawing/2014/main" id="{8B92C3CA-0D6B-C349-80D8-7AE8ECB5A335}"/>
                </a:ext>
              </a:extLst>
            </p:cNvPr>
            <p:cNvSpPr/>
            <p:nvPr/>
          </p:nvSpPr>
          <p:spPr>
            <a:xfrm>
              <a:off x="60283" y="159377"/>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800" dirty="0">
                  <a:solidFill>
                    <a:srgbClr val="C00000"/>
                  </a:solidFill>
                </a:rPr>
                <a:t>void</a:t>
              </a:r>
              <a:r>
                <a:rPr kumimoji="1" lang="en-US" altLang="zh-CN" sz="800" dirty="0">
                  <a:solidFill>
                    <a:schemeClr val="tx1"/>
                  </a:solidFill>
                </a:rPr>
                <a:t>  read () </a:t>
              </a:r>
            </a:p>
            <a:p>
              <a:r>
                <a:rPr kumimoji="1" lang="en-US" altLang="zh-CN" sz="800" dirty="0">
                  <a:solidFill>
                    <a:schemeClr val="tx1"/>
                  </a:solidFill>
                </a:rPr>
                <a:t>{</a:t>
              </a:r>
            </a:p>
            <a:p>
              <a:r>
                <a:rPr kumimoji="1" lang="en-US" altLang="zh-CN" sz="800" dirty="0">
                  <a:solidFill>
                    <a:schemeClr val="tx1"/>
                  </a:solidFill>
                </a:rPr>
                <a:t>    a = map();</a:t>
              </a:r>
            </a:p>
            <a:p>
              <a:r>
                <a:rPr kumimoji="1" lang="en-US" altLang="zh-CN" sz="800" dirty="0">
                  <a:solidFill>
                    <a:schemeClr val="tx1"/>
                  </a:solidFill>
                </a:rPr>
                <a:t>    </a:t>
              </a:r>
              <a:r>
                <a:rPr kumimoji="1" lang="en-US" altLang="zh-CN" sz="800" dirty="0" err="1">
                  <a:solidFill>
                    <a:schemeClr val="tx1"/>
                  </a:solidFill>
                </a:rPr>
                <a:t>a.put</a:t>
              </a:r>
              <a:r>
                <a:rPr kumimoji="1" lang="en-US" altLang="zh-CN" sz="800" dirty="0">
                  <a:solidFill>
                    <a:schemeClr val="tx1"/>
                  </a:solidFill>
                </a:rPr>
                <a:t>(‘’”);</a:t>
              </a:r>
            </a:p>
            <a:p>
              <a:r>
                <a:rPr kumimoji="1" lang="en-US" altLang="zh-CN" sz="800" dirty="0">
                  <a:solidFill>
                    <a:schemeClr val="tx1"/>
                  </a:solidFill>
                </a:rPr>
                <a:t>}</a:t>
              </a:r>
              <a:endParaRPr kumimoji="1" lang="zh-CN" altLang="en-US" sz="800" dirty="0">
                <a:solidFill>
                  <a:schemeClr val="tx1"/>
                </a:solidFill>
              </a:endParaRPr>
            </a:p>
          </p:txBody>
        </p:sp>
        <p:sp>
          <p:nvSpPr>
            <p:cNvPr id="57" name="剪去单圆角的矩形 2">
              <a:extLst>
                <a:ext uri="{FF2B5EF4-FFF2-40B4-BE49-F238E27FC236}">
                  <a16:creationId xmlns:a16="http://schemas.microsoft.com/office/drawing/2014/main" id="{8B92C3CA-0D6B-C349-80D8-7AE8ECB5A335}"/>
                </a:ext>
              </a:extLst>
            </p:cNvPr>
            <p:cNvSpPr/>
            <p:nvPr/>
          </p:nvSpPr>
          <p:spPr>
            <a:xfrm>
              <a:off x="-89748" y="1179975"/>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read () </a:t>
              </a:r>
            </a:p>
            <a:p>
              <a:r>
                <a:rPr kumimoji="1" lang="en-US" altLang="zh-CN" sz="900" dirty="0">
                  <a:solidFill>
                    <a:schemeClr val="tx1"/>
                  </a:solidFill>
                </a:rPr>
                <a:t>{</a:t>
              </a:r>
            </a:p>
            <a:p>
              <a:r>
                <a:rPr kumimoji="1" lang="en-US" altLang="zh-CN" sz="900" dirty="0">
                  <a:solidFill>
                    <a:schemeClr val="tx1"/>
                  </a:solidFill>
                </a:rPr>
                <a:t>   a = list();</a:t>
              </a:r>
            </a:p>
            <a:p>
              <a:r>
                <a:rPr kumimoji="1" lang="en-US" altLang="zh-CN" sz="900" dirty="0">
                  <a:solidFill>
                    <a:schemeClr val="tx1"/>
                  </a:solidFill>
                </a:rPr>
                <a:t>   </a:t>
              </a:r>
              <a:r>
                <a:rPr kumimoji="1" lang="en-US" altLang="zh-CN" sz="900" dirty="0" err="1">
                  <a:solidFill>
                    <a:schemeClr val="tx1"/>
                  </a:solidFill>
                </a:rPr>
                <a:t>a.append</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grpSp>
      <p:sp>
        <p:nvSpPr>
          <p:cNvPr id="58" name="剪去单圆角的矩形 2">
            <a:extLst>
              <a:ext uri="{FF2B5EF4-FFF2-40B4-BE49-F238E27FC236}">
                <a16:creationId xmlns:a16="http://schemas.microsoft.com/office/drawing/2014/main" id="{8B92C3CA-0D6B-C349-80D8-7AE8ECB5A335}"/>
              </a:ext>
            </a:extLst>
          </p:cNvPr>
          <p:cNvSpPr/>
          <p:nvPr/>
        </p:nvSpPr>
        <p:spPr>
          <a:xfrm>
            <a:off x="3213978" y="3290121"/>
            <a:ext cx="694576" cy="71504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800" dirty="0">
                <a:solidFill>
                  <a:srgbClr val="C00000"/>
                </a:solidFill>
              </a:rPr>
              <a:t>void</a:t>
            </a:r>
            <a:r>
              <a:rPr kumimoji="1" lang="en-US" altLang="zh-CN" sz="800" dirty="0">
                <a:solidFill>
                  <a:schemeClr val="tx1"/>
                </a:solidFill>
              </a:rPr>
              <a:t>  read () </a:t>
            </a:r>
          </a:p>
          <a:p>
            <a:r>
              <a:rPr kumimoji="1" lang="en-US" altLang="zh-CN" sz="800" dirty="0">
                <a:solidFill>
                  <a:schemeClr val="tx1"/>
                </a:solidFill>
              </a:rPr>
              <a:t>{</a:t>
            </a:r>
          </a:p>
          <a:p>
            <a:r>
              <a:rPr kumimoji="1" lang="en-US" altLang="zh-CN" sz="800" dirty="0">
                <a:solidFill>
                  <a:schemeClr val="tx1"/>
                </a:solidFill>
              </a:rPr>
              <a:t>    a = map();</a:t>
            </a:r>
          </a:p>
          <a:p>
            <a:r>
              <a:rPr kumimoji="1" lang="en-US" altLang="zh-CN" sz="800" dirty="0">
                <a:solidFill>
                  <a:schemeClr val="tx1"/>
                </a:solidFill>
              </a:rPr>
              <a:t>    </a:t>
            </a:r>
            <a:r>
              <a:rPr kumimoji="1" lang="en-US" altLang="zh-CN" sz="800" dirty="0" err="1">
                <a:solidFill>
                  <a:schemeClr val="tx1"/>
                </a:solidFill>
              </a:rPr>
              <a:t>a.put</a:t>
            </a:r>
            <a:r>
              <a:rPr kumimoji="1" lang="en-US" altLang="zh-CN" sz="800" dirty="0">
                <a:solidFill>
                  <a:schemeClr val="tx1"/>
                </a:solidFill>
              </a:rPr>
              <a:t>(‘’”);</a:t>
            </a:r>
          </a:p>
          <a:p>
            <a:r>
              <a:rPr kumimoji="1" lang="en-US" altLang="zh-CN" sz="800" dirty="0">
                <a:solidFill>
                  <a:schemeClr val="tx1"/>
                </a:solidFill>
              </a:rPr>
              <a:t>}</a:t>
            </a:r>
            <a:endParaRPr kumimoji="1" lang="zh-CN" altLang="en-US" sz="800" dirty="0">
              <a:solidFill>
                <a:schemeClr val="tx1"/>
              </a:solidFill>
            </a:endParaRPr>
          </a:p>
        </p:txBody>
      </p:sp>
      <p:sp>
        <p:nvSpPr>
          <p:cNvPr id="59" name="剪去单圆角的矩形 2">
            <a:extLst>
              <a:ext uri="{FF2B5EF4-FFF2-40B4-BE49-F238E27FC236}">
                <a16:creationId xmlns:a16="http://schemas.microsoft.com/office/drawing/2014/main" id="{8B92C3CA-0D6B-C349-80D8-7AE8ECB5A335}"/>
              </a:ext>
            </a:extLst>
          </p:cNvPr>
          <p:cNvSpPr/>
          <p:nvPr/>
        </p:nvSpPr>
        <p:spPr>
          <a:xfrm>
            <a:off x="3129040" y="3720491"/>
            <a:ext cx="687952" cy="71504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read () </a:t>
            </a:r>
          </a:p>
          <a:p>
            <a:r>
              <a:rPr kumimoji="1" lang="en-US" altLang="zh-CN" sz="900" dirty="0">
                <a:solidFill>
                  <a:schemeClr val="tx1"/>
                </a:solidFill>
              </a:rPr>
              <a:t>{</a:t>
            </a:r>
          </a:p>
          <a:p>
            <a:r>
              <a:rPr kumimoji="1" lang="en-US" altLang="zh-CN" sz="900" dirty="0">
                <a:solidFill>
                  <a:schemeClr val="tx1"/>
                </a:solidFill>
              </a:rPr>
              <a:t>    a= array();</a:t>
            </a:r>
          </a:p>
          <a:p>
            <a:r>
              <a:rPr kumimoji="1" lang="en-US" altLang="zh-CN" sz="900" dirty="0">
                <a:solidFill>
                  <a:schemeClr val="tx1"/>
                </a:solidFill>
              </a:rPr>
              <a:t>    </a:t>
            </a:r>
            <a:r>
              <a:rPr kumimoji="1" lang="en-US" altLang="zh-CN" sz="900" dirty="0" err="1">
                <a:solidFill>
                  <a:schemeClr val="tx1"/>
                </a:solidFill>
              </a:rPr>
              <a:t>a.add</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sp>
        <p:nvSpPr>
          <p:cNvPr id="60" name="剪去单圆角的矩形 2">
            <a:extLst>
              <a:ext uri="{FF2B5EF4-FFF2-40B4-BE49-F238E27FC236}">
                <a16:creationId xmlns:a16="http://schemas.microsoft.com/office/drawing/2014/main" id="{8B92C3CA-0D6B-C349-80D8-7AE8ECB5A335}"/>
              </a:ext>
            </a:extLst>
          </p:cNvPr>
          <p:cNvSpPr/>
          <p:nvPr/>
        </p:nvSpPr>
        <p:spPr>
          <a:xfrm>
            <a:off x="4316318" y="3750584"/>
            <a:ext cx="723348" cy="716007"/>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800" dirty="0">
                <a:solidFill>
                  <a:srgbClr val="C00000"/>
                </a:solidFill>
              </a:rPr>
              <a:t>void</a:t>
            </a:r>
            <a:r>
              <a:rPr kumimoji="1" lang="en-US" altLang="zh-CN" sz="800" dirty="0">
                <a:solidFill>
                  <a:schemeClr val="tx1"/>
                </a:solidFill>
              </a:rPr>
              <a:t>  read () </a:t>
            </a:r>
          </a:p>
          <a:p>
            <a:r>
              <a:rPr kumimoji="1" lang="en-US" altLang="zh-CN" sz="800" dirty="0">
                <a:solidFill>
                  <a:schemeClr val="tx1"/>
                </a:solidFill>
              </a:rPr>
              <a:t>{</a:t>
            </a:r>
          </a:p>
          <a:p>
            <a:r>
              <a:rPr kumimoji="1" lang="en-US" altLang="zh-CN" sz="800" dirty="0">
                <a:solidFill>
                  <a:schemeClr val="tx1"/>
                </a:solidFill>
              </a:rPr>
              <a:t>    a = map();</a:t>
            </a:r>
          </a:p>
          <a:p>
            <a:r>
              <a:rPr kumimoji="1" lang="en-US" altLang="zh-CN" sz="800" dirty="0">
                <a:solidFill>
                  <a:schemeClr val="tx1"/>
                </a:solidFill>
              </a:rPr>
              <a:t>    </a:t>
            </a:r>
            <a:r>
              <a:rPr kumimoji="1" lang="en-US" altLang="zh-CN" sz="800" dirty="0" err="1">
                <a:solidFill>
                  <a:schemeClr val="tx1"/>
                </a:solidFill>
              </a:rPr>
              <a:t>a.put</a:t>
            </a:r>
            <a:r>
              <a:rPr kumimoji="1" lang="en-US" altLang="zh-CN" sz="800" dirty="0">
                <a:solidFill>
                  <a:schemeClr val="tx1"/>
                </a:solidFill>
              </a:rPr>
              <a:t>(‘’”);</a:t>
            </a:r>
          </a:p>
          <a:p>
            <a:r>
              <a:rPr kumimoji="1" lang="en-US" altLang="zh-CN" sz="800" dirty="0">
                <a:solidFill>
                  <a:schemeClr val="tx1"/>
                </a:solidFill>
              </a:rPr>
              <a:t>}</a:t>
            </a:r>
            <a:endParaRPr kumimoji="1" lang="zh-CN" altLang="en-US" sz="800" dirty="0">
              <a:solidFill>
                <a:schemeClr val="tx1"/>
              </a:solidFill>
            </a:endParaRPr>
          </a:p>
        </p:txBody>
      </p:sp>
      <p:sp>
        <p:nvSpPr>
          <p:cNvPr id="61" name="剪去单圆角的矩形 2">
            <a:extLst>
              <a:ext uri="{FF2B5EF4-FFF2-40B4-BE49-F238E27FC236}">
                <a16:creationId xmlns:a16="http://schemas.microsoft.com/office/drawing/2014/main" id="{8B92C3CA-0D6B-C349-80D8-7AE8ECB5A335}"/>
              </a:ext>
            </a:extLst>
          </p:cNvPr>
          <p:cNvSpPr/>
          <p:nvPr/>
        </p:nvSpPr>
        <p:spPr>
          <a:xfrm>
            <a:off x="3719163" y="3392488"/>
            <a:ext cx="723348" cy="716007"/>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800" dirty="0">
                <a:solidFill>
                  <a:srgbClr val="C00000"/>
                </a:solidFill>
              </a:rPr>
              <a:t>void</a:t>
            </a:r>
            <a:r>
              <a:rPr kumimoji="1" lang="en-US" altLang="zh-CN" sz="800" dirty="0">
                <a:solidFill>
                  <a:schemeClr val="tx1"/>
                </a:solidFill>
              </a:rPr>
              <a:t>  read () </a:t>
            </a:r>
          </a:p>
          <a:p>
            <a:r>
              <a:rPr kumimoji="1" lang="en-US" altLang="zh-CN" sz="800" dirty="0">
                <a:solidFill>
                  <a:schemeClr val="tx1"/>
                </a:solidFill>
              </a:rPr>
              <a:t>{</a:t>
            </a:r>
          </a:p>
          <a:p>
            <a:r>
              <a:rPr kumimoji="1" lang="en-US" altLang="zh-CN" sz="800" dirty="0">
                <a:solidFill>
                  <a:schemeClr val="tx1"/>
                </a:solidFill>
              </a:rPr>
              <a:t>    a = map();</a:t>
            </a:r>
          </a:p>
          <a:p>
            <a:r>
              <a:rPr kumimoji="1" lang="en-US" altLang="zh-CN" sz="800" dirty="0">
                <a:solidFill>
                  <a:schemeClr val="tx1"/>
                </a:solidFill>
              </a:rPr>
              <a:t>    </a:t>
            </a:r>
            <a:r>
              <a:rPr kumimoji="1" lang="en-US" altLang="zh-CN" sz="800" dirty="0" err="1">
                <a:solidFill>
                  <a:schemeClr val="tx1"/>
                </a:solidFill>
              </a:rPr>
              <a:t>a.put</a:t>
            </a:r>
            <a:r>
              <a:rPr kumimoji="1" lang="en-US" altLang="zh-CN" sz="800" dirty="0">
                <a:solidFill>
                  <a:schemeClr val="tx1"/>
                </a:solidFill>
              </a:rPr>
              <a:t>(‘’”);</a:t>
            </a:r>
          </a:p>
          <a:p>
            <a:r>
              <a:rPr kumimoji="1" lang="en-US" altLang="zh-CN" sz="800" dirty="0">
                <a:solidFill>
                  <a:schemeClr val="tx1"/>
                </a:solidFill>
              </a:rPr>
              <a:t>}</a:t>
            </a:r>
            <a:endParaRPr kumimoji="1" lang="zh-CN" altLang="en-US" sz="800" dirty="0">
              <a:solidFill>
                <a:schemeClr val="tx1"/>
              </a:solidFill>
            </a:endParaRPr>
          </a:p>
        </p:txBody>
      </p:sp>
      <p:sp>
        <p:nvSpPr>
          <p:cNvPr id="62" name="剪去单圆角的矩形 2">
            <a:extLst>
              <a:ext uri="{FF2B5EF4-FFF2-40B4-BE49-F238E27FC236}">
                <a16:creationId xmlns:a16="http://schemas.microsoft.com/office/drawing/2014/main" id="{8B92C3CA-0D6B-C349-80D8-7AE8ECB5A335}"/>
              </a:ext>
            </a:extLst>
          </p:cNvPr>
          <p:cNvSpPr/>
          <p:nvPr/>
        </p:nvSpPr>
        <p:spPr>
          <a:xfrm>
            <a:off x="4363264" y="2962118"/>
            <a:ext cx="723347" cy="716007"/>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read () </a:t>
            </a:r>
          </a:p>
          <a:p>
            <a:r>
              <a:rPr kumimoji="1" lang="en-US" altLang="zh-CN" sz="900" dirty="0">
                <a:solidFill>
                  <a:schemeClr val="tx1"/>
                </a:solidFill>
              </a:rPr>
              <a:t>{</a:t>
            </a:r>
          </a:p>
          <a:p>
            <a:r>
              <a:rPr kumimoji="1" lang="en-US" altLang="zh-CN" sz="900" dirty="0">
                <a:solidFill>
                  <a:schemeClr val="tx1"/>
                </a:solidFill>
              </a:rPr>
              <a:t>    a = map();</a:t>
            </a:r>
          </a:p>
          <a:p>
            <a:r>
              <a:rPr kumimoji="1" lang="en-US" altLang="zh-CN" sz="900" dirty="0">
                <a:solidFill>
                  <a:schemeClr val="tx1"/>
                </a:solidFill>
              </a:rPr>
              <a:t>    </a:t>
            </a:r>
            <a:r>
              <a:rPr kumimoji="1" lang="en-US" altLang="zh-CN" sz="900" dirty="0" err="1">
                <a:solidFill>
                  <a:schemeClr val="tx1"/>
                </a:solidFill>
              </a:rPr>
              <a:t>a.put</a:t>
            </a:r>
            <a:r>
              <a:rPr kumimoji="1" lang="en-US" altLang="zh-CN" sz="900" dirty="0">
                <a:solidFill>
                  <a:schemeClr val="tx1"/>
                </a:solidFill>
              </a:rPr>
              <a:t>(1,‘’);</a:t>
            </a:r>
          </a:p>
          <a:p>
            <a:r>
              <a:rPr kumimoji="1" lang="en-US" altLang="zh-CN" sz="900" dirty="0">
                <a:solidFill>
                  <a:schemeClr val="tx1"/>
                </a:solidFill>
              </a:rPr>
              <a:t>}</a:t>
            </a:r>
            <a:endParaRPr kumimoji="1" lang="zh-CN" altLang="en-US" sz="900" dirty="0">
              <a:solidFill>
                <a:schemeClr val="tx1"/>
              </a:solidFill>
            </a:endParaRPr>
          </a:p>
        </p:txBody>
      </p:sp>
      <p:pic>
        <p:nvPicPr>
          <p:cNvPr id="63" name="Picture 4" descr="Image result for github"/>
          <p:cNvPicPr>
            <a:picLocks noChangeAspect="1" noChangeArrowheads="1"/>
          </p:cNvPicPr>
          <p:nvPr/>
        </p:nvPicPr>
        <p:blipFill rotWithShape="1">
          <a:blip r:embed="rId4">
            <a:extLst>
              <a:ext uri="{28A0092B-C50C-407E-A947-70E740481C1C}">
                <a14:useLocalDpi xmlns:a14="http://schemas.microsoft.com/office/drawing/2010/main" val="0"/>
              </a:ext>
            </a:extLst>
          </a:blip>
          <a:srcRect l="24751" t="3029" r="23792" b="2999"/>
          <a:stretch/>
        </p:blipFill>
        <p:spPr bwMode="auto">
          <a:xfrm>
            <a:off x="1680517" y="3546323"/>
            <a:ext cx="440510" cy="432093"/>
          </a:xfrm>
          <a:prstGeom prst="rect">
            <a:avLst/>
          </a:prstGeom>
          <a:noFill/>
          <a:extLst>
            <a:ext uri="{909E8E84-426E-40DD-AFC4-6F175D3DCCD1}">
              <a14:hiddenFill xmlns:a14="http://schemas.microsoft.com/office/drawing/2010/main">
                <a:solidFill>
                  <a:srgbClr val="FFFFFF"/>
                </a:solidFill>
              </a14:hiddenFill>
            </a:ext>
          </a:extLst>
        </p:spPr>
      </p:pic>
      <p:sp>
        <p:nvSpPr>
          <p:cNvPr id="64" name="Rounded Rectangle 63"/>
          <p:cNvSpPr/>
          <p:nvPr/>
        </p:nvSpPr>
        <p:spPr>
          <a:xfrm>
            <a:off x="1062406" y="2087542"/>
            <a:ext cx="1612721" cy="395878"/>
          </a:xfrm>
          <a:prstGeom prst="roundRect">
            <a:avLst>
              <a:gd name="adj" fmla="val 43062"/>
            </a:avLst>
          </a:prstGeom>
          <a:noFill/>
          <a:ln>
            <a:solidFill>
              <a:schemeClr val="bg1">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    </a:t>
            </a:r>
            <a:r>
              <a:rPr lang="en-US" sz="1400" dirty="0" err="1">
                <a:solidFill>
                  <a:schemeClr val="tx1">
                    <a:lumMod val="65000"/>
                    <a:lumOff val="35000"/>
                  </a:schemeClr>
                </a:solidFill>
              </a:rPr>
              <a:t>FileReader.read</a:t>
            </a:r>
            <a:endParaRPr lang="en-US" sz="4800" dirty="0">
              <a:solidFill>
                <a:schemeClr val="tx1">
                  <a:lumMod val="65000"/>
                  <a:lumOff val="35000"/>
                </a:schemeClr>
              </a:solidFill>
            </a:endParaRPr>
          </a:p>
        </p:txBody>
      </p:sp>
      <p:pic>
        <p:nvPicPr>
          <p:cNvPr id="65" name="Picture 2" descr="âmagnifier iconâçå¾çæç´¢ç»æ"/>
          <p:cNvPicPr>
            <a:picLocks noChangeAspect="1" noChangeArrowheads="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79267" y="2168555"/>
            <a:ext cx="207380" cy="212118"/>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a:stCxn id="64" idx="2"/>
            <a:endCxn id="51" idx="0"/>
          </p:cNvCxnSpPr>
          <p:nvPr/>
        </p:nvCxnSpPr>
        <p:spPr>
          <a:xfrm>
            <a:off x="1868767" y="2483420"/>
            <a:ext cx="2193" cy="916353"/>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sp>
        <p:nvSpPr>
          <p:cNvPr id="70" name="Text Box 287"/>
          <p:cNvSpPr txBox="1"/>
          <p:nvPr/>
        </p:nvSpPr>
        <p:spPr>
          <a:xfrm>
            <a:off x="1872320" y="2743396"/>
            <a:ext cx="1001490" cy="20824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1010"/>
              </a:spcAft>
            </a:pPr>
            <a:r>
              <a:rPr lang="zh-CN" altLang="en-US" sz="1400" dirty="0">
                <a:solidFill>
                  <a:schemeClr val="tx1"/>
                </a:solidFill>
                <a:ea typeface="宋体" panose="02010600030101010101" pitchFamily="2" charset="-122"/>
                <a:cs typeface="Times New Roman" panose="02020603050405020304" pitchFamily="18" charset="0"/>
              </a:rPr>
              <a:t>①</a:t>
            </a:r>
            <a:r>
              <a:rPr lang="en-US" sz="1400" dirty="0">
                <a:solidFill>
                  <a:schemeClr val="tx1"/>
                </a:solidFill>
                <a:ea typeface="宋体" panose="02010600030101010101" pitchFamily="2" charset="-122"/>
                <a:cs typeface="Times New Roman" panose="02020603050405020304" pitchFamily="18" charset="0"/>
              </a:rPr>
              <a:t>Gathering</a:t>
            </a:r>
          </a:p>
        </p:txBody>
      </p:sp>
      <p:pic>
        <p:nvPicPr>
          <p:cNvPr id="71" name="Picture 10" descr="Image result for memo paper"/>
          <p:cNvPicPr>
            <a:picLocks noChangeAspect="1" noChangeArrowheads="1"/>
          </p:cNvPicPr>
          <p:nvPr/>
        </p:nvPicPr>
        <p:blipFill rotWithShape="1">
          <a:blip r:embed="rId6">
            <a:extLst>
              <a:ext uri="{28A0092B-C50C-407E-A947-70E740481C1C}">
                <a14:useLocalDpi xmlns:a14="http://schemas.microsoft.com/office/drawing/2010/main" val="0"/>
              </a:ext>
            </a:extLst>
          </a:blip>
          <a:srcRect l="12600" t="365" r="12693" b="17705"/>
          <a:stretch/>
        </p:blipFill>
        <p:spPr bwMode="auto">
          <a:xfrm>
            <a:off x="5983514" y="1447954"/>
            <a:ext cx="2026576" cy="1159989"/>
          </a:xfrm>
          <a:prstGeom prst="rect">
            <a:avLst/>
          </a:prstGeom>
          <a:noFill/>
          <a:extLst>
            <a:ext uri="{909E8E84-426E-40DD-AFC4-6F175D3DCCD1}">
              <a14:hiddenFill xmlns:a14="http://schemas.microsoft.com/office/drawing/2010/main">
                <a:solidFill>
                  <a:srgbClr val="FFFFFF"/>
                </a:solidFill>
              </a14:hiddenFill>
            </a:ext>
          </a:extLst>
        </p:spPr>
      </p:pic>
      <p:cxnSp>
        <p:nvCxnSpPr>
          <p:cNvPr id="72" name="Straight Arrow Connector 71"/>
          <p:cNvCxnSpPr/>
          <p:nvPr/>
        </p:nvCxnSpPr>
        <p:spPr>
          <a:xfrm flipV="1">
            <a:off x="5291799" y="3832921"/>
            <a:ext cx="615648" cy="1"/>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cxnSp>
        <p:nvCxnSpPr>
          <p:cNvPr id="73" name="Straight Arrow Connector 72"/>
          <p:cNvCxnSpPr>
            <a:stCxn id="79" idx="0"/>
            <a:endCxn id="71" idx="2"/>
          </p:cNvCxnSpPr>
          <p:nvPr/>
        </p:nvCxnSpPr>
        <p:spPr>
          <a:xfrm flipV="1">
            <a:off x="6995406" y="2607943"/>
            <a:ext cx="1396" cy="287406"/>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sp>
        <p:nvSpPr>
          <p:cNvPr id="74" name="Rectangle 1"/>
          <p:cNvSpPr>
            <a:spLocks noChangeArrowheads="1"/>
          </p:cNvSpPr>
          <p:nvPr/>
        </p:nvSpPr>
        <p:spPr bwMode="auto">
          <a:xfrm>
            <a:off x="6085246" y="1754836"/>
            <a:ext cx="1924843" cy="811367"/>
          </a:xfrm>
          <a:prstGeom prst="rect">
            <a:avLst/>
          </a:prstGeom>
          <a:noFill/>
          <a:ln w="3175">
            <a:noFill/>
            <a:miter lim="800000"/>
            <a:headEnd/>
            <a:tailEnd/>
          </a:ln>
          <a:effectLst>
            <a:glow rad="38100">
              <a:schemeClr val="tx1">
                <a:lumMod val="50000"/>
                <a:lumOff val="50000"/>
                <a:alpha val="40000"/>
              </a:schemeClr>
            </a:glow>
          </a:effectLst>
          <a:extLst/>
        </p:spPr>
        <p:txBody>
          <a:bodyPr vert="horz" wrap="square" lIns="0" tIns="36000" rIns="0" bIns="36000" numCol="1" anchor="ctr" anchorCtr="0" compatLnSpc="1">
            <a:prstTxWarp prst="textNoShape">
              <a:avLst/>
            </a:prstTxWarp>
            <a:spAutoFit/>
          </a:bodyPr>
          <a:lstStyle/>
          <a:p>
            <a:pPr eaLnBrk="0" fontAlgn="base" hangingPunct="0">
              <a:spcBef>
                <a:spcPct val="0"/>
              </a:spcBef>
              <a:spcAft>
                <a:spcPct val="0"/>
              </a:spcAft>
            </a:pPr>
            <a:r>
              <a:rPr lang="en-US" altLang="en-US" sz="1200" dirty="0">
                <a:solidFill>
                  <a:srgbClr val="333333"/>
                </a:solidFill>
                <a:latin typeface="Ink Free" panose="03080402000500000000" pitchFamily="66" charset="0"/>
                <a:cs typeface="Consolas" panose="020B0609020204030204" pitchFamily="49" charset="0"/>
              </a:rPr>
              <a:t> </a:t>
            </a:r>
            <a:r>
              <a:rPr lang="en-US" altLang="en-US" sz="1200" dirty="0">
                <a:solidFill>
                  <a:srgbClr val="C00000"/>
                </a:solidFill>
                <a:latin typeface="Ink Free" panose="03080402000500000000" pitchFamily="66" charset="0"/>
                <a:ea typeface="Menlo"/>
                <a:cs typeface="Consolas" panose="020B0609020204030204" pitchFamily="49" charset="0"/>
              </a:rPr>
              <a:t>void</a:t>
            </a:r>
            <a:r>
              <a:rPr lang="en-US" altLang="en-US" sz="1200" dirty="0">
                <a:solidFill>
                  <a:srgbClr val="333333"/>
                </a:solidFill>
                <a:latin typeface="Ink Free" panose="03080402000500000000" pitchFamily="66" charset="0"/>
                <a:ea typeface="Menlo"/>
                <a:cs typeface="Consolas" panose="020B0609020204030204" pitchFamily="49" charset="0"/>
              </a:rPr>
              <a:t> </a:t>
            </a:r>
            <a:r>
              <a:rPr lang="en-US" altLang="en-US" sz="1200" dirty="0">
                <a:solidFill>
                  <a:srgbClr val="795DA3"/>
                </a:solidFill>
                <a:latin typeface="Ink Free" panose="03080402000500000000" pitchFamily="66" charset="0"/>
              </a:rPr>
              <a:t>read</a:t>
            </a:r>
            <a:r>
              <a:rPr lang="en-US" altLang="en-US" sz="1200" dirty="0">
                <a:solidFill>
                  <a:srgbClr val="333333"/>
                </a:solidFill>
                <a:latin typeface="Ink Free" panose="03080402000500000000" pitchFamily="66" charset="0"/>
                <a:cs typeface="Consolas" panose="020B0609020204030204" pitchFamily="49" charset="0"/>
              </a:rPr>
              <a:t>(</a:t>
            </a:r>
            <a:r>
              <a:rPr lang="en-US" altLang="en-US" sz="1200" dirty="0">
                <a:solidFill>
                  <a:srgbClr val="C00000"/>
                </a:solidFill>
                <a:latin typeface="Ink Free" panose="03080402000500000000" pitchFamily="66" charset="0"/>
                <a:cs typeface="Consolas" panose="020B0609020204030204" pitchFamily="49" charset="0"/>
              </a:rPr>
              <a:t>String</a:t>
            </a:r>
            <a:r>
              <a:rPr lang="en-US" altLang="en-US" sz="1200" dirty="0">
                <a:solidFill>
                  <a:srgbClr val="333333"/>
                </a:solidFill>
                <a:latin typeface="Ink Free" panose="03080402000500000000" pitchFamily="66" charset="0"/>
                <a:ea typeface="Menlo"/>
                <a:cs typeface="Consolas" panose="020B0609020204030204" pitchFamily="49" charset="0"/>
              </a:rPr>
              <a:t> </a:t>
            </a:r>
            <a:r>
              <a:rPr lang="en-US" altLang="en-US" sz="1200" dirty="0" err="1">
                <a:solidFill>
                  <a:srgbClr val="333333"/>
                </a:solidFill>
                <a:latin typeface="Ink Free" panose="03080402000500000000" pitchFamily="66" charset="0"/>
                <a:ea typeface="Menlo"/>
                <a:cs typeface="Consolas" panose="020B0609020204030204" pitchFamily="49" charset="0"/>
              </a:rPr>
              <a:t>f</a:t>
            </a:r>
            <a:r>
              <a:rPr lang="en-US" altLang="en-US" sz="1200" dirty="0" err="1">
                <a:solidFill>
                  <a:srgbClr val="333333"/>
                </a:solidFill>
                <a:latin typeface="Ink Free" panose="03080402000500000000" pitchFamily="66" charset="0"/>
                <a:cs typeface="Consolas" panose="020B0609020204030204" pitchFamily="49" charset="0"/>
              </a:rPr>
              <a:t>name</a:t>
            </a:r>
            <a:r>
              <a:rPr lang="en-US" altLang="en-US" sz="1200" dirty="0">
                <a:solidFill>
                  <a:srgbClr val="333333"/>
                </a:solidFill>
                <a:latin typeface="Ink Free" panose="03080402000500000000" pitchFamily="66" charset="0"/>
                <a:cs typeface="Consolas" panose="020B0609020204030204" pitchFamily="49" charset="0"/>
              </a:rPr>
              <a:t>) {</a:t>
            </a:r>
            <a:endParaRPr lang="en-US" altLang="en-US" sz="1200" dirty="0">
              <a:solidFill>
                <a:srgbClr val="333333"/>
              </a:solidFill>
              <a:latin typeface="Ink Free" panose="03080402000500000000" pitchFamily="66" charset="0"/>
              <a:ea typeface="Menlo"/>
              <a:cs typeface="Consolas" panose="020B0609020204030204" pitchFamily="49" charset="0"/>
            </a:endParaRPr>
          </a:p>
          <a:p>
            <a:pPr eaLnBrk="0" fontAlgn="base" hangingPunct="0">
              <a:spcBef>
                <a:spcPct val="0"/>
              </a:spcBef>
              <a:spcAft>
                <a:spcPct val="0"/>
              </a:spcAft>
            </a:pPr>
            <a:r>
              <a:rPr lang="en-US" altLang="en-US" sz="1200" dirty="0">
                <a:solidFill>
                  <a:srgbClr val="333333"/>
                </a:solidFill>
                <a:latin typeface="Ink Free" panose="03080402000500000000" pitchFamily="66" charset="0"/>
                <a:ea typeface="Menlo"/>
                <a:cs typeface="Consolas" panose="020B0609020204030204" pitchFamily="49" charset="0"/>
              </a:rPr>
              <a:t>    </a:t>
            </a:r>
            <a:r>
              <a:rPr lang="en-US" altLang="en-US" sz="1200" dirty="0">
                <a:solidFill>
                  <a:srgbClr val="C00000"/>
                </a:solidFill>
                <a:latin typeface="Ink Free" panose="03080402000500000000" pitchFamily="66" charset="0"/>
                <a:cs typeface="Consolas" panose="020B0609020204030204" pitchFamily="49" charset="0"/>
              </a:rPr>
              <a:t>new</a:t>
            </a:r>
            <a:r>
              <a:rPr lang="en-US" altLang="en-US" sz="1200" dirty="0">
                <a:solidFill>
                  <a:srgbClr val="333333"/>
                </a:solidFill>
                <a:latin typeface="Ink Free" panose="03080402000500000000" pitchFamily="66" charset="0"/>
                <a:cs typeface="Consolas" panose="020B0609020204030204" pitchFamily="49" charset="0"/>
              </a:rPr>
              <a:t> </a:t>
            </a:r>
            <a:r>
              <a:rPr lang="en-US" altLang="en-US" sz="1200" dirty="0" err="1">
                <a:solidFill>
                  <a:srgbClr val="333333"/>
                </a:solidFill>
                <a:latin typeface="Ink Free" panose="03080402000500000000" pitchFamily="66" charset="0"/>
                <a:ea typeface="Menlo"/>
                <a:cs typeface="Consolas" panose="020B0609020204030204" pitchFamily="49" charset="0"/>
              </a:rPr>
              <a:t>FileReader</a:t>
            </a:r>
            <a:r>
              <a:rPr lang="en-US" altLang="en-US" sz="1200" dirty="0">
                <a:solidFill>
                  <a:srgbClr val="333333"/>
                </a:solidFill>
                <a:latin typeface="Ink Free" panose="03080402000500000000" pitchFamily="66" charset="0"/>
                <a:ea typeface="Menlo"/>
                <a:cs typeface="Consolas" panose="020B0609020204030204" pitchFamily="49" charset="0"/>
              </a:rPr>
              <a:t>(</a:t>
            </a:r>
            <a:r>
              <a:rPr lang="en-US" altLang="en-US" sz="1200" dirty="0" err="1">
                <a:solidFill>
                  <a:srgbClr val="333333"/>
                </a:solidFill>
                <a:latin typeface="Ink Free" panose="03080402000500000000" pitchFamily="66" charset="0"/>
                <a:ea typeface="Menlo"/>
                <a:cs typeface="Consolas" panose="020B0609020204030204" pitchFamily="49" charset="0"/>
              </a:rPr>
              <a:t>fname</a:t>
            </a:r>
            <a:r>
              <a:rPr lang="en-US" altLang="en-US" sz="1200" dirty="0">
                <a:solidFill>
                  <a:srgbClr val="333333"/>
                </a:solidFill>
                <a:latin typeface="Ink Free" panose="03080402000500000000" pitchFamily="66" charset="0"/>
                <a:ea typeface="Menlo"/>
                <a:cs typeface="Consolas" panose="020B0609020204030204" pitchFamily="49" charset="0"/>
              </a:rPr>
              <a:t>)</a:t>
            </a:r>
            <a:r>
              <a:rPr lang="en-US" altLang="en-US" sz="1200" dirty="0">
                <a:solidFill>
                  <a:srgbClr val="C00000"/>
                </a:solidFill>
                <a:latin typeface="Ink Free" panose="03080402000500000000" pitchFamily="66" charset="0"/>
                <a:ea typeface="Menlo"/>
                <a:cs typeface="Consolas" panose="020B0609020204030204" pitchFamily="49" charset="0"/>
              </a:rPr>
              <a:t>.</a:t>
            </a:r>
          </a:p>
          <a:p>
            <a:pPr eaLnBrk="0" fontAlgn="base" hangingPunct="0">
              <a:spcBef>
                <a:spcPct val="0"/>
              </a:spcBef>
              <a:spcAft>
                <a:spcPct val="0"/>
              </a:spcAft>
            </a:pPr>
            <a:r>
              <a:rPr lang="en-US" altLang="en-US" sz="1200" dirty="0">
                <a:solidFill>
                  <a:srgbClr val="C00000"/>
                </a:solidFill>
                <a:latin typeface="Ink Free" panose="03080402000500000000" pitchFamily="66" charset="0"/>
                <a:ea typeface="Menlo"/>
                <a:cs typeface="Consolas" panose="020B0609020204030204" pitchFamily="49" charset="0"/>
              </a:rPr>
              <a:t>    </a:t>
            </a:r>
            <a:r>
              <a:rPr lang="en-US" altLang="en-US" sz="1200" dirty="0">
                <a:solidFill>
                  <a:srgbClr val="333333"/>
                </a:solidFill>
                <a:latin typeface="Ink Free" panose="03080402000500000000" pitchFamily="66" charset="0"/>
                <a:ea typeface="Menlo"/>
                <a:cs typeface="Consolas" panose="020B0609020204030204" pitchFamily="49" charset="0"/>
              </a:rPr>
              <a:t>read(); </a:t>
            </a:r>
          </a:p>
          <a:p>
            <a:pPr eaLnBrk="0" fontAlgn="base" hangingPunct="0">
              <a:spcBef>
                <a:spcPct val="0"/>
              </a:spcBef>
              <a:spcAft>
                <a:spcPct val="0"/>
              </a:spcAft>
            </a:pPr>
            <a:r>
              <a:rPr lang="en-US" altLang="en-US" sz="1200" dirty="0">
                <a:solidFill>
                  <a:srgbClr val="333333"/>
                </a:solidFill>
                <a:latin typeface="Ink Free" panose="03080402000500000000" pitchFamily="66" charset="0"/>
                <a:cs typeface="Consolas" panose="020B0609020204030204" pitchFamily="49" charset="0"/>
              </a:rPr>
              <a:t> } </a:t>
            </a:r>
          </a:p>
        </p:txBody>
      </p:sp>
      <p:grpSp>
        <p:nvGrpSpPr>
          <p:cNvPr id="75" name="Group 74"/>
          <p:cNvGrpSpPr/>
          <p:nvPr/>
        </p:nvGrpSpPr>
        <p:grpSpPr>
          <a:xfrm>
            <a:off x="6590304" y="3089945"/>
            <a:ext cx="885321" cy="784661"/>
            <a:chOff x="19292" y="123000"/>
            <a:chExt cx="678401" cy="697594"/>
          </a:xfrm>
        </p:grpSpPr>
        <p:sp>
          <p:nvSpPr>
            <p:cNvPr id="76" name="剪去单圆角的矩形 2">
              <a:extLst>
                <a:ext uri="{FF2B5EF4-FFF2-40B4-BE49-F238E27FC236}">
                  <a16:creationId xmlns:a16="http://schemas.microsoft.com/office/drawing/2014/main" id="{8B92C3CA-0D6B-C349-80D8-7AE8ECB5A335}"/>
                </a:ext>
              </a:extLst>
            </p:cNvPr>
            <p:cNvSpPr/>
            <p:nvPr/>
          </p:nvSpPr>
          <p:spPr>
            <a:xfrm>
              <a:off x="98998" y="12300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77" name="剪去单圆角的矩形 2">
              <a:extLst>
                <a:ext uri="{FF2B5EF4-FFF2-40B4-BE49-F238E27FC236}">
                  <a16:creationId xmlns:a16="http://schemas.microsoft.com/office/drawing/2014/main" id="{8B92C3CA-0D6B-C349-80D8-7AE8ECB5A335}"/>
                </a:ext>
              </a:extLst>
            </p:cNvPr>
            <p:cNvSpPr/>
            <p:nvPr/>
          </p:nvSpPr>
          <p:spPr>
            <a:xfrm>
              <a:off x="60283" y="159377"/>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78" name="剪去单圆角的矩形 2">
              <a:extLst>
                <a:ext uri="{FF2B5EF4-FFF2-40B4-BE49-F238E27FC236}">
                  <a16:creationId xmlns:a16="http://schemas.microsoft.com/office/drawing/2014/main" id="{8B92C3CA-0D6B-C349-80D8-7AE8ECB5A335}"/>
                </a:ext>
              </a:extLst>
            </p:cNvPr>
            <p:cNvSpPr/>
            <p:nvPr/>
          </p:nvSpPr>
          <p:spPr>
            <a:xfrm>
              <a:off x="19292" y="196436"/>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read () </a:t>
              </a:r>
            </a:p>
            <a:p>
              <a:r>
                <a:rPr kumimoji="1" lang="en-US" altLang="zh-CN" sz="900" dirty="0">
                  <a:solidFill>
                    <a:schemeClr val="tx1"/>
                  </a:solidFill>
                </a:rPr>
                <a:t>{</a:t>
              </a:r>
            </a:p>
            <a:p>
              <a:r>
                <a:rPr kumimoji="1" lang="en-US" altLang="zh-CN" sz="900" dirty="0">
                  <a:solidFill>
                    <a:schemeClr val="tx1"/>
                  </a:solidFill>
                </a:rPr>
                <a:t>   a = list();</a:t>
              </a:r>
            </a:p>
            <a:p>
              <a:r>
                <a:rPr kumimoji="1" lang="en-US" altLang="zh-CN" sz="900" dirty="0">
                  <a:solidFill>
                    <a:schemeClr val="tx1"/>
                  </a:solidFill>
                </a:rPr>
                <a:t>   </a:t>
              </a:r>
              <a:r>
                <a:rPr kumimoji="1" lang="en-US" altLang="zh-CN" sz="900" dirty="0" err="1">
                  <a:solidFill>
                    <a:schemeClr val="tx1"/>
                  </a:solidFill>
                </a:rPr>
                <a:t>a.append</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grpSp>
      <p:grpSp>
        <p:nvGrpSpPr>
          <p:cNvPr id="80" name="Group 79"/>
          <p:cNvGrpSpPr/>
          <p:nvPr/>
        </p:nvGrpSpPr>
        <p:grpSpPr>
          <a:xfrm>
            <a:off x="6141957" y="3981163"/>
            <a:ext cx="785787" cy="804528"/>
            <a:chOff x="20010" y="122640"/>
            <a:chExt cx="677315" cy="702264"/>
          </a:xfrm>
        </p:grpSpPr>
        <p:sp>
          <p:nvSpPr>
            <p:cNvPr id="81" name="剪去单圆角的矩形 2">
              <a:extLst>
                <a:ext uri="{FF2B5EF4-FFF2-40B4-BE49-F238E27FC236}">
                  <a16:creationId xmlns:a16="http://schemas.microsoft.com/office/drawing/2014/main" id="{8B92C3CA-0D6B-C349-80D8-7AE8ECB5A335}"/>
                </a:ext>
              </a:extLst>
            </p:cNvPr>
            <p:cNvSpPr/>
            <p:nvPr/>
          </p:nvSpPr>
          <p:spPr>
            <a:xfrm>
              <a:off x="98630" y="12264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82" name="剪去单圆角的矩形 2">
              <a:extLst>
                <a:ext uri="{FF2B5EF4-FFF2-40B4-BE49-F238E27FC236}">
                  <a16:creationId xmlns:a16="http://schemas.microsoft.com/office/drawing/2014/main" id="{8B92C3CA-0D6B-C349-80D8-7AE8ECB5A335}"/>
                </a:ext>
              </a:extLst>
            </p:cNvPr>
            <p:cNvSpPr/>
            <p:nvPr/>
          </p:nvSpPr>
          <p:spPr>
            <a:xfrm>
              <a:off x="60101" y="159195"/>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83" name="剪去单圆角的矩形 2">
              <a:extLst>
                <a:ext uri="{FF2B5EF4-FFF2-40B4-BE49-F238E27FC236}">
                  <a16:creationId xmlns:a16="http://schemas.microsoft.com/office/drawing/2014/main" id="{8B92C3CA-0D6B-C349-80D8-7AE8ECB5A335}"/>
                </a:ext>
              </a:extLst>
            </p:cNvPr>
            <p:cNvSpPr/>
            <p:nvPr/>
          </p:nvSpPr>
          <p:spPr>
            <a:xfrm>
              <a:off x="20010" y="200746"/>
              <a:ext cx="59298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read () </a:t>
              </a:r>
            </a:p>
            <a:p>
              <a:r>
                <a:rPr kumimoji="1" lang="en-US" altLang="zh-CN" sz="900" dirty="0">
                  <a:solidFill>
                    <a:schemeClr val="tx1"/>
                  </a:solidFill>
                </a:rPr>
                <a:t>{</a:t>
              </a:r>
            </a:p>
            <a:p>
              <a:r>
                <a:rPr kumimoji="1" lang="en-US" altLang="zh-CN" sz="900" dirty="0">
                  <a:solidFill>
                    <a:schemeClr val="tx1"/>
                  </a:solidFill>
                </a:rPr>
                <a:t>    a= array();</a:t>
              </a:r>
            </a:p>
            <a:p>
              <a:r>
                <a:rPr kumimoji="1" lang="en-US" altLang="zh-CN" sz="900" dirty="0">
                  <a:solidFill>
                    <a:schemeClr val="tx1"/>
                  </a:solidFill>
                </a:rPr>
                <a:t>    </a:t>
              </a:r>
              <a:r>
                <a:rPr kumimoji="1" lang="en-US" altLang="zh-CN" sz="900" dirty="0" err="1">
                  <a:solidFill>
                    <a:schemeClr val="tx1"/>
                  </a:solidFill>
                </a:rPr>
                <a:t>a.add</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grpSp>
      <p:grpSp>
        <p:nvGrpSpPr>
          <p:cNvPr id="84" name="Group 83"/>
          <p:cNvGrpSpPr/>
          <p:nvPr/>
        </p:nvGrpSpPr>
        <p:grpSpPr>
          <a:xfrm>
            <a:off x="7010942" y="3955895"/>
            <a:ext cx="818951" cy="802437"/>
            <a:chOff x="20009" y="122808"/>
            <a:chExt cx="677823" cy="699501"/>
          </a:xfrm>
        </p:grpSpPr>
        <p:sp>
          <p:nvSpPr>
            <p:cNvPr id="85" name="剪去单圆角的矩形 2">
              <a:extLst>
                <a:ext uri="{FF2B5EF4-FFF2-40B4-BE49-F238E27FC236}">
                  <a16:creationId xmlns:a16="http://schemas.microsoft.com/office/drawing/2014/main" id="{8B92C3CA-0D6B-C349-80D8-7AE8ECB5A335}"/>
                </a:ext>
              </a:extLst>
            </p:cNvPr>
            <p:cNvSpPr/>
            <p:nvPr/>
          </p:nvSpPr>
          <p:spPr>
            <a:xfrm>
              <a:off x="99137" y="122808"/>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86" name="剪去单圆角的矩形 2">
              <a:extLst>
                <a:ext uri="{FF2B5EF4-FFF2-40B4-BE49-F238E27FC236}">
                  <a16:creationId xmlns:a16="http://schemas.microsoft.com/office/drawing/2014/main" id="{8B92C3CA-0D6B-C349-80D8-7AE8ECB5A335}"/>
                </a:ext>
              </a:extLst>
            </p:cNvPr>
            <p:cNvSpPr/>
            <p:nvPr/>
          </p:nvSpPr>
          <p:spPr>
            <a:xfrm>
              <a:off x="60354" y="15928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87" name="剪去单圆角的矩形 2">
              <a:extLst>
                <a:ext uri="{FF2B5EF4-FFF2-40B4-BE49-F238E27FC236}">
                  <a16:creationId xmlns:a16="http://schemas.microsoft.com/office/drawing/2014/main" id="{8B92C3CA-0D6B-C349-80D8-7AE8ECB5A335}"/>
                </a:ext>
              </a:extLst>
            </p:cNvPr>
            <p:cNvSpPr/>
            <p:nvPr/>
          </p:nvSpPr>
          <p:spPr>
            <a:xfrm>
              <a:off x="20009" y="198151"/>
              <a:ext cx="598694"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read2 () </a:t>
              </a:r>
            </a:p>
            <a:p>
              <a:r>
                <a:rPr kumimoji="1" lang="en-US" altLang="zh-CN" sz="900" dirty="0">
                  <a:solidFill>
                    <a:schemeClr val="tx1"/>
                  </a:solidFill>
                </a:rPr>
                <a:t>{</a:t>
              </a:r>
            </a:p>
            <a:p>
              <a:r>
                <a:rPr kumimoji="1" lang="en-US" altLang="zh-CN" sz="900" dirty="0">
                  <a:solidFill>
                    <a:schemeClr val="tx1"/>
                  </a:solidFill>
                </a:rPr>
                <a:t>    a = map();</a:t>
              </a:r>
            </a:p>
            <a:p>
              <a:r>
                <a:rPr kumimoji="1" lang="en-US" altLang="zh-CN" sz="900" dirty="0">
                  <a:solidFill>
                    <a:schemeClr val="tx1"/>
                  </a:solidFill>
                </a:rPr>
                <a:t>    </a:t>
              </a:r>
              <a:r>
                <a:rPr kumimoji="1" lang="en-US" altLang="zh-CN" sz="900" dirty="0" err="1">
                  <a:solidFill>
                    <a:schemeClr val="tx1"/>
                  </a:solidFill>
                </a:rPr>
                <a:t>a.read</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grpSp>
      <p:sp>
        <p:nvSpPr>
          <p:cNvPr id="90" name="Text Box 287"/>
          <p:cNvSpPr txBox="1"/>
          <p:nvPr/>
        </p:nvSpPr>
        <p:spPr>
          <a:xfrm>
            <a:off x="5204604" y="3185038"/>
            <a:ext cx="831928" cy="48915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1010"/>
              </a:spcAft>
            </a:pPr>
            <a:r>
              <a:rPr lang="zh-CN" altLang="en-US" sz="1400" dirty="0">
                <a:solidFill>
                  <a:srgbClr val="FF0000"/>
                </a:solidFill>
                <a:ea typeface="宋体" panose="02010600030101010101" pitchFamily="2" charset="-122"/>
                <a:cs typeface="Times New Roman" panose="02020603050405020304" pitchFamily="18" charset="0"/>
              </a:rPr>
              <a:t>③ </a:t>
            </a:r>
            <a:r>
              <a:rPr lang="en-US" sz="1400" dirty="0">
                <a:solidFill>
                  <a:srgbClr val="FF0000"/>
                </a:solidFill>
                <a:ea typeface="宋体" panose="02010600030101010101" pitchFamily="2" charset="-122"/>
                <a:cs typeface="Times New Roman" panose="02020603050405020304" pitchFamily="18" charset="0"/>
              </a:rPr>
              <a:t>Clone Detection</a:t>
            </a:r>
          </a:p>
        </p:txBody>
      </p:sp>
      <p:sp>
        <p:nvSpPr>
          <p:cNvPr id="91" name="Text Box 287"/>
          <p:cNvSpPr txBox="1"/>
          <p:nvPr/>
        </p:nvSpPr>
        <p:spPr>
          <a:xfrm>
            <a:off x="6949196" y="2573483"/>
            <a:ext cx="1393283" cy="4705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1010"/>
              </a:spcAft>
            </a:pPr>
            <a:r>
              <a:rPr lang="zh-CN" altLang="en-US" sz="1400" dirty="0">
                <a:ea typeface="宋体" panose="02010600030101010101" pitchFamily="2" charset="-122"/>
                <a:cs typeface="Times New Roman" panose="02020603050405020304" pitchFamily="18" charset="0"/>
              </a:rPr>
              <a:t>④ </a:t>
            </a:r>
            <a:r>
              <a:rPr lang="en-US" sz="1400" dirty="0">
                <a:ea typeface="宋体" panose="02010600030101010101" pitchFamily="2" charset="-122"/>
                <a:cs typeface="Times New Roman" panose="02020603050405020304" pitchFamily="18" charset="0"/>
              </a:rPr>
              <a:t>selection by popularity</a:t>
            </a:r>
          </a:p>
        </p:txBody>
      </p:sp>
      <p:sp>
        <p:nvSpPr>
          <p:cNvPr id="96" name="Text Box 287"/>
          <p:cNvSpPr txBox="1"/>
          <p:nvPr/>
        </p:nvSpPr>
        <p:spPr>
          <a:xfrm>
            <a:off x="2285082" y="3444110"/>
            <a:ext cx="832462" cy="20754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1010"/>
              </a:spcAft>
            </a:pPr>
            <a:r>
              <a:rPr lang="zh-CN" altLang="en-US" sz="1400" dirty="0">
                <a:solidFill>
                  <a:srgbClr val="FF0000"/>
                </a:solidFill>
                <a:ea typeface="宋体" panose="02010600030101010101" pitchFamily="2" charset="-122"/>
                <a:cs typeface="Times New Roman" panose="02020603050405020304" pitchFamily="18" charset="0"/>
              </a:rPr>
              <a:t>② </a:t>
            </a:r>
            <a:r>
              <a:rPr lang="en-US" sz="1400" dirty="0">
                <a:solidFill>
                  <a:srgbClr val="FF0000"/>
                </a:solidFill>
                <a:ea typeface="宋体" panose="02010600030101010101" pitchFamily="2" charset="-122"/>
                <a:cs typeface="Times New Roman" panose="02020603050405020304" pitchFamily="18" charset="0"/>
              </a:rPr>
              <a:t>Slicing</a:t>
            </a:r>
          </a:p>
        </p:txBody>
      </p:sp>
      <p:sp>
        <p:nvSpPr>
          <p:cNvPr id="79" name="Oval 78"/>
          <p:cNvSpPr/>
          <p:nvPr/>
        </p:nvSpPr>
        <p:spPr>
          <a:xfrm>
            <a:off x="6294574" y="2895349"/>
            <a:ext cx="1401664" cy="1069842"/>
          </a:xfrm>
          <a:prstGeom prst="ellipse">
            <a:avLst/>
          </a:prstGeom>
          <a:solidFill>
            <a:schemeClr val="accent4">
              <a:lumMod val="60000"/>
              <a:lumOff val="40000"/>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Oval 87"/>
          <p:cNvSpPr/>
          <p:nvPr/>
        </p:nvSpPr>
        <p:spPr>
          <a:xfrm>
            <a:off x="5760617" y="3832921"/>
            <a:ext cx="1401664" cy="1069842"/>
          </a:xfrm>
          <a:prstGeom prst="ellipse">
            <a:avLst/>
          </a:prstGeom>
          <a:solidFill>
            <a:srgbClr val="FF0000">
              <a:alpha val="1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5858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9" y="294393"/>
            <a:ext cx="7702549" cy="882505"/>
          </a:xfrm>
        </p:spPr>
        <p:txBody>
          <a:bodyPr>
            <a:normAutofit/>
          </a:bodyPr>
          <a:lstStyle/>
          <a:p>
            <a:r>
              <a:rPr lang="en-US" altLang="zh-CN" sz="3200" dirty="0">
                <a:latin typeface="Gill Sans MT" panose="020B0502020104020203" pitchFamily="34" charset="0"/>
              </a:rPr>
              <a:t>Category2:</a:t>
            </a:r>
            <a:r>
              <a:rPr lang="zh-CN" altLang="en-US" sz="3200" dirty="0">
                <a:latin typeface="Gill Sans MT" panose="020B0502020104020203" pitchFamily="34" charset="0"/>
              </a:rPr>
              <a:t> </a:t>
            </a:r>
            <a:r>
              <a:rPr lang="en-US" sz="3200" dirty="0">
                <a:latin typeface="Gill Sans MT" panose="020B0502020104020203" pitchFamily="34" charset="0"/>
              </a:rPr>
              <a:t>Clustering Call Sequences</a:t>
            </a:r>
          </a:p>
        </p:txBody>
      </p:sp>
      <p:sp>
        <p:nvSpPr>
          <p:cNvPr id="3" name="Content Placeholder 2"/>
          <p:cNvSpPr>
            <a:spLocks noGrp="1"/>
          </p:cNvSpPr>
          <p:nvPr>
            <p:ph idx="1"/>
          </p:nvPr>
        </p:nvSpPr>
        <p:spPr>
          <a:xfrm>
            <a:off x="3968229" y="1935470"/>
            <a:ext cx="3527057" cy="938849"/>
          </a:xfrm>
          <a:prstGeom prst="wedgeRoundRectCallout">
            <a:avLst>
              <a:gd name="adj1" fmla="val -59454"/>
              <a:gd name="adj2" fmla="val -20440"/>
              <a:gd name="adj3" fmla="val 16667"/>
            </a:avLst>
          </a:prstGeom>
          <a:solidFill>
            <a:schemeClr val="accent1">
              <a:lumMod val="40000"/>
              <a:lumOff val="60000"/>
            </a:schemeClr>
          </a:solidFill>
          <a:ln>
            <a:solidFill>
              <a:schemeClr val="tx1"/>
            </a:solidFill>
          </a:ln>
        </p:spPr>
        <p:txBody>
          <a:bodyPr tIns="36000" bIns="36000">
            <a:normAutofit fontScale="77500" lnSpcReduction="20000"/>
          </a:bodyPr>
          <a:lstStyle/>
          <a:p>
            <a:pPr marL="0" indent="0">
              <a:lnSpc>
                <a:spcPct val="100000"/>
              </a:lnSpc>
              <a:spcBef>
                <a:spcPts val="0"/>
              </a:spcBef>
              <a:buNone/>
            </a:pPr>
            <a:r>
              <a:rPr lang="en-US" altLang="ko-KR" sz="2100" dirty="0">
                <a:solidFill>
                  <a:schemeClr val="accent2"/>
                </a:solidFill>
                <a:latin typeface="Gill Sans MT" panose="020B0502020104020203" pitchFamily="34" charset="0"/>
              </a:rPr>
              <a:t>Shortcomings</a:t>
            </a:r>
          </a:p>
          <a:p>
            <a:pPr marL="177800" indent="-177800">
              <a:lnSpc>
                <a:spcPct val="120000"/>
              </a:lnSpc>
              <a:spcBef>
                <a:spcPts val="0"/>
              </a:spcBef>
            </a:pPr>
            <a:r>
              <a:rPr lang="en-US" altLang="ko-KR" sz="1600" dirty="0">
                <a:latin typeface="Arial" panose="020B0604020202020204" pitchFamily="34" charset="0"/>
                <a:cs typeface="Arial" panose="020B0604020202020204" pitchFamily="34" charset="0"/>
              </a:rPr>
              <a:t>Incomplete representation with a </a:t>
            </a:r>
            <a:r>
              <a:rPr lang="en-US" altLang="ko-KR" sz="1600" dirty="0">
                <a:solidFill>
                  <a:srgbClr val="00B0F0"/>
                </a:solidFill>
                <a:latin typeface="Arial" panose="020B0604020202020204" pitchFamily="34" charset="0"/>
                <a:cs typeface="Arial" panose="020B0604020202020204" pitchFamily="34" charset="0"/>
              </a:rPr>
              <a:t>partial order</a:t>
            </a:r>
          </a:p>
          <a:p>
            <a:pPr marL="177800" indent="-177800">
              <a:lnSpc>
                <a:spcPct val="120000"/>
              </a:lnSpc>
              <a:spcBef>
                <a:spcPts val="0"/>
              </a:spcBef>
            </a:pPr>
            <a:r>
              <a:rPr lang="en-US" altLang="ko-KR" sz="1600" dirty="0">
                <a:latin typeface="Arial" panose="020B0604020202020204" pitchFamily="34" charset="0"/>
                <a:cs typeface="Arial" panose="020B0604020202020204" pitchFamily="34" charset="0"/>
              </a:rPr>
              <a:t>Hard to recover raw code</a:t>
            </a:r>
          </a:p>
          <a:p>
            <a:pPr marL="177800" indent="-177800">
              <a:lnSpc>
                <a:spcPct val="120000"/>
              </a:lnSpc>
              <a:spcBef>
                <a:spcPts val="0"/>
              </a:spcBef>
            </a:pPr>
            <a:r>
              <a:rPr lang="en-US" altLang="ko-KR" sz="1600" dirty="0">
                <a:latin typeface="Arial" panose="020B0604020202020204" pitchFamily="34" charset="0"/>
                <a:cs typeface="Arial" panose="020B0604020202020204" pitchFamily="34" charset="0"/>
              </a:rPr>
              <a:t>Relies on </a:t>
            </a:r>
            <a:r>
              <a:rPr lang="en-US" altLang="ko-KR" sz="1600" dirty="0">
                <a:solidFill>
                  <a:srgbClr val="00B0F0"/>
                </a:solidFill>
                <a:latin typeface="Arial" panose="020B0604020202020204" pitchFamily="34" charset="0"/>
                <a:cs typeface="Arial" panose="020B0604020202020204" pitchFamily="34" charset="0"/>
              </a:rPr>
              <a:t>feature extraction </a:t>
            </a:r>
            <a:r>
              <a:rPr lang="en-US" altLang="ko-KR" sz="1600" dirty="0">
                <a:latin typeface="Arial" panose="020B0604020202020204" pitchFamily="34" charset="0"/>
                <a:cs typeface="Arial" panose="020B0604020202020204" pitchFamily="34" charset="0"/>
              </a:rPr>
              <a:t>(n-gram, etc.)</a:t>
            </a:r>
          </a:p>
        </p:txBody>
      </p:sp>
      <p:sp>
        <p:nvSpPr>
          <p:cNvPr id="4" name="Slide Number Placeholder 3"/>
          <p:cNvSpPr>
            <a:spLocks noGrp="1"/>
          </p:cNvSpPr>
          <p:nvPr>
            <p:ph type="sldNum" sz="quarter" idx="12"/>
          </p:nvPr>
        </p:nvSpPr>
        <p:spPr>
          <a:xfrm>
            <a:off x="6491513" y="6257473"/>
            <a:ext cx="2057400" cy="365125"/>
          </a:xfrm>
        </p:spPr>
        <p:txBody>
          <a:bodyPr/>
          <a:lstStyle/>
          <a:p>
            <a:fld id="{179396E2-F129-40BA-AE53-0816021D4FFC}" type="slidenum">
              <a:rPr lang="en-US" smtClean="0">
                <a:solidFill>
                  <a:prstClr val="black"/>
                </a:solidFill>
              </a:rPr>
              <a:pPr/>
              <a:t>7</a:t>
            </a:fld>
            <a:endParaRPr lang="en-US">
              <a:solidFill>
                <a:prstClr val="black"/>
              </a:solidFill>
            </a:endParaRPr>
          </a:p>
        </p:txBody>
      </p:sp>
      <p:sp>
        <p:nvSpPr>
          <p:cNvPr id="6" name="Rectangle 5"/>
          <p:cNvSpPr/>
          <p:nvPr/>
        </p:nvSpPr>
        <p:spPr>
          <a:xfrm>
            <a:off x="1206499" y="1231726"/>
            <a:ext cx="7023101" cy="400110"/>
          </a:xfrm>
          <a:prstGeom prst="rect">
            <a:avLst/>
          </a:prstGeom>
        </p:spPr>
        <p:txBody>
          <a:bodyPr wrap="square">
            <a:spAutoFit/>
          </a:bodyPr>
          <a:lstStyle/>
          <a:p>
            <a:r>
              <a:rPr lang="en-US" altLang="ko-KR" sz="2000" dirty="0">
                <a:latin typeface="Arial" panose="020B0604020202020204" pitchFamily="34" charset="0"/>
                <a:cs typeface="Arial" panose="020B0604020202020204" pitchFamily="34" charset="0"/>
              </a:rPr>
              <a:t>MAPO</a:t>
            </a:r>
            <a:r>
              <a:rPr lang="en-US" altLang="ko-KR" sz="2000" dirty="0">
                <a:solidFill>
                  <a:srgbClr val="0070C0"/>
                </a:solidFill>
                <a:latin typeface="Candara" panose="020E0502030303020204" pitchFamily="34" charset="0"/>
              </a:rPr>
              <a:t> </a:t>
            </a:r>
            <a:r>
              <a:rPr lang="en-US" altLang="ko-KR" dirty="0">
                <a:solidFill>
                  <a:srgbClr val="0070C0"/>
                </a:solidFill>
                <a:latin typeface="Candara" panose="020E0502030303020204" pitchFamily="34" charset="0"/>
              </a:rPr>
              <a:t>[</a:t>
            </a:r>
            <a:r>
              <a:rPr lang="en-US" altLang="zh-CN" dirty="0">
                <a:solidFill>
                  <a:srgbClr val="0070C0"/>
                </a:solidFill>
                <a:latin typeface="Candara" panose="020E0502030303020204" pitchFamily="34" charset="0"/>
              </a:rPr>
              <a:t>Zhong</a:t>
            </a:r>
            <a:r>
              <a:rPr lang="zh-CN" altLang="en-US" dirty="0">
                <a:solidFill>
                  <a:srgbClr val="0070C0"/>
                </a:solidFill>
                <a:latin typeface="Candara" panose="020E0502030303020204" pitchFamily="34" charset="0"/>
              </a:rPr>
              <a:t> </a:t>
            </a:r>
            <a:r>
              <a:rPr lang="en-US" altLang="zh-CN" dirty="0">
                <a:solidFill>
                  <a:srgbClr val="0070C0"/>
                </a:solidFill>
                <a:latin typeface="Candara" panose="020E0502030303020204" pitchFamily="34" charset="0"/>
              </a:rPr>
              <a:t>et</a:t>
            </a:r>
            <a:r>
              <a:rPr lang="zh-CN" altLang="en-US" dirty="0">
                <a:solidFill>
                  <a:srgbClr val="0070C0"/>
                </a:solidFill>
                <a:latin typeface="Candara" panose="020E0502030303020204" pitchFamily="34" charset="0"/>
              </a:rPr>
              <a:t> </a:t>
            </a:r>
            <a:r>
              <a:rPr lang="en-US" altLang="zh-CN" dirty="0">
                <a:solidFill>
                  <a:srgbClr val="0070C0"/>
                </a:solidFill>
                <a:latin typeface="Candara" panose="020E0502030303020204" pitchFamily="34" charset="0"/>
              </a:rPr>
              <a:t>al.</a:t>
            </a:r>
            <a:r>
              <a:rPr lang="en-US" altLang="ko-KR" dirty="0">
                <a:solidFill>
                  <a:srgbClr val="0070C0"/>
                </a:solidFill>
                <a:latin typeface="Candara" panose="020E0502030303020204" pitchFamily="34" charset="0"/>
              </a:rPr>
              <a:t> </a:t>
            </a:r>
            <a:r>
              <a:rPr lang="en-US" altLang="zh-CN" dirty="0">
                <a:solidFill>
                  <a:srgbClr val="0070C0"/>
                </a:solidFill>
                <a:latin typeface="Candara" panose="020E0502030303020204" pitchFamily="34" charset="0"/>
              </a:rPr>
              <a:t>ECOOP</a:t>
            </a:r>
            <a:r>
              <a:rPr lang="en-US" altLang="ko-KR" dirty="0">
                <a:solidFill>
                  <a:srgbClr val="0070C0"/>
                </a:solidFill>
                <a:latin typeface="Candara" panose="020E0502030303020204" pitchFamily="34" charset="0"/>
              </a:rPr>
              <a:t>’0</a:t>
            </a:r>
            <a:r>
              <a:rPr lang="en-US" altLang="zh-CN" dirty="0">
                <a:solidFill>
                  <a:srgbClr val="0070C0"/>
                </a:solidFill>
                <a:latin typeface="Candara" panose="020E0502030303020204" pitchFamily="34" charset="0"/>
              </a:rPr>
              <a:t>9</a:t>
            </a:r>
            <a:r>
              <a:rPr lang="en-US" altLang="ko-KR" dirty="0">
                <a:solidFill>
                  <a:srgbClr val="0070C0"/>
                </a:solidFill>
                <a:latin typeface="Candara" panose="020E0502030303020204" pitchFamily="34" charset="0"/>
              </a:rPr>
              <a:t>]             </a:t>
            </a:r>
            <a:r>
              <a:rPr lang="en-US" altLang="ko-KR" sz="2000" dirty="0">
                <a:latin typeface="Arial" panose="020B0604020202020204" pitchFamily="34" charset="0"/>
                <a:cs typeface="Arial" panose="020B0604020202020204" pitchFamily="34" charset="0"/>
              </a:rPr>
              <a:t>UP-Miner</a:t>
            </a:r>
            <a:r>
              <a:rPr lang="en-US" altLang="ko-KR" sz="2000" dirty="0">
                <a:solidFill>
                  <a:srgbClr val="0070C0"/>
                </a:solidFill>
                <a:latin typeface="Candara" panose="020E0502030303020204" pitchFamily="34" charset="0"/>
              </a:rPr>
              <a:t> </a:t>
            </a:r>
            <a:r>
              <a:rPr lang="en-US" altLang="ko-KR" dirty="0">
                <a:solidFill>
                  <a:srgbClr val="0070C0"/>
                </a:solidFill>
                <a:latin typeface="Candara" panose="020E0502030303020204" pitchFamily="34" charset="0"/>
              </a:rPr>
              <a:t>[Wang et al. MSR’13]</a:t>
            </a:r>
          </a:p>
        </p:txBody>
      </p:sp>
      <p:pic>
        <p:nvPicPr>
          <p:cNvPr id="14" name="Picture 13"/>
          <p:cNvPicPr>
            <a:picLocks noChangeAspect="1"/>
          </p:cNvPicPr>
          <p:nvPr/>
        </p:nvPicPr>
        <p:blipFill>
          <a:blip r:embed="rId3"/>
          <a:stretch>
            <a:fillRect/>
          </a:stretch>
        </p:blipFill>
        <p:spPr>
          <a:xfrm>
            <a:off x="1648707" y="3309232"/>
            <a:ext cx="5846579" cy="2604185"/>
          </a:xfrm>
          <a:prstGeom prst="rect">
            <a:avLst/>
          </a:prstGeom>
        </p:spPr>
      </p:pic>
      <p:sp>
        <p:nvSpPr>
          <p:cNvPr id="15" name="Rectangle 14"/>
          <p:cNvSpPr/>
          <p:nvPr/>
        </p:nvSpPr>
        <p:spPr>
          <a:xfrm>
            <a:off x="928914" y="5949696"/>
            <a:ext cx="7537034" cy="523220"/>
          </a:xfrm>
          <a:prstGeom prst="rect">
            <a:avLst/>
          </a:prstGeom>
        </p:spPr>
        <p:txBody>
          <a:bodyPr wrap="square">
            <a:spAutoFit/>
          </a:bodyPr>
          <a:lstStyle/>
          <a:p>
            <a:r>
              <a:rPr lang="en-US" altLang="zh-CN" sz="1400" dirty="0">
                <a:solidFill>
                  <a:schemeClr val="tx1">
                    <a:lumMod val="75000"/>
                    <a:lumOff val="25000"/>
                  </a:schemeClr>
                </a:solidFill>
              </a:rPr>
              <a:t>Zhong, Hao, et al. "MAPO: Mining and recommending API usage patterns." ECOOP 2009.</a:t>
            </a:r>
            <a:endParaRPr lang="en-US" altLang="ko-KR" sz="1400" dirty="0">
              <a:solidFill>
                <a:schemeClr val="tx1">
                  <a:lumMod val="75000"/>
                  <a:lumOff val="25000"/>
                </a:schemeClr>
              </a:solidFill>
            </a:endParaRPr>
          </a:p>
          <a:p>
            <a:r>
              <a:rPr lang="en-US" altLang="ko-KR" sz="1400" dirty="0">
                <a:solidFill>
                  <a:schemeClr val="tx1">
                    <a:lumMod val="75000"/>
                    <a:lumOff val="25000"/>
                  </a:schemeClr>
                </a:solidFill>
              </a:rPr>
              <a:t>Wang</a:t>
            </a:r>
            <a:r>
              <a:rPr lang="zh-CN" altLang="en-US" sz="1400" dirty="0">
                <a:solidFill>
                  <a:schemeClr val="tx1">
                    <a:lumMod val="75000"/>
                    <a:lumOff val="25000"/>
                  </a:schemeClr>
                </a:solidFill>
              </a:rPr>
              <a:t> </a:t>
            </a:r>
            <a:r>
              <a:rPr lang="en-US" altLang="zh-CN" sz="1400" dirty="0">
                <a:solidFill>
                  <a:schemeClr val="tx1">
                    <a:lumMod val="75000"/>
                    <a:lumOff val="25000"/>
                  </a:schemeClr>
                </a:solidFill>
              </a:rPr>
              <a:t>et</a:t>
            </a:r>
            <a:r>
              <a:rPr lang="zh-CN" altLang="en-US" sz="1400" dirty="0">
                <a:solidFill>
                  <a:schemeClr val="tx1">
                    <a:lumMod val="75000"/>
                    <a:lumOff val="25000"/>
                  </a:schemeClr>
                </a:solidFill>
              </a:rPr>
              <a:t> </a:t>
            </a:r>
            <a:r>
              <a:rPr lang="en-US" altLang="zh-CN" sz="1400" dirty="0">
                <a:solidFill>
                  <a:schemeClr val="tx1">
                    <a:lumMod val="75000"/>
                    <a:lumOff val="25000"/>
                  </a:schemeClr>
                </a:solidFill>
              </a:rPr>
              <a:t>al</a:t>
            </a:r>
            <a:r>
              <a:rPr lang="en-US" altLang="ko-KR" sz="1400" dirty="0">
                <a:solidFill>
                  <a:schemeClr val="tx1">
                    <a:lumMod val="75000"/>
                    <a:lumOff val="25000"/>
                  </a:schemeClr>
                </a:solidFill>
              </a:rPr>
              <a:t>. "Mining succinct and high-coverage API usage patterns from source code." MSR 2013.</a:t>
            </a:r>
          </a:p>
        </p:txBody>
      </p:sp>
      <p:sp>
        <p:nvSpPr>
          <p:cNvPr id="16" name="TextBox 15"/>
          <p:cNvSpPr txBox="1"/>
          <p:nvPr/>
        </p:nvSpPr>
        <p:spPr>
          <a:xfrm>
            <a:off x="1444105" y="1787851"/>
            <a:ext cx="2057400" cy="1365365"/>
          </a:xfrm>
          <a:prstGeom prst="rect">
            <a:avLst/>
          </a:prstGeom>
          <a:noFill/>
          <a:ln>
            <a:solidFill>
              <a:schemeClr val="tx1"/>
            </a:solidFill>
          </a:ln>
        </p:spPr>
        <p:txBody>
          <a:bodyPr wrap="square" lIns="36000" tIns="36000" rIns="36000" bIns="36000" rtlCol="0">
            <a:spAutoFit/>
          </a:bodyPr>
          <a:lstStyle/>
          <a:p>
            <a:pPr algn="ctr"/>
            <a:r>
              <a:rPr lang="en-US" altLang="ko-KR" sz="1200" dirty="0" err="1">
                <a:solidFill>
                  <a:srgbClr val="7030A0"/>
                </a:solidFill>
              </a:rPr>
              <a:t>SqlConnection.CreateCommand</a:t>
            </a:r>
            <a:r>
              <a:rPr lang="en-US" altLang="ko-KR" sz="1200" dirty="0">
                <a:solidFill>
                  <a:srgbClr val="7030A0"/>
                </a:solidFill>
              </a:rPr>
              <a:t> </a:t>
            </a:r>
          </a:p>
          <a:p>
            <a:pPr algn="ctr"/>
            <a:r>
              <a:rPr lang="zh-CN" altLang="en-US" sz="1200" dirty="0"/>
              <a:t>↓</a:t>
            </a:r>
            <a:endParaRPr lang="en-US" altLang="ko-KR" sz="1200" dirty="0"/>
          </a:p>
          <a:p>
            <a:pPr algn="ctr"/>
            <a:r>
              <a:rPr lang="en-US" altLang="ko-KR" sz="1200" dirty="0" err="1">
                <a:solidFill>
                  <a:srgbClr val="7030A0"/>
                </a:solidFill>
              </a:rPr>
              <a:t>SqlConnection.Open</a:t>
            </a:r>
            <a:r>
              <a:rPr lang="en-US" altLang="ko-KR" sz="1200" dirty="0">
                <a:solidFill>
                  <a:srgbClr val="7030A0"/>
                </a:solidFill>
              </a:rPr>
              <a:t> </a:t>
            </a:r>
          </a:p>
          <a:p>
            <a:pPr algn="ctr"/>
            <a:r>
              <a:rPr lang="zh-CN" altLang="en-US" sz="1200" dirty="0"/>
              <a:t>↓</a:t>
            </a:r>
            <a:endParaRPr lang="en-US" altLang="ko-KR" sz="1200" dirty="0"/>
          </a:p>
          <a:p>
            <a:pPr algn="ctr"/>
            <a:r>
              <a:rPr lang="en-US" altLang="ko-KR" sz="1200" dirty="0" err="1">
                <a:solidFill>
                  <a:srgbClr val="7030A0"/>
                </a:solidFill>
              </a:rPr>
              <a:t>SqlCommand.ExecuteReader</a:t>
            </a:r>
            <a:r>
              <a:rPr lang="en-US" altLang="ko-KR" sz="1200" dirty="0">
                <a:solidFill>
                  <a:srgbClr val="7030A0"/>
                </a:solidFill>
              </a:rPr>
              <a:t> </a:t>
            </a:r>
          </a:p>
          <a:p>
            <a:pPr algn="ctr"/>
            <a:r>
              <a:rPr lang="zh-CN" altLang="en-US" sz="1200" dirty="0"/>
              <a:t>↓</a:t>
            </a:r>
            <a:endParaRPr lang="en-US" altLang="ko-KR" sz="1200" dirty="0"/>
          </a:p>
          <a:p>
            <a:pPr algn="ctr"/>
            <a:r>
              <a:rPr lang="en-US" altLang="ko-KR" sz="1200" dirty="0" err="1">
                <a:solidFill>
                  <a:srgbClr val="7030A0"/>
                </a:solidFill>
              </a:rPr>
              <a:t>SqlDataReader.Read</a:t>
            </a:r>
            <a:endParaRPr lang="ko-KR" altLang="en-US" sz="1200" dirty="0">
              <a:solidFill>
                <a:srgbClr val="7030A0"/>
              </a:solidFill>
            </a:endParaRPr>
          </a:p>
        </p:txBody>
      </p:sp>
    </p:spTree>
    <p:extLst>
      <p:ext uri="{BB962C8B-B14F-4D97-AF65-F5344CB8AC3E}">
        <p14:creationId xmlns:p14="http://schemas.microsoft.com/office/powerpoint/2010/main" val="139566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200" dirty="0">
                <a:latin typeface="Gill Sans MT" panose="020B0502020104020203" pitchFamily="34" charset="0"/>
              </a:rPr>
              <a:t>Category3:</a:t>
            </a:r>
            <a:r>
              <a:rPr lang="zh-CN" altLang="en-US" sz="3200" dirty="0">
                <a:latin typeface="Gill Sans MT" panose="020B0502020104020203" pitchFamily="34" charset="0"/>
              </a:rPr>
              <a:t> </a:t>
            </a:r>
            <a:r>
              <a:rPr lang="en-US" altLang="ko-KR" sz="3200" dirty="0">
                <a:latin typeface="Gill Sans MT" panose="020B0502020104020203" pitchFamily="34" charset="0"/>
              </a:rPr>
              <a:t>Extracting Feature Vectors from Code (AST)</a:t>
            </a:r>
            <a:endParaRPr lang="ko-KR" altLang="en-US" sz="3200" dirty="0">
              <a:latin typeface="Gill Sans MT" panose="020B0502020104020203" pitchFamily="34" charset="0"/>
            </a:endParaRP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1167913465"/>
              </p:ext>
            </p:extLst>
          </p:nvPr>
        </p:nvGraphicFramePr>
        <p:xfrm>
          <a:off x="4867916" y="2083683"/>
          <a:ext cx="466728" cy="1483360"/>
        </p:xfrm>
        <a:graphic>
          <a:graphicData uri="http://schemas.openxmlformats.org/drawingml/2006/table">
            <a:tbl>
              <a:tblPr firstRow="1" bandRow="1">
                <a:tableStyleId>{2D5ABB26-0587-4C30-8999-92F81FD0307C}</a:tableStyleId>
              </a:tblPr>
              <a:tblGrid>
                <a:gridCol w="466728">
                  <a:extLst>
                    <a:ext uri="{9D8B030D-6E8A-4147-A177-3AD203B41FA5}">
                      <a16:colId xmlns:a16="http://schemas.microsoft.com/office/drawing/2014/main" val="1334731991"/>
                    </a:ext>
                  </a:extLst>
                </a:gridCol>
              </a:tblGrid>
              <a:tr h="370840">
                <a:tc>
                  <a:txBody>
                    <a:bodyPr/>
                    <a:lstStyle/>
                    <a:p>
                      <a:pPr algn="ctr" latinLnBrk="1"/>
                      <a:r>
                        <a:rPr lang="en-US" altLang="ko-KR" dirty="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15990724"/>
                  </a:ext>
                </a:extLst>
              </a:tr>
              <a:tr h="370840">
                <a:tc>
                  <a:txBody>
                    <a:bodyPr/>
                    <a:lstStyle/>
                    <a:p>
                      <a:pPr algn="ctr" latinLnBrk="1"/>
                      <a:r>
                        <a:rPr lang="en-US" altLang="ko-KR" dirty="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68991249"/>
                  </a:ext>
                </a:extLst>
              </a:tr>
              <a:tr h="370840">
                <a:tc>
                  <a:txBody>
                    <a:bodyPr/>
                    <a:lstStyle/>
                    <a:p>
                      <a:pPr algn="ctr" latinLnBrk="1"/>
                      <a:r>
                        <a:rPr lang="en-US" altLang="ko-KR" dirty="0"/>
                        <a:t>0</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19200504"/>
                  </a:ext>
                </a:extLst>
              </a:tr>
              <a:tr h="370840">
                <a:tc>
                  <a:txBody>
                    <a:bodyPr/>
                    <a:lstStyle/>
                    <a:p>
                      <a:pPr algn="ctr" latinLnBrk="1"/>
                      <a:r>
                        <a:rPr lang="en-US" altLang="ko-KR" dirty="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299153218"/>
                  </a:ext>
                </a:extLst>
              </a:tr>
            </a:tbl>
          </a:graphicData>
        </a:graphic>
      </p:graphicFrame>
      <p:sp>
        <p:nvSpPr>
          <p:cNvPr id="4" name="Slide Number Placeholder 3"/>
          <p:cNvSpPr>
            <a:spLocks noGrp="1"/>
          </p:cNvSpPr>
          <p:nvPr>
            <p:ph type="sldNum" sz="quarter" idx="12"/>
          </p:nvPr>
        </p:nvSpPr>
        <p:spPr/>
        <p:txBody>
          <a:bodyPr/>
          <a:lstStyle/>
          <a:p>
            <a:fld id="{E5D20B07-BDDC-4D04-8605-14FADEF213F7}" type="slidenum">
              <a:rPr lang="en-US" b="1" smtClean="0">
                <a:solidFill>
                  <a:schemeClr val="tx1"/>
                </a:solidFill>
              </a:rPr>
              <a:pPr/>
              <a:t>8</a:t>
            </a:fld>
            <a:endParaRPr lang="en-US" b="1" dirty="0">
              <a:solidFill>
                <a:schemeClr val="tx1"/>
              </a:solidFill>
            </a:endParaRPr>
          </a:p>
        </p:txBody>
      </p:sp>
      <p:sp>
        <p:nvSpPr>
          <p:cNvPr id="5" name="TextBox 4"/>
          <p:cNvSpPr txBox="1"/>
          <p:nvPr/>
        </p:nvSpPr>
        <p:spPr>
          <a:xfrm>
            <a:off x="1038868" y="1998608"/>
            <a:ext cx="2880000" cy="1438068"/>
          </a:xfrm>
          <a:prstGeom prst="rect">
            <a:avLst/>
          </a:prstGeom>
          <a:solidFill>
            <a:schemeClr val="bg1">
              <a:lumMod val="95000"/>
            </a:schemeClr>
          </a:solidFill>
          <a:ln>
            <a:solidFill>
              <a:schemeClr val="tx1"/>
            </a:solidFill>
          </a:ln>
        </p:spPr>
        <p:txBody>
          <a:bodyPr wrap="square" lIns="72000" tIns="72000" rIns="0" bIns="72000" rtlCol="0">
            <a:spAutoFit/>
          </a:bodyPr>
          <a:lstStyle/>
          <a:p>
            <a:r>
              <a:rPr lang="en-US" altLang="zh-CN" sz="1400" dirty="0" err="1">
                <a:solidFill>
                  <a:srgbClr val="C00000"/>
                </a:solidFill>
                <a:latin typeface="Consolas" panose="020B0609020204030204" pitchFamily="49" charset="0"/>
                <a:cs typeface="Consolas" panose="020B0609020204030204" pitchFamily="49" charset="0"/>
              </a:rPr>
              <a:t>int</a:t>
            </a:r>
            <a:r>
              <a:rPr lang="en-US" altLang="zh-CN" sz="1400" dirty="0">
                <a:latin typeface="Consolas" panose="020B0609020204030204" pitchFamily="49" charset="0"/>
                <a:cs typeface="Consolas" panose="020B0609020204030204" pitchFamily="49" charset="0"/>
              </a:rPr>
              <a:t> </a:t>
            </a:r>
            <a:r>
              <a:rPr lang="en-US" altLang="zh-CN" sz="1400" dirty="0">
                <a:solidFill>
                  <a:srgbClr val="795DA3"/>
                </a:solidFill>
                <a:latin typeface="Consolas" panose="020B0609020204030204" pitchFamily="49" charset="0"/>
                <a:cs typeface="Consolas" panose="020B0609020204030204" pitchFamily="49" charset="0"/>
              </a:rPr>
              <a:t>sum</a:t>
            </a:r>
            <a:r>
              <a:rPr lang="en-US" altLang="zh-CN" sz="1400" dirty="0">
                <a:latin typeface="Consolas" panose="020B0609020204030204" pitchFamily="49" charset="0"/>
                <a:cs typeface="Consolas" panose="020B0609020204030204" pitchFamily="49" charset="0"/>
              </a:rPr>
              <a:t> (</a:t>
            </a:r>
            <a:r>
              <a:rPr lang="en-US" altLang="zh-CN" sz="1400" dirty="0" err="1">
                <a:solidFill>
                  <a:srgbClr val="C00000"/>
                </a:solidFill>
                <a:latin typeface="Consolas" panose="020B0609020204030204" pitchFamily="49" charset="0"/>
                <a:cs typeface="Consolas" panose="020B0609020204030204" pitchFamily="49" charset="0"/>
              </a:rPr>
              <a:t>int</a:t>
            </a:r>
            <a:r>
              <a:rPr lang="en-US" altLang="zh-CN" sz="1400" dirty="0">
                <a:latin typeface="Consolas" panose="020B0609020204030204" pitchFamily="49" charset="0"/>
                <a:cs typeface="Consolas" panose="020B0609020204030204" pitchFamily="49" charset="0"/>
              </a:rPr>
              <a:t> x, n){</a:t>
            </a:r>
          </a:p>
          <a:p>
            <a:r>
              <a:rPr lang="en-US" sz="1400" dirty="0">
                <a:latin typeface="Consolas" panose="020B0609020204030204" pitchFamily="49" charset="0"/>
                <a:cs typeface="Consolas" panose="020B0609020204030204" pitchFamily="49" charset="0"/>
              </a:rPr>
              <a:t>   </a:t>
            </a:r>
            <a:r>
              <a:rPr lang="en-US" sz="1400" dirty="0" err="1">
                <a:solidFill>
                  <a:srgbClr val="C00000"/>
                </a:solidFill>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s </a:t>
            </a:r>
            <a:r>
              <a:rPr lang="en-US" sz="1400" dirty="0">
                <a:solidFill>
                  <a:srgbClr val="A71D5D"/>
                </a:solidFill>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 </a:t>
            </a:r>
            <a:r>
              <a:rPr lang="en-US" sz="1400" dirty="0">
                <a:solidFill>
                  <a:srgbClr val="005CC5"/>
                </a:solidFill>
                <a:latin typeface="Consolas" panose="020B0609020204030204" pitchFamily="49" charset="0"/>
                <a:ea typeface="Menlo"/>
                <a:cs typeface="Consolas" panose="020B0609020204030204" pitchFamily="49" charset="0"/>
              </a:rPr>
              <a:t>0</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a:solidFill>
                  <a:srgbClr val="C00000"/>
                </a:solidFill>
                <a:latin typeface="Consolas" panose="020B0609020204030204" pitchFamily="49" charset="0"/>
                <a:cs typeface="Consolas" panose="020B0609020204030204" pitchFamily="49" charset="0"/>
              </a:rPr>
              <a:t>for</a:t>
            </a:r>
            <a:r>
              <a:rPr lang="en-US" sz="1400" dirty="0">
                <a:latin typeface="Consolas" panose="020B0609020204030204" pitchFamily="49" charset="0"/>
                <a:cs typeface="Consolas" panose="020B0609020204030204" pitchFamily="49" charset="0"/>
              </a:rPr>
              <a:t>(</a:t>
            </a:r>
            <a:r>
              <a:rPr lang="en-US" sz="1400" dirty="0" err="1">
                <a:solidFill>
                  <a:srgbClr val="C00000"/>
                </a:solidFill>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a:t>
            </a:r>
            <a:r>
              <a:rPr lang="en-US" sz="1400" dirty="0">
                <a:latin typeface="Consolas" panose="020B0609020204030204" pitchFamily="49" charset="0"/>
                <a:cs typeface="Consolas" panose="020B0609020204030204" pitchFamily="49" charset="0"/>
              </a:rPr>
              <a:t> </a:t>
            </a:r>
            <a:r>
              <a:rPr lang="en-US" sz="1400" dirty="0">
                <a:solidFill>
                  <a:srgbClr val="A71D5D"/>
                </a:solidFill>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 x; </a:t>
            </a:r>
            <a:r>
              <a:rPr lang="en-US" sz="1400" dirty="0" err="1">
                <a:latin typeface="Consolas" panose="020B0609020204030204" pitchFamily="49" charset="0"/>
                <a:cs typeface="Consolas" panose="020B0609020204030204" pitchFamily="49" charset="0"/>
              </a:rPr>
              <a:t>i</a:t>
            </a:r>
            <a:r>
              <a:rPr lang="en-US" sz="1400" dirty="0">
                <a:solidFill>
                  <a:srgbClr val="A71D5D"/>
                </a:solidFill>
                <a:latin typeface="Consolas" panose="020B0609020204030204" pitchFamily="49" charset="0"/>
                <a:cs typeface="Consolas" panose="020B0609020204030204" pitchFamily="49" charset="0"/>
              </a:rPr>
              <a:t>&lt;</a:t>
            </a:r>
            <a:r>
              <a:rPr lang="en-US" sz="1400" dirty="0">
                <a:latin typeface="Consolas" panose="020B0609020204030204" pitchFamily="49" charset="0"/>
                <a:cs typeface="Consolas" panose="020B0609020204030204" pitchFamily="49" charset="0"/>
              </a:rPr>
              <a:t>n; </a:t>
            </a:r>
            <a:r>
              <a:rPr lang="en-US" sz="1400" dirty="0" err="1">
                <a:latin typeface="Consolas" panose="020B0609020204030204" pitchFamily="49" charset="0"/>
                <a:cs typeface="Consolas" panose="020B0609020204030204" pitchFamily="49" charset="0"/>
              </a:rPr>
              <a:t>i</a:t>
            </a:r>
            <a:r>
              <a:rPr lang="en-US" sz="1400" dirty="0">
                <a:solidFill>
                  <a:srgbClr val="A71D5D"/>
                </a:solidFill>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s </a:t>
            </a:r>
            <a:r>
              <a:rPr lang="en-US" sz="1400" dirty="0">
                <a:solidFill>
                  <a:srgbClr val="A71D5D"/>
                </a:solidFill>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 s </a:t>
            </a:r>
            <a:r>
              <a:rPr lang="en-US" sz="1400" dirty="0">
                <a:solidFill>
                  <a:srgbClr val="A71D5D"/>
                </a:solidFill>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a:solidFill>
                  <a:srgbClr val="C00000"/>
                </a:solidFill>
                <a:latin typeface="Consolas" panose="020B0609020204030204" pitchFamily="49" charset="0"/>
                <a:cs typeface="Consolas" panose="020B0609020204030204" pitchFamily="49" charset="0"/>
              </a:rPr>
              <a:t>return</a:t>
            </a:r>
            <a:r>
              <a:rPr lang="en-US" sz="1400" dirty="0">
                <a:latin typeface="Consolas" panose="020B0609020204030204" pitchFamily="49" charset="0"/>
                <a:cs typeface="Consolas" panose="020B0609020204030204" pitchFamily="49" charset="0"/>
              </a:rPr>
              <a:t> s;</a:t>
            </a:r>
          </a:p>
          <a:p>
            <a:r>
              <a:rPr lang="en-US" sz="1400" dirty="0">
                <a:latin typeface="Consolas" panose="020B0609020204030204" pitchFamily="49" charset="0"/>
                <a:cs typeface="Consolas" panose="020B0609020204030204" pitchFamily="49" charset="0"/>
              </a:rPr>
              <a:t>}</a:t>
            </a:r>
          </a:p>
        </p:txBody>
      </p:sp>
      <p:sp>
        <p:nvSpPr>
          <p:cNvPr id="6" name="TextBox 5"/>
          <p:cNvSpPr txBox="1"/>
          <p:nvPr/>
        </p:nvSpPr>
        <p:spPr>
          <a:xfrm>
            <a:off x="1022738" y="3865508"/>
            <a:ext cx="2880000" cy="1438068"/>
          </a:xfrm>
          <a:prstGeom prst="rect">
            <a:avLst/>
          </a:prstGeom>
          <a:solidFill>
            <a:schemeClr val="bg1">
              <a:lumMod val="95000"/>
            </a:schemeClr>
          </a:solidFill>
          <a:ln>
            <a:solidFill>
              <a:schemeClr val="tx1"/>
            </a:solidFill>
          </a:ln>
        </p:spPr>
        <p:txBody>
          <a:bodyPr wrap="square" lIns="72000" tIns="72000" rIns="0" bIns="72000" rtlCol="0">
            <a:spAutoFit/>
          </a:bodyPr>
          <a:lstStyle/>
          <a:p>
            <a:r>
              <a:rPr lang="en-US" altLang="zh-CN" sz="1400" dirty="0" err="1">
                <a:solidFill>
                  <a:srgbClr val="C00000"/>
                </a:solidFill>
                <a:latin typeface="Consolas" panose="020B0609020204030204" pitchFamily="49" charset="0"/>
                <a:cs typeface="Consolas" panose="020B0609020204030204" pitchFamily="49" charset="0"/>
              </a:rPr>
              <a:t>int</a:t>
            </a:r>
            <a:r>
              <a:rPr lang="en-US" altLang="zh-CN" sz="1400" dirty="0">
                <a:latin typeface="Consolas" panose="020B0609020204030204" pitchFamily="49" charset="0"/>
                <a:cs typeface="Consolas" panose="020B0609020204030204" pitchFamily="49" charset="0"/>
              </a:rPr>
              <a:t> </a:t>
            </a:r>
            <a:r>
              <a:rPr lang="en-US" altLang="zh-CN" sz="1400" dirty="0">
                <a:solidFill>
                  <a:srgbClr val="795DA3"/>
                </a:solidFill>
                <a:latin typeface="Consolas" panose="020B0609020204030204" pitchFamily="49" charset="0"/>
                <a:cs typeface="Consolas" panose="020B0609020204030204" pitchFamily="49" charset="0"/>
              </a:rPr>
              <a:t>power</a:t>
            </a:r>
            <a:r>
              <a:rPr lang="en-US" altLang="zh-CN" sz="1400" dirty="0">
                <a:latin typeface="Consolas" panose="020B0609020204030204" pitchFamily="49" charset="0"/>
                <a:cs typeface="Consolas" panose="020B0609020204030204" pitchFamily="49" charset="0"/>
              </a:rPr>
              <a:t> (</a:t>
            </a:r>
            <a:r>
              <a:rPr lang="en-US" altLang="zh-CN" sz="1400" dirty="0" err="1">
                <a:solidFill>
                  <a:srgbClr val="C00000"/>
                </a:solidFill>
                <a:latin typeface="Consolas" panose="020B0609020204030204" pitchFamily="49" charset="0"/>
                <a:cs typeface="Consolas" panose="020B0609020204030204" pitchFamily="49" charset="0"/>
              </a:rPr>
              <a:t>int</a:t>
            </a:r>
            <a:r>
              <a:rPr lang="en-US" altLang="zh-CN" sz="1400" dirty="0">
                <a:latin typeface="Consolas" panose="020B0609020204030204" pitchFamily="49" charset="0"/>
                <a:cs typeface="Consolas" panose="020B0609020204030204" pitchFamily="49" charset="0"/>
              </a:rPr>
              <a:t> x, n){</a:t>
            </a:r>
          </a:p>
          <a:p>
            <a:r>
              <a:rPr lang="en-US" sz="1400" dirty="0">
                <a:latin typeface="Consolas" panose="020B0609020204030204" pitchFamily="49" charset="0"/>
                <a:cs typeface="Consolas" panose="020B0609020204030204" pitchFamily="49" charset="0"/>
              </a:rPr>
              <a:t>   </a:t>
            </a:r>
            <a:r>
              <a:rPr lang="en-US" sz="1400" dirty="0" err="1">
                <a:solidFill>
                  <a:srgbClr val="C00000"/>
                </a:solidFill>
                <a:latin typeface="Consolas" panose="020B0609020204030204" pitchFamily="49" charset="0"/>
                <a:cs typeface="Consolas" panose="020B0609020204030204" pitchFamily="49" charset="0"/>
              </a:rPr>
              <a:t>int</a:t>
            </a:r>
            <a:r>
              <a:rPr lang="en-US" sz="1400" b="1" dirty="0">
                <a:solidFill>
                  <a:srgbClr val="7F0055"/>
                </a:solidFill>
                <a:latin typeface="Consolas" panose="020B0609020204030204" pitchFamily="49" charset="0"/>
                <a:cs typeface="Consolas" panose="020B0609020204030204" pitchFamily="49" charset="0"/>
              </a:rPr>
              <a:t> </a:t>
            </a:r>
            <a:r>
              <a:rPr lang="en-US" sz="1400" dirty="0">
                <a:latin typeface="Consolas" panose="020B0609020204030204" pitchFamily="49" charset="0"/>
                <a:cs typeface="Consolas" panose="020B0609020204030204" pitchFamily="49" charset="0"/>
              </a:rPr>
              <a:t>p </a:t>
            </a:r>
            <a:r>
              <a:rPr lang="en-US" sz="1400" dirty="0">
                <a:solidFill>
                  <a:srgbClr val="A71D5D"/>
                </a:solidFill>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 </a:t>
            </a:r>
            <a:r>
              <a:rPr lang="en-US" sz="1400" dirty="0">
                <a:solidFill>
                  <a:srgbClr val="005CC5"/>
                </a:solidFill>
                <a:latin typeface="Consolas" panose="020B0609020204030204" pitchFamily="49" charset="0"/>
                <a:ea typeface="Menlo"/>
                <a:cs typeface="Consolas" panose="020B0609020204030204" pitchFamily="49" charset="0"/>
              </a:rPr>
              <a:t>1</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a:t>
            </a:r>
            <a:r>
              <a:rPr lang="en-US" sz="1400" dirty="0">
                <a:solidFill>
                  <a:srgbClr val="C00000"/>
                </a:solidFill>
                <a:latin typeface="Consolas" panose="020B0609020204030204" pitchFamily="49" charset="0"/>
                <a:cs typeface="Consolas" panose="020B0609020204030204" pitchFamily="49" charset="0"/>
              </a:rPr>
              <a:t>for</a:t>
            </a:r>
            <a:r>
              <a:rPr lang="en-US" sz="1400" dirty="0">
                <a:latin typeface="Consolas" panose="020B0609020204030204" pitchFamily="49" charset="0"/>
                <a:cs typeface="Consolas" panose="020B0609020204030204" pitchFamily="49" charset="0"/>
              </a:rPr>
              <a:t>(</a:t>
            </a:r>
            <a:r>
              <a:rPr lang="en-US" sz="1400" dirty="0" err="1">
                <a:solidFill>
                  <a:srgbClr val="C00000"/>
                </a:solidFill>
                <a:latin typeface="Consolas" panose="020B0609020204030204" pitchFamily="49" charset="0"/>
                <a:cs typeface="Consolas" panose="020B0609020204030204" pitchFamily="49" charset="0"/>
              </a:rPr>
              <a:t>int</a:t>
            </a:r>
            <a:r>
              <a:rPr lang="en-US" sz="1400" dirty="0">
                <a:latin typeface="Consolas" panose="020B0609020204030204" pitchFamily="49" charset="0"/>
                <a:cs typeface="Consolas" panose="020B0609020204030204" pitchFamily="49" charset="0"/>
              </a:rPr>
              <a:t> </a:t>
            </a:r>
            <a:r>
              <a:rPr lang="en-US" sz="1400" dirty="0" err="1">
                <a:latin typeface="Consolas" panose="020B0609020204030204" pitchFamily="49" charset="0"/>
                <a:cs typeface="Consolas" panose="020B0609020204030204" pitchFamily="49" charset="0"/>
              </a:rPr>
              <a:t>i</a:t>
            </a:r>
            <a:r>
              <a:rPr lang="en-US" sz="1400" dirty="0">
                <a:latin typeface="Consolas" panose="020B0609020204030204" pitchFamily="49" charset="0"/>
                <a:cs typeface="Consolas" panose="020B0609020204030204" pitchFamily="49" charset="0"/>
              </a:rPr>
              <a:t> </a:t>
            </a:r>
            <a:r>
              <a:rPr lang="en-US" sz="1400" dirty="0">
                <a:solidFill>
                  <a:srgbClr val="A71D5D"/>
                </a:solidFill>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 x; </a:t>
            </a:r>
            <a:r>
              <a:rPr lang="en-US" sz="1400" dirty="0" err="1">
                <a:latin typeface="Consolas" panose="020B0609020204030204" pitchFamily="49" charset="0"/>
                <a:cs typeface="Consolas" panose="020B0609020204030204" pitchFamily="49" charset="0"/>
              </a:rPr>
              <a:t>i</a:t>
            </a:r>
            <a:r>
              <a:rPr lang="en-US" sz="1400" dirty="0">
                <a:solidFill>
                  <a:srgbClr val="A71D5D"/>
                </a:solidFill>
                <a:latin typeface="Consolas" panose="020B0609020204030204" pitchFamily="49" charset="0"/>
                <a:cs typeface="Consolas" panose="020B0609020204030204" pitchFamily="49" charset="0"/>
              </a:rPr>
              <a:t>&lt;</a:t>
            </a:r>
            <a:r>
              <a:rPr lang="en-US" sz="1400" dirty="0">
                <a:latin typeface="Consolas" panose="020B0609020204030204" pitchFamily="49" charset="0"/>
                <a:cs typeface="Consolas" panose="020B0609020204030204" pitchFamily="49" charset="0"/>
              </a:rPr>
              <a:t>n; </a:t>
            </a:r>
            <a:r>
              <a:rPr lang="en-US" sz="1400" dirty="0" err="1">
                <a:latin typeface="Consolas" panose="020B0609020204030204" pitchFamily="49" charset="0"/>
                <a:cs typeface="Consolas" panose="020B0609020204030204" pitchFamily="49" charset="0"/>
              </a:rPr>
              <a:t>i</a:t>
            </a:r>
            <a:r>
              <a:rPr lang="en-US" sz="1400" dirty="0">
                <a:solidFill>
                  <a:srgbClr val="A71D5D"/>
                </a:solidFill>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a:t>
            </a:r>
          </a:p>
          <a:p>
            <a:r>
              <a:rPr lang="en-US" sz="1400" dirty="0">
                <a:latin typeface="Consolas" panose="020B0609020204030204" pitchFamily="49" charset="0"/>
                <a:cs typeface="Consolas" panose="020B0609020204030204" pitchFamily="49" charset="0"/>
              </a:rPr>
              <a:t> 	p </a:t>
            </a:r>
            <a:r>
              <a:rPr lang="en-US" sz="1400" dirty="0">
                <a:solidFill>
                  <a:srgbClr val="A71D5D"/>
                </a:solidFill>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 p </a:t>
            </a:r>
            <a:r>
              <a:rPr lang="en-US" sz="1400" dirty="0">
                <a:solidFill>
                  <a:srgbClr val="A71D5D"/>
                </a:solidFill>
                <a:latin typeface="Consolas" panose="020B0609020204030204" pitchFamily="49" charset="0"/>
                <a:cs typeface="Consolas" panose="020B0609020204030204" pitchFamily="49" charset="0"/>
              </a:rPr>
              <a:t>*</a:t>
            </a:r>
            <a:r>
              <a:rPr lang="en-US" sz="1400" dirty="0">
                <a:latin typeface="Consolas" panose="020B0609020204030204" pitchFamily="49" charset="0"/>
                <a:cs typeface="Consolas" panose="020B0609020204030204" pitchFamily="49" charset="0"/>
              </a:rPr>
              <a:t> x;</a:t>
            </a:r>
          </a:p>
          <a:p>
            <a:r>
              <a:rPr lang="en-US" sz="1400" dirty="0">
                <a:latin typeface="Consolas" panose="020B0609020204030204" pitchFamily="49" charset="0"/>
                <a:cs typeface="Consolas" panose="020B0609020204030204" pitchFamily="49" charset="0"/>
              </a:rPr>
              <a:t>   </a:t>
            </a:r>
            <a:r>
              <a:rPr lang="en-US" sz="1400" dirty="0">
                <a:solidFill>
                  <a:srgbClr val="C00000"/>
                </a:solidFill>
                <a:latin typeface="Consolas" panose="020B0609020204030204" pitchFamily="49" charset="0"/>
                <a:cs typeface="Consolas" panose="020B0609020204030204" pitchFamily="49" charset="0"/>
              </a:rPr>
              <a:t>return</a:t>
            </a:r>
            <a:r>
              <a:rPr lang="en-US" sz="1400" dirty="0">
                <a:latin typeface="Consolas" panose="020B0609020204030204" pitchFamily="49" charset="0"/>
                <a:cs typeface="Consolas" panose="020B0609020204030204" pitchFamily="49" charset="0"/>
              </a:rPr>
              <a:t> p;</a:t>
            </a:r>
          </a:p>
          <a:p>
            <a:r>
              <a:rPr lang="en-US" sz="1400" dirty="0">
                <a:latin typeface="Consolas" panose="020B0609020204030204" pitchFamily="49" charset="0"/>
                <a:cs typeface="Consolas" panose="020B0609020204030204" pitchFamily="49" charset="0"/>
              </a:rPr>
              <a:t>}</a:t>
            </a:r>
          </a:p>
        </p:txBody>
      </p:sp>
      <p:sp>
        <p:nvSpPr>
          <p:cNvPr id="9" name="Rectangle 8"/>
          <p:cNvSpPr/>
          <p:nvPr/>
        </p:nvSpPr>
        <p:spPr>
          <a:xfrm>
            <a:off x="3167024" y="1060852"/>
            <a:ext cx="3390900" cy="400110"/>
          </a:xfrm>
          <a:prstGeom prst="rect">
            <a:avLst/>
          </a:prstGeom>
        </p:spPr>
        <p:txBody>
          <a:bodyPr wrap="square">
            <a:spAutoFit/>
          </a:bodyPr>
          <a:lstStyle/>
          <a:p>
            <a:r>
              <a:rPr lang="en-US" altLang="ko-KR" sz="2000" dirty="0" err="1">
                <a:solidFill>
                  <a:srgbClr val="0070C0"/>
                </a:solidFill>
                <a:latin typeface="Candara" panose="020E0502030303020204" pitchFamily="34" charset="0"/>
              </a:rPr>
              <a:t>ExoaDocs</a:t>
            </a:r>
            <a:r>
              <a:rPr lang="en-US" altLang="ko-KR" sz="2000" dirty="0">
                <a:solidFill>
                  <a:srgbClr val="0070C0"/>
                </a:solidFill>
                <a:latin typeface="Candara" panose="020E0502030303020204" pitchFamily="34" charset="0"/>
              </a:rPr>
              <a:t> (Kim et al. AAAI’10)</a:t>
            </a:r>
          </a:p>
        </p:txBody>
      </p:sp>
      <p:sp>
        <p:nvSpPr>
          <p:cNvPr id="10" name="TextBox 9"/>
          <p:cNvSpPr txBox="1"/>
          <p:nvPr/>
        </p:nvSpPr>
        <p:spPr>
          <a:xfrm>
            <a:off x="5372746" y="2122041"/>
            <a:ext cx="1598538" cy="246221"/>
          </a:xfrm>
          <a:prstGeom prst="rect">
            <a:avLst/>
          </a:prstGeom>
          <a:noFill/>
        </p:spPr>
        <p:txBody>
          <a:bodyPr wrap="square" lIns="0" tIns="0" rIns="0" bIns="0" rtlCol="0">
            <a:spAutoFit/>
          </a:bodyPr>
          <a:lstStyle/>
          <a:p>
            <a:r>
              <a:rPr lang="en-US" altLang="ko-KR" sz="1600" dirty="0"/>
              <a:t># type declarations</a:t>
            </a:r>
            <a:endParaRPr lang="ko-KR" altLang="en-US" sz="1600" dirty="0"/>
          </a:p>
        </p:txBody>
      </p:sp>
      <p:sp>
        <p:nvSpPr>
          <p:cNvPr id="11" name="TextBox 10"/>
          <p:cNvSpPr txBox="1"/>
          <p:nvPr/>
        </p:nvSpPr>
        <p:spPr>
          <a:xfrm>
            <a:off x="5372745" y="2497919"/>
            <a:ext cx="1495425" cy="246221"/>
          </a:xfrm>
          <a:prstGeom prst="rect">
            <a:avLst/>
          </a:prstGeom>
          <a:noFill/>
        </p:spPr>
        <p:txBody>
          <a:bodyPr wrap="square" lIns="0" tIns="0" rIns="0" bIns="0" rtlCol="0">
            <a:spAutoFit/>
          </a:bodyPr>
          <a:lstStyle/>
          <a:p>
            <a:r>
              <a:rPr lang="en-US" altLang="ko-KR" sz="1600" dirty="0"/>
              <a:t># for statements</a:t>
            </a:r>
            <a:endParaRPr lang="ko-KR" altLang="en-US" sz="1600" dirty="0"/>
          </a:p>
        </p:txBody>
      </p:sp>
      <p:sp>
        <p:nvSpPr>
          <p:cNvPr id="12" name="TextBox 11"/>
          <p:cNvSpPr txBox="1"/>
          <p:nvPr/>
        </p:nvSpPr>
        <p:spPr>
          <a:xfrm>
            <a:off x="5372745" y="2893830"/>
            <a:ext cx="1256656" cy="246221"/>
          </a:xfrm>
          <a:prstGeom prst="rect">
            <a:avLst/>
          </a:prstGeom>
          <a:noFill/>
        </p:spPr>
        <p:txBody>
          <a:bodyPr wrap="square" lIns="0" tIns="0" rIns="0" bIns="0" rtlCol="0">
            <a:spAutoFit/>
          </a:bodyPr>
          <a:lstStyle/>
          <a:p>
            <a:r>
              <a:rPr lang="en-US" altLang="ko-KR" sz="1600" dirty="0"/>
              <a:t># if statements</a:t>
            </a:r>
            <a:endParaRPr lang="ko-KR" altLang="en-US" sz="1600" dirty="0"/>
          </a:p>
        </p:txBody>
      </p:sp>
      <p:sp>
        <p:nvSpPr>
          <p:cNvPr id="13" name="TextBox 12"/>
          <p:cNvSpPr txBox="1"/>
          <p:nvPr/>
        </p:nvSpPr>
        <p:spPr>
          <a:xfrm>
            <a:off x="5372742" y="3276118"/>
            <a:ext cx="1132621" cy="246221"/>
          </a:xfrm>
          <a:prstGeom prst="rect">
            <a:avLst/>
          </a:prstGeom>
          <a:noFill/>
        </p:spPr>
        <p:txBody>
          <a:bodyPr wrap="square" lIns="0" tIns="0" rIns="0" bIns="0" rtlCol="0">
            <a:spAutoFit/>
          </a:bodyPr>
          <a:lstStyle/>
          <a:p>
            <a:r>
              <a:rPr lang="en-US" altLang="ko-KR" sz="1600" dirty="0"/>
              <a:t># identifiers</a:t>
            </a:r>
            <a:endParaRPr lang="ko-KR" altLang="en-US" sz="1600" dirty="0"/>
          </a:p>
        </p:txBody>
      </p:sp>
      <p:graphicFrame>
        <p:nvGraphicFramePr>
          <p:cNvPr id="15" name="Content Placeholder 13"/>
          <p:cNvGraphicFramePr>
            <a:graphicFrameLocks/>
          </p:cNvGraphicFramePr>
          <p:nvPr>
            <p:extLst>
              <p:ext uri="{D42A27DB-BD31-4B8C-83A1-F6EECF244321}">
                <p14:modId xmlns:p14="http://schemas.microsoft.com/office/powerpoint/2010/main" val="3923964033"/>
              </p:ext>
            </p:extLst>
          </p:nvPr>
        </p:nvGraphicFramePr>
        <p:xfrm>
          <a:off x="4867915" y="3898531"/>
          <a:ext cx="466728" cy="1483360"/>
        </p:xfrm>
        <a:graphic>
          <a:graphicData uri="http://schemas.openxmlformats.org/drawingml/2006/table">
            <a:tbl>
              <a:tblPr firstRow="1" bandRow="1">
                <a:tableStyleId>{2D5ABB26-0587-4C30-8999-92F81FD0307C}</a:tableStyleId>
              </a:tblPr>
              <a:tblGrid>
                <a:gridCol w="466728">
                  <a:extLst>
                    <a:ext uri="{9D8B030D-6E8A-4147-A177-3AD203B41FA5}">
                      <a16:colId xmlns:a16="http://schemas.microsoft.com/office/drawing/2014/main" val="1334731991"/>
                    </a:ext>
                  </a:extLst>
                </a:gridCol>
              </a:tblGrid>
              <a:tr h="370840">
                <a:tc>
                  <a:txBody>
                    <a:bodyPr/>
                    <a:lstStyle/>
                    <a:p>
                      <a:pPr algn="ctr" latinLnBrk="1"/>
                      <a:r>
                        <a:rPr lang="en-US" altLang="ko-KR" dirty="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215990724"/>
                  </a:ext>
                </a:extLst>
              </a:tr>
              <a:tr h="370840">
                <a:tc>
                  <a:txBody>
                    <a:bodyPr/>
                    <a:lstStyle/>
                    <a:p>
                      <a:pPr algn="ctr" latinLnBrk="1"/>
                      <a:r>
                        <a:rPr lang="en-US" altLang="ko-KR" dirty="0"/>
                        <a:t>1</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068991249"/>
                  </a:ext>
                </a:extLst>
              </a:tr>
              <a:tr h="370840">
                <a:tc>
                  <a:txBody>
                    <a:bodyPr/>
                    <a:lstStyle/>
                    <a:p>
                      <a:pPr algn="ctr" latinLnBrk="1"/>
                      <a:r>
                        <a:rPr lang="en-US" altLang="ko-KR" dirty="0"/>
                        <a:t>0</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719200504"/>
                  </a:ext>
                </a:extLst>
              </a:tr>
              <a:tr h="370840">
                <a:tc>
                  <a:txBody>
                    <a:bodyPr/>
                    <a:lstStyle/>
                    <a:p>
                      <a:pPr algn="ctr" latinLnBrk="1"/>
                      <a:r>
                        <a:rPr lang="en-US" altLang="ko-KR" dirty="0"/>
                        <a:t>4</a:t>
                      </a:r>
                      <a:endParaRPr lang="ko-KR"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299153218"/>
                  </a:ext>
                </a:extLst>
              </a:tr>
            </a:tbl>
          </a:graphicData>
        </a:graphic>
      </p:graphicFrame>
      <p:sp>
        <p:nvSpPr>
          <p:cNvPr id="16" name="TextBox 15"/>
          <p:cNvSpPr txBox="1"/>
          <p:nvPr/>
        </p:nvSpPr>
        <p:spPr>
          <a:xfrm>
            <a:off x="5372745" y="3911489"/>
            <a:ext cx="1752600" cy="246221"/>
          </a:xfrm>
          <a:prstGeom prst="rect">
            <a:avLst/>
          </a:prstGeom>
          <a:noFill/>
        </p:spPr>
        <p:txBody>
          <a:bodyPr wrap="square" lIns="0" tIns="0" rIns="0" bIns="0" rtlCol="0">
            <a:spAutoFit/>
          </a:bodyPr>
          <a:lstStyle/>
          <a:p>
            <a:r>
              <a:rPr lang="en-US" altLang="ko-KR" sz="1600" dirty="0"/>
              <a:t># type declarations</a:t>
            </a:r>
            <a:endParaRPr lang="ko-KR" altLang="en-US" sz="1600" dirty="0"/>
          </a:p>
        </p:txBody>
      </p:sp>
      <p:sp>
        <p:nvSpPr>
          <p:cNvPr id="17" name="TextBox 16"/>
          <p:cNvSpPr txBox="1"/>
          <p:nvPr/>
        </p:nvSpPr>
        <p:spPr>
          <a:xfrm>
            <a:off x="5372744" y="4272674"/>
            <a:ext cx="1495425" cy="246221"/>
          </a:xfrm>
          <a:prstGeom prst="rect">
            <a:avLst/>
          </a:prstGeom>
          <a:noFill/>
        </p:spPr>
        <p:txBody>
          <a:bodyPr wrap="square" lIns="0" tIns="0" rIns="0" bIns="0" rtlCol="0">
            <a:spAutoFit/>
          </a:bodyPr>
          <a:lstStyle/>
          <a:p>
            <a:r>
              <a:rPr lang="en-US" altLang="ko-KR" sz="1600" dirty="0"/>
              <a:t># for statements</a:t>
            </a:r>
            <a:endParaRPr lang="ko-KR" altLang="en-US" sz="1600" dirty="0"/>
          </a:p>
        </p:txBody>
      </p:sp>
      <p:sp>
        <p:nvSpPr>
          <p:cNvPr id="18" name="TextBox 17"/>
          <p:cNvSpPr txBox="1"/>
          <p:nvPr/>
        </p:nvSpPr>
        <p:spPr>
          <a:xfrm>
            <a:off x="5372744" y="4670250"/>
            <a:ext cx="1256658" cy="246221"/>
          </a:xfrm>
          <a:prstGeom prst="rect">
            <a:avLst/>
          </a:prstGeom>
          <a:noFill/>
        </p:spPr>
        <p:txBody>
          <a:bodyPr wrap="square" lIns="0" tIns="0" rIns="0" bIns="0" rtlCol="0">
            <a:spAutoFit/>
          </a:bodyPr>
          <a:lstStyle/>
          <a:p>
            <a:r>
              <a:rPr lang="en-US" altLang="ko-KR" sz="1600" dirty="0"/>
              <a:t># if statements</a:t>
            </a:r>
            <a:endParaRPr lang="ko-KR" altLang="en-US" sz="1600" dirty="0"/>
          </a:p>
        </p:txBody>
      </p:sp>
      <p:sp>
        <p:nvSpPr>
          <p:cNvPr id="19" name="TextBox 18"/>
          <p:cNvSpPr txBox="1"/>
          <p:nvPr/>
        </p:nvSpPr>
        <p:spPr>
          <a:xfrm>
            <a:off x="5379093" y="5053364"/>
            <a:ext cx="1078857" cy="246221"/>
          </a:xfrm>
          <a:prstGeom prst="rect">
            <a:avLst/>
          </a:prstGeom>
          <a:noFill/>
        </p:spPr>
        <p:txBody>
          <a:bodyPr wrap="square" lIns="0" tIns="0" rIns="0" bIns="0" rtlCol="0">
            <a:spAutoFit/>
          </a:bodyPr>
          <a:lstStyle/>
          <a:p>
            <a:r>
              <a:rPr lang="en-US" altLang="ko-KR" sz="1600" dirty="0"/>
              <a:t># identifiers</a:t>
            </a:r>
            <a:endParaRPr lang="ko-KR" altLang="en-US" sz="1600" dirty="0"/>
          </a:p>
        </p:txBody>
      </p:sp>
      <p:sp>
        <p:nvSpPr>
          <p:cNvPr id="20" name="Right Arrow 19"/>
          <p:cNvSpPr/>
          <p:nvPr/>
        </p:nvSpPr>
        <p:spPr>
          <a:xfrm>
            <a:off x="4061470" y="2720870"/>
            <a:ext cx="762904" cy="25252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ight Arrow 20"/>
          <p:cNvSpPr/>
          <p:nvPr/>
        </p:nvSpPr>
        <p:spPr>
          <a:xfrm>
            <a:off x="4075983" y="4534204"/>
            <a:ext cx="741775" cy="246522"/>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p:cNvSpPr txBox="1"/>
          <p:nvPr/>
        </p:nvSpPr>
        <p:spPr>
          <a:xfrm>
            <a:off x="4495535" y="1535306"/>
            <a:ext cx="2018659" cy="369332"/>
          </a:xfrm>
          <a:prstGeom prst="rect">
            <a:avLst/>
          </a:prstGeom>
          <a:noFill/>
        </p:spPr>
        <p:txBody>
          <a:bodyPr wrap="square" rtlCol="0">
            <a:spAutoFit/>
          </a:bodyPr>
          <a:lstStyle/>
          <a:p>
            <a:r>
              <a:rPr lang="en-US" altLang="ko-KR" b="1" dirty="0"/>
              <a:t>AST feature vector</a:t>
            </a:r>
            <a:endParaRPr lang="ko-KR" altLang="en-US" b="1" dirty="0"/>
          </a:p>
        </p:txBody>
      </p:sp>
      <p:sp>
        <p:nvSpPr>
          <p:cNvPr id="24" name="Rectangle 23"/>
          <p:cNvSpPr/>
          <p:nvPr/>
        </p:nvSpPr>
        <p:spPr>
          <a:xfrm>
            <a:off x="748673" y="5982988"/>
            <a:ext cx="7766677" cy="523220"/>
          </a:xfrm>
          <a:prstGeom prst="rect">
            <a:avLst/>
          </a:prstGeom>
        </p:spPr>
        <p:txBody>
          <a:bodyPr wrap="square">
            <a:spAutoFit/>
          </a:bodyPr>
          <a:lstStyle/>
          <a:p>
            <a:r>
              <a:rPr lang="en-US" altLang="ko-KR" sz="1400" dirty="0">
                <a:solidFill>
                  <a:schemeClr val="tx1">
                    <a:lumMod val="65000"/>
                    <a:lumOff val="35000"/>
                  </a:schemeClr>
                </a:solidFill>
                <a:latin typeface="Arial" panose="020B0604020202020204" pitchFamily="34" charset="0"/>
              </a:rPr>
              <a:t>Kim, </a:t>
            </a:r>
            <a:r>
              <a:rPr lang="en-US" altLang="ko-KR" sz="1400" dirty="0" err="1">
                <a:solidFill>
                  <a:schemeClr val="tx1">
                    <a:lumMod val="65000"/>
                    <a:lumOff val="35000"/>
                  </a:schemeClr>
                </a:solidFill>
                <a:latin typeface="Arial" panose="020B0604020202020204" pitchFamily="34" charset="0"/>
              </a:rPr>
              <a:t>Jinhan</a:t>
            </a:r>
            <a:r>
              <a:rPr lang="en-US" altLang="ko-KR" sz="1400" dirty="0">
                <a:solidFill>
                  <a:schemeClr val="tx1">
                    <a:lumMod val="65000"/>
                    <a:lumOff val="35000"/>
                  </a:schemeClr>
                </a:solidFill>
                <a:latin typeface="Arial" panose="020B0604020202020204" pitchFamily="34" charset="0"/>
              </a:rPr>
              <a:t>, </a:t>
            </a:r>
            <a:r>
              <a:rPr lang="en-US" altLang="ko-KR" sz="1400" dirty="0" err="1">
                <a:solidFill>
                  <a:schemeClr val="tx1">
                    <a:lumMod val="65000"/>
                    <a:lumOff val="35000"/>
                  </a:schemeClr>
                </a:solidFill>
                <a:latin typeface="Arial" panose="020B0604020202020204" pitchFamily="34" charset="0"/>
              </a:rPr>
              <a:t>Sanghoon</a:t>
            </a:r>
            <a:r>
              <a:rPr lang="en-US" altLang="ko-KR" sz="1400" dirty="0">
                <a:solidFill>
                  <a:schemeClr val="tx1">
                    <a:lumMod val="65000"/>
                    <a:lumOff val="35000"/>
                  </a:schemeClr>
                </a:solidFill>
                <a:latin typeface="Arial" panose="020B0604020202020204" pitchFamily="34" charset="0"/>
              </a:rPr>
              <a:t> Lee, Seung-won Hwang, and </a:t>
            </a:r>
            <a:r>
              <a:rPr lang="en-US" altLang="ko-KR" sz="1400" dirty="0" err="1">
                <a:solidFill>
                  <a:schemeClr val="tx1">
                    <a:lumMod val="65000"/>
                    <a:lumOff val="35000"/>
                  </a:schemeClr>
                </a:solidFill>
                <a:latin typeface="Arial" panose="020B0604020202020204" pitchFamily="34" charset="0"/>
              </a:rPr>
              <a:t>Sunghun</a:t>
            </a:r>
            <a:r>
              <a:rPr lang="en-US" altLang="ko-KR" sz="1400" dirty="0">
                <a:solidFill>
                  <a:schemeClr val="tx1">
                    <a:lumMod val="65000"/>
                    <a:lumOff val="35000"/>
                  </a:schemeClr>
                </a:solidFill>
                <a:latin typeface="Arial" panose="020B0604020202020204" pitchFamily="34" charset="0"/>
              </a:rPr>
              <a:t> Kim. “Towards an intelligent code search engine.” </a:t>
            </a:r>
            <a:r>
              <a:rPr lang="en-US" altLang="zh-CN" sz="1400" dirty="0">
                <a:solidFill>
                  <a:schemeClr val="tx1">
                    <a:lumMod val="65000"/>
                    <a:lumOff val="35000"/>
                  </a:schemeClr>
                </a:solidFill>
                <a:latin typeface="Arial" panose="020B0604020202020204" pitchFamily="34" charset="0"/>
              </a:rPr>
              <a:t>AAAI</a:t>
            </a:r>
            <a:r>
              <a:rPr lang="zh-CN" altLang="en-US" sz="1400" dirty="0">
                <a:solidFill>
                  <a:schemeClr val="tx1">
                    <a:lumMod val="65000"/>
                    <a:lumOff val="35000"/>
                  </a:schemeClr>
                </a:solidFill>
                <a:latin typeface="Arial" panose="020B0604020202020204" pitchFamily="34" charset="0"/>
              </a:rPr>
              <a:t> </a:t>
            </a:r>
            <a:r>
              <a:rPr lang="en-US" altLang="ko-KR" sz="1400" dirty="0">
                <a:solidFill>
                  <a:schemeClr val="tx1">
                    <a:lumMod val="65000"/>
                    <a:lumOff val="35000"/>
                  </a:schemeClr>
                </a:solidFill>
                <a:latin typeface="Arial" panose="020B0604020202020204" pitchFamily="34" charset="0"/>
              </a:rPr>
              <a:t>2010.</a:t>
            </a:r>
            <a:endParaRPr lang="ko-KR" altLang="en-US" sz="1400" dirty="0">
              <a:solidFill>
                <a:schemeClr val="tx1">
                  <a:lumMod val="65000"/>
                  <a:lumOff val="35000"/>
                </a:schemeClr>
              </a:solidFill>
            </a:endParaRPr>
          </a:p>
        </p:txBody>
      </p:sp>
      <p:grpSp>
        <p:nvGrpSpPr>
          <p:cNvPr id="27" name="Group 26"/>
          <p:cNvGrpSpPr/>
          <p:nvPr/>
        </p:nvGrpSpPr>
        <p:grpSpPr>
          <a:xfrm>
            <a:off x="3231276" y="3117172"/>
            <a:ext cx="2121520" cy="1046131"/>
            <a:chOff x="3231276" y="3117172"/>
            <a:chExt cx="2121520" cy="1046131"/>
          </a:xfrm>
        </p:grpSpPr>
        <p:sp>
          <p:nvSpPr>
            <p:cNvPr id="25" name="Oval 24"/>
            <p:cNvSpPr/>
            <p:nvPr/>
          </p:nvSpPr>
          <p:spPr>
            <a:xfrm>
              <a:off x="3231276" y="3117172"/>
              <a:ext cx="2103367" cy="1046131"/>
            </a:xfrm>
            <a:prstGeom prst="ellipse">
              <a:avLst/>
            </a:prstGeom>
            <a:solidFill>
              <a:schemeClr val="accent5">
                <a:lumMod val="75000"/>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dirty="0"/>
            </a:p>
          </p:txBody>
        </p:sp>
        <p:sp>
          <p:nvSpPr>
            <p:cNvPr id="26" name="TextBox 25"/>
            <p:cNvSpPr txBox="1"/>
            <p:nvPr/>
          </p:nvSpPr>
          <p:spPr>
            <a:xfrm>
              <a:off x="3370953" y="3488203"/>
              <a:ext cx="1981843" cy="369332"/>
            </a:xfrm>
            <a:prstGeom prst="rect">
              <a:avLst/>
            </a:prstGeom>
            <a:noFill/>
          </p:spPr>
          <p:txBody>
            <a:bodyPr wrap="square" lIns="0" tIns="0" rIns="0" bIns="0" rtlCol="0">
              <a:spAutoFit/>
            </a:bodyPr>
            <a:lstStyle/>
            <a:p>
              <a:r>
                <a:rPr lang="en-US" altLang="ko-KR" sz="2400" b="1" dirty="0" err="1">
                  <a:solidFill>
                    <a:schemeClr val="bg1"/>
                  </a:solidFill>
                  <a:latin typeface="Ink Free" panose="03080402000500000000" pitchFamily="66" charset="0"/>
                </a:rPr>
                <a:t>OverSimplified</a:t>
              </a:r>
              <a:endParaRPr lang="ko-KR" altLang="en-US" sz="2400" b="1" dirty="0">
                <a:solidFill>
                  <a:schemeClr val="bg1"/>
                </a:solidFill>
                <a:latin typeface="Ink Free" panose="03080402000500000000" pitchFamily="66" charset="0"/>
              </a:endParaRPr>
            </a:p>
          </p:txBody>
        </p:sp>
      </p:grpSp>
      <p:pic>
        <p:nvPicPr>
          <p:cNvPr id="5122" name="Picture 2" descr="Image result for oversimplified"/>
          <p:cNvPicPr>
            <a:picLocks noChangeAspect="1" noChangeArrowheads="1"/>
          </p:cNvPicPr>
          <p:nvPr/>
        </p:nvPicPr>
        <p:blipFill rotWithShape="1">
          <a:blip r:embed="rId3">
            <a:extLst>
              <a:ext uri="{28A0092B-C50C-407E-A947-70E740481C1C}">
                <a14:useLocalDpi xmlns:a14="http://schemas.microsoft.com/office/drawing/2010/main" val="0"/>
              </a:ext>
            </a:extLst>
          </a:blip>
          <a:srcRect l="19438" t="38039" r="19133" b="23394"/>
          <a:stretch/>
        </p:blipFill>
        <p:spPr bwMode="auto">
          <a:xfrm>
            <a:off x="2658387" y="3104567"/>
            <a:ext cx="3274088" cy="1156283"/>
          </a:xfrm>
          <a:prstGeom prst="rect">
            <a:avLst/>
          </a:prstGeom>
          <a:noFill/>
          <a:ln>
            <a:solidFill>
              <a:srgbClr val="00B0F0"/>
            </a:solidFill>
          </a:ln>
          <a:extLst>
            <a:ext uri="{909E8E84-426E-40DD-AFC4-6F175D3DCCD1}">
              <a14:hiddenFill xmlns:a14="http://schemas.microsoft.com/office/drawing/2010/main">
                <a:solidFill>
                  <a:srgbClr val="FFFFFF"/>
                </a:solidFill>
              </a14:hiddenFill>
            </a:ext>
          </a:extLst>
        </p:spPr>
      </p:pic>
      <p:sp>
        <p:nvSpPr>
          <p:cNvPr id="29" name="Oval 28"/>
          <p:cNvSpPr/>
          <p:nvPr/>
        </p:nvSpPr>
        <p:spPr>
          <a:xfrm>
            <a:off x="7035702" y="3310913"/>
            <a:ext cx="780971" cy="786487"/>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b="1" spc="-100" dirty="0">
              <a:solidFill>
                <a:schemeClr val="tx1"/>
              </a:solidFill>
            </a:endParaRPr>
          </a:p>
        </p:txBody>
      </p:sp>
      <p:grpSp>
        <p:nvGrpSpPr>
          <p:cNvPr id="30" name="Group 29"/>
          <p:cNvGrpSpPr/>
          <p:nvPr/>
        </p:nvGrpSpPr>
        <p:grpSpPr>
          <a:xfrm>
            <a:off x="7131505" y="3457165"/>
            <a:ext cx="556906" cy="493985"/>
            <a:chOff x="2289266" y="236499"/>
            <a:chExt cx="395451" cy="400898"/>
          </a:xfrm>
        </p:grpSpPr>
        <p:cxnSp>
          <p:nvCxnSpPr>
            <p:cNvPr id="31" name="Straight Arrow Connector 30"/>
            <p:cNvCxnSpPr/>
            <p:nvPr/>
          </p:nvCxnSpPr>
          <p:spPr>
            <a:xfrm flipV="1">
              <a:off x="2337732" y="236499"/>
              <a:ext cx="194133" cy="348956"/>
            </a:xfrm>
            <a:prstGeom prst="straightConnector1">
              <a:avLst/>
            </a:prstGeom>
            <a:ln w="19050">
              <a:solidFill>
                <a:schemeClr val="accent1">
                  <a:lumMod val="7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37732" y="236499"/>
              <a:ext cx="0" cy="400898"/>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p:cNvCxnSpPr/>
            <p:nvPr/>
          </p:nvCxnSpPr>
          <p:spPr>
            <a:xfrm flipV="1">
              <a:off x="2337732" y="422377"/>
              <a:ext cx="321569" cy="163078"/>
            </a:xfrm>
            <a:prstGeom prst="line">
              <a:avLst/>
            </a:prstGeom>
            <a:ln w="19050">
              <a:solidFill>
                <a:srgbClr val="0070C0"/>
              </a:solidFill>
              <a:tailEnd type="stealth"/>
            </a:ln>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2397075" y="484423"/>
              <a:ext cx="39247" cy="51176"/>
            </a:xfrm>
            <a:custGeom>
              <a:avLst/>
              <a:gdLst>
                <a:gd name="connsiteX0" fmla="*/ 0 w 176429"/>
                <a:gd name="connsiteY0" fmla="*/ 3710 h 179980"/>
                <a:gd name="connsiteX1" fmla="*/ 104660 w 176429"/>
                <a:gd name="connsiteY1" fmla="*/ 3710 h 179980"/>
                <a:gd name="connsiteX2" fmla="*/ 165253 w 176429"/>
                <a:gd name="connsiteY2" fmla="*/ 42269 h 179980"/>
                <a:gd name="connsiteX3" fmla="*/ 176270 w 176429"/>
                <a:gd name="connsiteY3" fmla="*/ 124895 h 179980"/>
                <a:gd name="connsiteX4" fmla="*/ 170762 w 176429"/>
                <a:gd name="connsiteY4" fmla="*/ 179980 h 179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429" h="179980">
                  <a:moveTo>
                    <a:pt x="0" y="3710"/>
                  </a:moveTo>
                  <a:cubicBezTo>
                    <a:pt x="38559" y="496"/>
                    <a:pt x="77118" y="-2717"/>
                    <a:pt x="104660" y="3710"/>
                  </a:cubicBezTo>
                  <a:cubicBezTo>
                    <a:pt x="132202" y="10137"/>
                    <a:pt x="153318" y="22072"/>
                    <a:pt x="165253" y="42269"/>
                  </a:cubicBezTo>
                  <a:cubicBezTo>
                    <a:pt x="177188" y="62466"/>
                    <a:pt x="175352" y="101943"/>
                    <a:pt x="176270" y="124895"/>
                  </a:cubicBezTo>
                  <a:cubicBezTo>
                    <a:pt x="177188" y="147847"/>
                    <a:pt x="173975" y="163913"/>
                    <a:pt x="170762" y="179980"/>
                  </a:cubicBezTo>
                </a:path>
              </a:pathLst>
            </a:cu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2289266" y="585456"/>
              <a:ext cx="39545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TextBox 35"/>
          <p:cNvSpPr txBox="1"/>
          <p:nvPr/>
        </p:nvSpPr>
        <p:spPr>
          <a:xfrm>
            <a:off x="7789576" y="3506457"/>
            <a:ext cx="861122" cy="492443"/>
          </a:xfrm>
          <a:prstGeom prst="rect">
            <a:avLst/>
          </a:prstGeom>
          <a:noFill/>
        </p:spPr>
        <p:txBody>
          <a:bodyPr wrap="square" lIns="0" tIns="0" rIns="0" bIns="0" rtlCol="0">
            <a:spAutoFit/>
          </a:bodyPr>
          <a:lstStyle/>
          <a:p>
            <a:pPr algn="ctr"/>
            <a:r>
              <a:rPr lang="en-US" altLang="zh-CN" sz="1600" spc="-100" dirty="0"/>
              <a:t>Similarity Measure</a:t>
            </a:r>
            <a:endParaRPr lang="en-US" sz="1600" spc="-100" dirty="0"/>
          </a:p>
        </p:txBody>
      </p:sp>
      <p:sp>
        <p:nvSpPr>
          <p:cNvPr id="37" name="TextBox 36"/>
          <p:cNvSpPr txBox="1"/>
          <p:nvPr/>
        </p:nvSpPr>
        <p:spPr>
          <a:xfrm>
            <a:off x="3940838" y="2453437"/>
            <a:ext cx="921636" cy="246221"/>
          </a:xfrm>
          <a:prstGeom prst="rect">
            <a:avLst/>
          </a:prstGeom>
          <a:noFill/>
        </p:spPr>
        <p:txBody>
          <a:bodyPr wrap="square" lIns="0" tIns="0" rIns="0" bIns="0" rtlCol="0">
            <a:spAutoFit/>
          </a:bodyPr>
          <a:lstStyle/>
          <a:p>
            <a:pPr algn="ctr"/>
            <a:r>
              <a:rPr lang="en-US" altLang="zh-CN" sz="1600" spc="-100" dirty="0"/>
              <a:t>vectorization</a:t>
            </a:r>
            <a:endParaRPr lang="en-US" sz="1600" spc="-100" dirty="0"/>
          </a:p>
        </p:txBody>
      </p:sp>
      <p:sp>
        <p:nvSpPr>
          <p:cNvPr id="38" name="TextBox 37"/>
          <p:cNvSpPr txBox="1"/>
          <p:nvPr/>
        </p:nvSpPr>
        <p:spPr>
          <a:xfrm>
            <a:off x="3928119" y="4292358"/>
            <a:ext cx="914717" cy="246221"/>
          </a:xfrm>
          <a:prstGeom prst="rect">
            <a:avLst/>
          </a:prstGeom>
          <a:noFill/>
        </p:spPr>
        <p:txBody>
          <a:bodyPr wrap="square" lIns="0" tIns="0" rIns="0" bIns="0" rtlCol="0">
            <a:spAutoFit/>
          </a:bodyPr>
          <a:lstStyle/>
          <a:p>
            <a:pPr algn="ctr"/>
            <a:r>
              <a:rPr lang="en-US" altLang="zh-CN" sz="1600" spc="-100" dirty="0"/>
              <a:t>vectorization</a:t>
            </a:r>
            <a:endParaRPr lang="en-US" sz="1600" spc="-100" dirty="0"/>
          </a:p>
        </p:txBody>
      </p:sp>
      <p:sp>
        <p:nvSpPr>
          <p:cNvPr id="28" name="Bent Arrow 27"/>
          <p:cNvSpPr/>
          <p:nvPr/>
        </p:nvSpPr>
        <p:spPr>
          <a:xfrm rot="5400000">
            <a:off x="6942691" y="2633056"/>
            <a:ext cx="514134" cy="736305"/>
          </a:xfrm>
          <a:prstGeom prst="bentArrow">
            <a:avLst>
              <a:gd name="adj1" fmla="val 23041"/>
              <a:gd name="adj2" fmla="val 25000"/>
              <a:gd name="adj3" fmla="val 25000"/>
              <a:gd name="adj4" fmla="val 437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40" name="Bent Arrow 39"/>
          <p:cNvSpPr/>
          <p:nvPr/>
        </p:nvSpPr>
        <p:spPr>
          <a:xfrm rot="5400000" flipH="1">
            <a:off x="7032818" y="4071110"/>
            <a:ext cx="461974" cy="736305"/>
          </a:xfrm>
          <a:prstGeom prst="bentArrow">
            <a:avLst>
              <a:gd name="adj1" fmla="val 26747"/>
              <a:gd name="adj2" fmla="val 28402"/>
              <a:gd name="adj3" fmla="val 23125"/>
              <a:gd name="adj4" fmla="val 4375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117934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additive="base">
                                        <p:cTn id="11" dur="500" fill="hold"/>
                                        <p:tgtEl>
                                          <p:spTgt spid="5122"/>
                                        </p:tgtEl>
                                        <p:attrNameLst>
                                          <p:attrName>ppt_x</p:attrName>
                                        </p:attrNameLst>
                                      </p:cBhvr>
                                      <p:tavLst>
                                        <p:tav tm="0">
                                          <p:val>
                                            <p:strVal val="#ppt_x"/>
                                          </p:val>
                                        </p:tav>
                                        <p:tav tm="100000">
                                          <p:val>
                                            <p:strVal val="#ppt_x"/>
                                          </p:val>
                                        </p:tav>
                                      </p:tavLst>
                                    </p:anim>
                                    <p:anim calcmode="lin" valueType="num">
                                      <p:cBhvr additive="base">
                                        <p:cTn id="1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134" y="380468"/>
            <a:ext cx="8012466" cy="1325563"/>
          </a:xfrm>
        </p:spPr>
        <p:txBody>
          <a:bodyPr>
            <a:normAutofit/>
          </a:bodyPr>
          <a:lstStyle/>
          <a:p>
            <a:r>
              <a:rPr lang="en-US" altLang="ko-KR" sz="3200" dirty="0" err="1">
                <a:latin typeface="Gill Sans MT" panose="020B0502020104020203" pitchFamily="34" charset="0"/>
              </a:rPr>
              <a:t>CodeKernel</a:t>
            </a:r>
            <a:r>
              <a:rPr lang="en-US" altLang="ko-KR" sz="3200" dirty="0">
                <a:latin typeface="Gill Sans MT" panose="020B0502020104020203" pitchFamily="34" charset="0"/>
              </a:rPr>
              <a:t> – A Kernel Method to Cluster Source Code Directly</a:t>
            </a:r>
            <a:endParaRPr lang="ko-KR" altLang="en-US" sz="3200" dirty="0">
              <a:latin typeface="Gill Sans MT" panose="020B0502020104020203" pitchFamily="34" charset="0"/>
            </a:endParaRPr>
          </a:p>
        </p:txBody>
      </p:sp>
      <p:sp>
        <p:nvSpPr>
          <p:cNvPr id="4" name="Slide Number Placeholder 3"/>
          <p:cNvSpPr>
            <a:spLocks noGrp="1"/>
          </p:cNvSpPr>
          <p:nvPr>
            <p:ph type="sldNum" sz="quarter" idx="12"/>
          </p:nvPr>
        </p:nvSpPr>
        <p:spPr>
          <a:xfrm>
            <a:off x="5962650" y="6125225"/>
            <a:ext cx="2743200" cy="365125"/>
          </a:xfrm>
        </p:spPr>
        <p:txBody>
          <a:bodyPr/>
          <a:lstStyle/>
          <a:p>
            <a:fld id="{E5D20B07-BDDC-4D04-8605-14FADEF213F7}" type="slidenum">
              <a:rPr lang="en-US" smtClean="0">
                <a:solidFill>
                  <a:schemeClr val="tx1"/>
                </a:solidFill>
              </a:rPr>
              <a:pPr/>
              <a:t>9</a:t>
            </a:fld>
            <a:endParaRPr lang="en-US" dirty="0">
              <a:solidFill>
                <a:schemeClr val="tx1"/>
              </a:solidFill>
            </a:endParaRPr>
          </a:p>
        </p:txBody>
      </p:sp>
      <p:pic>
        <p:nvPicPr>
          <p:cNvPr id="5" name="Picture 10" descr="Image result for code repository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643" y="4128896"/>
            <a:ext cx="1068713" cy="1093127"/>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287"/>
          <p:cNvSpPr txBox="1"/>
          <p:nvPr/>
        </p:nvSpPr>
        <p:spPr>
          <a:xfrm>
            <a:off x="713801" y="2648378"/>
            <a:ext cx="1138290" cy="28515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1010"/>
              </a:spcAft>
            </a:pPr>
            <a:r>
              <a:rPr lang="en-US" b="1" dirty="0">
                <a:latin typeface="Times New Roman" panose="02020603050405020304" pitchFamily="18" charset="0"/>
                <a:ea typeface="宋体" panose="02010600030101010101" pitchFamily="2" charset="-122"/>
                <a:cs typeface="Times New Roman" panose="02020603050405020304" pitchFamily="18" charset="0"/>
              </a:rPr>
              <a:t>API List</a:t>
            </a:r>
            <a:endParaRPr lang="en-US" dirty="0">
              <a:ea typeface="宋体" panose="02010600030101010101" pitchFamily="2" charset="-122"/>
              <a:cs typeface="Times New Roman" panose="02020603050405020304" pitchFamily="18" charset="0"/>
            </a:endParaRPr>
          </a:p>
        </p:txBody>
      </p:sp>
      <p:cxnSp>
        <p:nvCxnSpPr>
          <p:cNvPr id="9" name="Straight Arrow Connector 8"/>
          <p:cNvCxnSpPr/>
          <p:nvPr/>
        </p:nvCxnSpPr>
        <p:spPr>
          <a:xfrm flipV="1">
            <a:off x="3907399" y="4021828"/>
            <a:ext cx="687556" cy="9056"/>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sp>
        <p:nvSpPr>
          <p:cNvPr id="10" name="Text Box 275"/>
          <p:cNvSpPr txBox="1"/>
          <p:nvPr/>
        </p:nvSpPr>
        <p:spPr>
          <a:xfrm>
            <a:off x="713801" y="5215495"/>
            <a:ext cx="1666232" cy="22359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pPr>
            <a:r>
              <a:rPr lang="en-US" b="1" dirty="0">
                <a:latin typeface="Times New Roman" panose="02020603050405020304" pitchFamily="18" charset="0"/>
                <a:ea typeface="宋体" panose="02010600030101010101" pitchFamily="2" charset="-122"/>
                <a:cs typeface="Times New Roman" panose="02020603050405020304" pitchFamily="18" charset="0"/>
              </a:rPr>
              <a:t>Code Repo</a:t>
            </a:r>
            <a:r>
              <a:rPr lang="en-US" altLang="zh-CN" b="1" dirty="0">
                <a:latin typeface="Times New Roman" panose="02020603050405020304" pitchFamily="18" charset="0"/>
                <a:ea typeface="宋体" panose="02010600030101010101" pitchFamily="2" charset="-122"/>
                <a:cs typeface="Times New Roman" panose="02020603050405020304" pitchFamily="18" charset="0"/>
              </a:rPr>
              <a:t>s</a:t>
            </a:r>
            <a:r>
              <a:rPr lang="en-US" b="1" dirty="0">
                <a:latin typeface="Times New Roman" panose="02020603050405020304" pitchFamily="18" charset="0"/>
                <a:ea typeface="宋体" panose="02010600030101010101" pitchFamily="2" charset="-122"/>
                <a:cs typeface="Times New Roman" panose="02020603050405020304" pitchFamily="18" charset="0"/>
              </a:rPr>
              <a:t>itory</a:t>
            </a:r>
            <a:endParaRPr lang="en-US" dirty="0">
              <a:ea typeface="宋体" panose="02010600030101010101" pitchFamily="2" charset="-122"/>
              <a:cs typeface="Times New Roman" panose="02020603050405020304" pitchFamily="18" charset="0"/>
            </a:endParaRPr>
          </a:p>
        </p:txBody>
      </p:sp>
      <p:cxnSp>
        <p:nvCxnSpPr>
          <p:cNvPr id="11" name="Straight Arrow Connector 10"/>
          <p:cNvCxnSpPr/>
          <p:nvPr/>
        </p:nvCxnSpPr>
        <p:spPr>
          <a:xfrm>
            <a:off x="1826765" y="3428637"/>
            <a:ext cx="565288" cy="628721"/>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Text Box 287"/>
          <p:cNvSpPr txBox="1"/>
          <p:nvPr/>
        </p:nvSpPr>
        <p:spPr>
          <a:xfrm>
            <a:off x="2458402" y="4711837"/>
            <a:ext cx="1452889" cy="6351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1010"/>
              </a:spcAft>
            </a:pPr>
            <a:r>
              <a:rPr lang="en-US" sz="1600" dirty="0">
                <a:ea typeface="宋体" panose="02010600030101010101" pitchFamily="2" charset="-122"/>
                <a:cs typeface="Times New Roman" panose="02020603050405020304" pitchFamily="18" charset="0"/>
              </a:rPr>
              <a:t>Code Snippets for Each API</a:t>
            </a:r>
          </a:p>
        </p:txBody>
      </p:sp>
      <p:cxnSp>
        <p:nvCxnSpPr>
          <p:cNvPr id="13" name="Straight Arrow Connector 12"/>
          <p:cNvCxnSpPr>
            <a:endCxn id="74" idx="2"/>
          </p:cNvCxnSpPr>
          <p:nvPr/>
        </p:nvCxnSpPr>
        <p:spPr>
          <a:xfrm flipV="1">
            <a:off x="1826775" y="4210192"/>
            <a:ext cx="572285" cy="471732"/>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71970" y="2438444"/>
            <a:ext cx="5834861" cy="3109913"/>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29"/>
          </a:p>
        </p:txBody>
      </p:sp>
      <p:sp>
        <p:nvSpPr>
          <p:cNvPr id="15" name="TextBox 14"/>
          <p:cNvSpPr txBox="1"/>
          <p:nvPr/>
        </p:nvSpPr>
        <p:spPr>
          <a:xfrm>
            <a:off x="4437724" y="2509655"/>
            <a:ext cx="2038798" cy="307777"/>
          </a:xfrm>
          <a:prstGeom prst="rect">
            <a:avLst/>
          </a:prstGeom>
          <a:noFill/>
        </p:spPr>
        <p:txBody>
          <a:bodyPr wrap="square" lIns="0" tIns="0" rIns="0" bIns="0" rtlCol="0">
            <a:spAutoFit/>
          </a:bodyPr>
          <a:lstStyle/>
          <a:p>
            <a:r>
              <a:rPr lang="en-US" altLang="zh-CN" sz="2000" dirty="0"/>
              <a:t>Offline</a:t>
            </a:r>
            <a:r>
              <a:rPr lang="en-US" altLang="zh-CN" sz="400" dirty="0"/>
              <a:t> </a:t>
            </a:r>
            <a:r>
              <a:rPr lang="en-US" altLang="zh-CN" sz="2000" dirty="0"/>
              <a:t> Processing</a:t>
            </a:r>
            <a:endParaRPr lang="en-US" sz="400" dirty="0"/>
          </a:p>
        </p:txBody>
      </p:sp>
      <p:cxnSp>
        <p:nvCxnSpPr>
          <p:cNvPr id="16" name="Straight Arrow Connector 15"/>
          <p:cNvCxnSpPr>
            <a:stCxn id="82" idx="2"/>
            <a:endCxn id="19" idx="1"/>
          </p:cNvCxnSpPr>
          <p:nvPr/>
        </p:nvCxnSpPr>
        <p:spPr>
          <a:xfrm flipH="1">
            <a:off x="7686228" y="3174270"/>
            <a:ext cx="3712" cy="413120"/>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endCxn id="84" idx="0"/>
          </p:cNvCxnSpPr>
          <p:nvPr/>
        </p:nvCxnSpPr>
        <p:spPr>
          <a:xfrm>
            <a:off x="7686228" y="4470782"/>
            <a:ext cx="4404" cy="222349"/>
          </a:xfrm>
          <a:prstGeom prst="straightConnector1">
            <a:avLst/>
          </a:prstGeom>
          <a:ln w="28575">
            <a:solidFill>
              <a:schemeClr val="tx1"/>
            </a:solidFill>
            <a:tailEnd type="arrow" w="lg" len="lg"/>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19" idx="2"/>
          </p:cNvCxnSpPr>
          <p:nvPr/>
        </p:nvCxnSpPr>
        <p:spPr>
          <a:xfrm flipV="1">
            <a:off x="6071653" y="4000511"/>
            <a:ext cx="861898" cy="2967"/>
          </a:xfrm>
          <a:prstGeom prst="straightConnector1">
            <a:avLst/>
          </a:prstGeom>
          <a:ln w="28575">
            <a:tailEnd type="stealth" w="lg" len="lg"/>
          </a:ln>
        </p:spPr>
        <p:style>
          <a:lnRef idx="1">
            <a:schemeClr val="dk1"/>
          </a:lnRef>
          <a:fillRef idx="0">
            <a:schemeClr val="dk1"/>
          </a:fillRef>
          <a:effectRef idx="0">
            <a:schemeClr val="dk1"/>
          </a:effectRef>
          <a:fontRef idx="minor">
            <a:schemeClr val="tx1"/>
          </a:fontRef>
        </p:style>
      </p:cxnSp>
      <p:sp>
        <p:nvSpPr>
          <p:cNvPr id="19" name="Flowchart: Magnetic Disk 18"/>
          <p:cNvSpPr/>
          <p:nvPr/>
        </p:nvSpPr>
        <p:spPr>
          <a:xfrm>
            <a:off x="6933552" y="3587390"/>
            <a:ext cx="1505351" cy="826242"/>
          </a:xfrm>
          <a:prstGeom prst="flowChartMagneticDisk">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lang="en-US" altLang="zh-CN" sz="1600" dirty="0">
                <a:solidFill>
                  <a:schemeClr val="tx1"/>
                </a:solidFill>
                <a:cs typeface="Times New Roman" panose="02020603050405020304" pitchFamily="18" charset="0"/>
              </a:rPr>
              <a:t>Code Example Repository</a:t>
            </a:r>
            <a:endParaRPr lang="en-US" sz="1600" dirty="0">
              <a:solidFill>
                <a:schemeClr val="tx1"/>
              </a:solidFill>
              <a:ea typeface="宋体" panose="02010600030101010101" pitchFamily="2" charset="-122"/>
              <a:cs typeface="Times New Roman" panose="02020603050405020304" pitchFamily="18" charset="0"/>
            </a:endParaRPr>
          </a:p>
        </p:txBody>
      </p:sp>
      <p:grpSp>
        <p:nvGrpSpPr>
          <p:cNvPr id="20" name="Group 19"/>
          <p:cNvGrpSpPr/>
          <p:nvPr/>
        </p:nvGrpSpPr>
        <p:grpSpPr>
          <a:xfrm>
            <a:off x="4542280" y="3348505"/>
            <a:ext cx="1589662" cy="1273681"/>
            <a:chOff x="-4731628" y="2074343"/>
            <a:chExt cx="4293714" cy="3352010"/>
          </a:xfrm>
        </p:grpSpPr>
        <p:sp>
          <p:nvSpPr>
            <p:cNvPr id="21" name="Parallelogram 20"/>
            <p:cNvSpPr/>
            <p:nvPr/>
          </p:nvSpPr>
          <p:spPr>
            <a:xfrm rot="20300823" flipV="1">
              <a:off x="-4731628" y="3307897"/>
              <a:ext cx="4293714" cy="572129"/>
            </a:xfrm>
            <a:prstGeom prst="parallelogram">
              <a:avLst>
                <a:gd name="adj" fmla="val 131502"/>
              </a:avLst>
            </a:prstGeom>
            <a:solidFill>
              <a:schemeClr val="bg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315082" y="2175153"/>
              <a:ext cx="3251200" cy="3240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315082" y="2074343"/>
              <a:ext cx="3251200" cy="3240000"/>
            </a:xfrm>
            <a:prstGeom prst="ellipse">
              <a:avLst/>
            </a:prstGeom>
            <a:noFill/>
            <a:ln>
              <a:solidFill>
                <a:schemeClr val="tx1"/>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4328410" y="2180753"/>
              <a:ext cx="3251200" cy="3240000"/>
            </a:xfrm>
            <a:prstGeom prst="ellipse">
              <a:avLst/>
            </a:prstGeom>
            <a:noFill/>
            <a:ln>
              <a:solidFill>
                <a:schemeClr val="tx1"/>
              </a:solidFill>
            </a:ln>
            <a:scene3d>
              <a:camera prst="isometricTop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2380095" y="4296105"/>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2019232" y="3991965"/>
              <a:ext cx="144000" cy="144000"/>
            </a:xfrm>
            <a:prstGeom prst="ellipse">
              <a:avLst/>
            </a:prstGeom>
            <a:solidFill>
              <a:schemeClr val="accent1">
                <a:lumMod val="50000"/>
              </a:schemeClr>
            </a:solidFill>
            <a:ln w="952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38049" y="3824074"/>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307492" y="3824074"/>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511907" y="4171965"/>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1962854" y="4256730"/>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703141" y="4716600"/>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2584682" y="5006070"/>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2324294" y="4763574"/>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035447" y="4858193"/>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146641" y="5139002"/>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559128" y="4795957"/>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1375056" y="4438531"/>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730405" y="4536831"/>
              <a:ext cx="144000" cy="144000"/>
            </a:xfrm>
            <a:prstGeom prst="ellipse">
              <a:avLst/>
            </a:prstGeom>
            <a:solidFill>
              <a:schemeClr val="accent1">
                <a:lumMod val="50000"/>
              </a:schemeClr>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Diamond 38"/>
            <p:cNvSpPr/>
            <p:nvPr/>
          </p:nvSpPr>
          <p:spPr>
            <a:xfrm>
              <a:off x="-3594173" y="2452676"/>
              <a:ext cx="180000" cy="180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3711893" y="2797414"/>
              <a:ext cx="180000" cy="180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4103281" y="2955171"/>
              <a:ext cx="180000" cy="180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iamond 41"/>
            <p:cNvSpPr/>
            <p:nvPr/>
          </p:nvSpPr>
          <p:spPr>
            <a:xfrm>
              <a:off x="-4111294" y="3228748"/>
              <a:ext cx="180000" cy="180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3684173" y="3138748"/>
              <a:ext cx="180000" cy="180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iamond 43"/>
            <p:cNvSpPr/>
            <p:nvPr/>
          </p:nvSpPr>
          <p:spPr>
            <a:xfrm>
              <a:off x="-3350273" y="2624623"/>
              <a:ext cx="180000" cy="180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3388432" y="2925912"/>
              <a:ext cx="180000" cy="180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3880457" y="2620083"/>
              <a:ext cx="180000" cy="180000"/>
            </a:xfrm>
            <a:prstGeom prst="diamond">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287"/>
          <p:cNvSpPr txBox="1"/>
          <p:nvPr/>
        </p:nvSpPr>
        <p:spPr>
          <a:xfrm>
            <a:off x="4599912" y="4861371"/>
            <a:ext cx="1440062" cy="2980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algn="ctr">
              <a:lnSpc>
                <a:spcPct val="107000"/>
              </a:lnSpc>
              <a:spcAft>
                <a:spcPts val="1010"/>
              </a:spcAft>
            </a:pPr>
            <a:r>
              <a:rPr lang="en-US" altLang="zh-CN" b="1" dirty="0" err="1">
                <a:solidFill>
                  <a:srgbClr val="002060"/>
                </a:solidFill>
                <a:latin typeface="Times New Roman" panose="02020603050405020304" pitchFamily="18" charset="0"/>
                <a:ea typeface="宋体" panose="02010600030101010101" pitchFamily="2" charset="-122"/>
                <a:cs typeface="Times New Roman" panose="02020603050405020304" pitchFamily="18" charset="0"/>
              </a:rPr>
              <a:t>CodeKernel</a:t>
            </a:r>
            <a:endParaRPr lang="en-US"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cxnSp>
        <p:nvCxnSpPr>
          <p:cNvPr id="48" name="Straight Connector 47"/>
          <p:cNvCxnSpPr>
            <a:stCxn id="39" idx="3"/>
            <a:endCxn id="44" idx="0"/>
          </p:cNvCxnSpPr>
          <p:nvPr/>
        </p:nvCxnSpPr>
        <p:spPr>
          <a:xfrm>
            <a:off x="5030041" y="3526460"/>
            <a:ext cx="56979" cy="3113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46" idx="0"/>
            <a:endCxn id="39" idx="1"/>
          </p:cNvCxnSpPr>
          <p:nvPr/>
        </p:nvCxnSpPr>
        <p:spPr>
          <a:xfrm flipV="1">
            <a:off x="4890730" y="3526460"/>
            <a:ext cx="72670" cy="2941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1" idx="2"/>
            <a:endCxn id="42" idx="0"/>
          </p:cNvCxnSpPr>
          <p:nvPr/>
        </p:nvCxnSpPr>
        <p:spPr>
          <a:xfrm flipH="1">
            <a:off x="4805268" y="3751594"/>
            <a:ext cx="2967" cy="35557"/>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43" idx="0"/>
            <a:endCxn id="45" idx="1"/>
          </p:cNvCxnSpPr>
          <p:nvPr/>
        </p:nvCxnSpPr>
        <p:spPr>
          <a:xfrm flipV="1">
            <a:off x="4963400" y="3706278"/>
            <a:ext cx="76171" cy="4667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27" idx="6"/>
            <a:endCxn id="28" idx="2"/>
          </p:cNvCxnSpPr>
          <p:nvPr/>
        </p:nvCxnSpPr>
        <p:spPr>
          <a:xfrm>
            <a:off x="5740930" y="4040718"/>
            <a:ext cx="690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27" idx="4"/>
            <a:endCxn id="29" idx="0"/>
          </p:cNvCxnSpPr>
          <p:nvPr/>
        </p:nvCxnSpPr>
        <p:spPr>
          <a:xfrm>
            <a:off x="5714274" y="4068075"/>
            <a:ext cx="46701" cy="7747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28" idx="4"/>
            <a:endCxn id="29" idx="7"/>
          </p:cNvCxnSpPr>
          <p:nvPr/>
        </p:nvCxnSpPr>
        <p:spPr>
          <a:xfrm flipH="1">
            <a:off x="5779823" y="4068076"/>
            <a:ext cx="56832" cy="8548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25" idx="7"/>
            <a:endCxn id="26" idx="3"/>
          </p:cNvCxnSpPr>
          <p:nvPr/>
        </p:nvCxnSpPr>
        <p:spPr>
          <a:xfrm flipV="1">
            <a:off x="5458395" y="4123857"/>
            <a:ext cx="95904" cy="7687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26" idx="5"/>
            <a:endCxn id="30" idx="0"/>
          </p:cNvCxnSpPr>
          <p:nvPr/>
        </p:nvCxnSpPr>
        <p:spPr>
          <a:xfrm>
            <a:off x="5591996" y="4123856"/>
            <a:ext cx="2024" cy="5390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0" idx="4"/>
            <a:endCxn id="33" idx="7"/>
          </p:cNvCxnSpPr>
          <p:nvPr/>
        </p:nvCxnSpPr>
        <p:spPr>
          <a:xfrm flipH="1">
            <a:off x="5479054" y="4232474"/>
            <a:ext cx="114967" cy="145885"/>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25" idx="5"/>
            <a:endCxn id="33" idx="0"/>
          </p:cNvCxnSpPr>
          <p:nvPr/>
        </p:nvCxnSpPr>
        <p:spPr>
          <a:xfrm>
            <a:off x="5458394" y="4239423"/>
            <a:ext cx="1810" cy="13092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38" idx="4"/>
            <a:endCxn id="36" idx="1"/>
          </p:cNvCxnSpPr>
          <p:nvPr/>
        </p:nvCxnSpPr>
        <p:spPr>
          <a:xfrm>
            <a:off x="5680081" y="4338905"/>
            <a:ext cx="44563" cy="51759"/>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38" idx="6"/>
            <a:endCxn id="37" idx="2"/>
          </p:cNvCxnSpPr>
          <p:nvPr/>
        </p:nvCxnSpPr>
        <p:spPr>
          <a:xfrm flipV="1">
            <a:off x="5706737" y="4274196"/>
            <a:ext cx="78247" cy="37352"/>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37" idx="3"/>
            <a:endCxn id="36" idx="7"/>
          </p:cNvCxnSpPr>
          <p:nvPr/>
        </p:nvCxnSpPr>
        <p:spPr>
          <a:xfrm flipH="1">
            <a:off x="5762340" y="4293540"/>
            <a:ext cx="30451" cy="97123"/>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31" idx="4"/>
            <a:endCxn id="32" idx="1"/>
          </p:cNvCxnSpPr>
          <p:nvPr/>
        </p:nvCxnSpPr>
        <p:spPr>
          <a:xfrm>
            <a:off x="5319944" y="4407213"/>
            <a:ext cx="25008" cy="6328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32" idx="5"/>
            <a:endCxn id="35" idx="2"/>
          </p:cNvCxnSpPr>
          <p:nvPr/>
        </p:nvCxnSpPr>
        <p:spPr>
          <a:xfrm>
            <a:off x="5382650" y="4509191"/>
            <a:ext cx="116670" cy="3116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34" idx="3"/>
            <a:endCxn id="35" idx="7"/>
          </p:cNvCxnSpPr>
          <p:nvPr/>
        </p:nvCxnSpPr>
        <p:spPr>
          <a:xfrm flipH="1">
            <a:off x="5544825" y="4453002"/>
            <a:ext cx="3469" cy="6801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6" idx="2"/>
            <a:endCxn id="40" idx="1"/>
          </p:cNvCxnSpPr>
          <p:nvPr/>
        </p:nvCxnSpPr>
        <p:spPr>
          <a:xfrm>
            <a:off x="4890730" y="3624268"/>
            <a:ext cx="29086" cy="33184"/>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39" idx="2"/>
            <a:endCxn id="40" idx="3"/>
          </p:cNvCxnSpPr>
          <p:nvPr/>
        </p:nvCxnSpPr>
        <p:spPr>
          <a:xfrm flipH="1">
            <a:off x="4986459" y="3560658"/>
            <a:ext cx="10263" cy="96794"/>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2847407" y="2871970"/>
            <a:ext cx="885321" cy="784661"/>
            <a:chOff x="19292" y="123000"/>
            <a:chExt cx="678401" cy="697594"/>
          </a:xfrm>
        </p:grpSpPr>
        <p:sp>
          <p:nvSpPr>
            <p:cNvPr id="68" name="剪去单圆角的矩形 2">
              <a:extLst>
                <a:ext uri="{FF2B5EF4-FFF2-40B4-BE49-F238E27FC236}">
                  <a16:creationId xmlns:a16="http://schemas.microsoft.com/office/drawing/2014/main" id="{8B92C3CA-0D6B-C349-80D8-7AE8ECB5A335}"/>
                </a:ext>
              </a:extLst>
            </p:cNvPr>
            <p:cNvSpPr/>
            <p:nvPr/>
          </p:nvSpPr>
          <p:spPr>
            <a:xfrm>
              <a:off x="98998" y="12300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69" name="剪去单圆角的矩形 2">
              <a:extLst>
                <a:ext uri="{FF2B5EF4-FFF2-40B4-BE49-F238E27FC236}">
                  <a16:creationId xmlns:a16="http://schemas.microsoft.com/office/drawing/2014/main" id="{8B92C3CA-0D6B-C349-80D8-7AE8ECB5A335}"/>
                </a:ext>
              </a:extLst>
            </p:cNvPr>
            <p:cNvSpPr/>
            <p:nvPr/>
          </p:nvSpPr>
          <p:spPr>
            <a:xfrm>
              <a:off x="60283" y="159377"/>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70" name="剪去单圆角的矩形 2">
              <a:extLst>
                <a:ext uri="{FF2B5EF4-FFF2-40B4-BE49-F238E27FC236}">
                  <a16:creationId xmlns:a16="http://schemas.microsoft.com/office/drawing/2014/main" id="{8B92C3CA-0D6B-C349-80D8-7AE8ECB5A335}"/>
                </a:ext>
              </a:extLst>
            </p:cNvPr>
            <p:cNvSpPr/>
            <p:nvPr/>
          </p:nvSpPr>
          <p:spPr>
            <a:xfrm>
              <a:off x="19292" y="196436"/>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read () </a:t>
              </a:r>
            </a:p>
            <a:p>
              <a:r>
                <a:rPr kumimoji="1" lang="en-US" altLang="zh-CN" sz="900" dirty="0">
                  <a:solidFill>
                    <a:schemeClr val="tx1"/>
                  </a:solidFill>
                </a:rPr>
                <a:t>{</a:t>
              </a:r>
            </a:p>
            <a:p>
              <a:r>
                <a:rPr kumimoji="1" lang="en-US" altLang="zh-CN" sz="900" dirty="0">
                  <a:solidFill>
                    <a:schemeClr val="tx1"/>
                  </a:solidFill>
                </a:rPr>
                <a:t>   a = list();</a:t>
              </a:r>
            </a:p>
            <a:p>
              <a:r>
                <a:rPr kumimoji="1" lang="en-US" altLang="zh-CN" sz="900" dirty="0">
                  <a:solidFill>
                    <a:schemeClr val="tx1"/>
                  </a:solidFill>
                </a:rPr>
                <a:t>   </a:t>
              </a:r>
              <a:r>
                <a:rPr kumimoji="1" lang="en-US" altLang="zh-CN" sz="900" dirty="0" err="1">
                  <a:solidFill>
                    <a:schemeClr val="tx1"/>
                  </a:solidFill>
                </a:rPr>
                <a:t>a.append</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grpSp>
      <p:grpSp>
        <p:nvGrpSpPr>
          <p:cNvPr id="71" name="Group 70"/>
          <p:cNvGrpSpPr/>
          <p:nvPr/>
        </p:nvGrpSpPr>
        <p:grpSpPr>
          <a:xfrm>
            <a:off x="2399060" y="3763188"/>
            <a:ext cx="785787" cy="804528"/>
            <a:chOff x="20010" y="122640"/>
            <a:chExt cx="677315" cy="702264"/>
          </a:xfrm>
        </p:grpSpPr>
        <p:sp>
          <p:nvSpPr>
            <p:cNvPr id="72" name="剪去单圆角的矩形 2">
              <a:extLst>
                <a:ext uri="{FF2B5EF4-FFF2-40B4-BE49-F238E27FC236}">
                  <a16:creationId xmlns:a16="http://schemas.microsoft.com/office/drawing/2014/main" id="{8B92C3CA-0D6B-C349-80D8-7AE8ECB5A335}"/>
                </a:ext>
              </a:extLst>
            </p:cNvPr>
            <p:cNvSpPr/>
            <p:nvPr/>
          </p:nvSpPr>
          <p:spPr>
            <a:xfrm>
              <a:off x="98630" y="12264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73" name="剪去单圆角的矩形 2">
              <a:extLst>
                <a:ext uri="{FF2B5EF4-FFF2-40B4-BE49-F238E27FC236}">
                  <a16:creationId xmlns:a16="http://schemas.microsoft.com/office/drawing/2014/main" id="{8B92C3CA-0D6B-C349-80D8-7AE8ECB5A335}"/>
                </a:ext>
              </a:extLst>
            </p:cNvPr>
            <p:cNvSpPr/>
            <p:nvPr/>
          </p:nvSpPr>
          <p:spPr>
            <a:xfrm>
              <a:off x="60101" y="159195"/>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74" name="剪去单圆角的矩形 2">
              <a:extLst>
                <a:ext uri="{FF2B5EF4-FFF2-40B4-BE49-F238E27FC236}">
                  <a16:creationId xmlns:a16="http://schemas.microsoft.com/office/drawing/2014/main" id="{8B92C3CA-0D6B-C349-80D8-7AE8ECB5A335}"/>
                </a:ext>
              </a:extLst>
            </p:cNvPr>
            <p:cNvSpPr/>
            <p:nvPr/>
          </p:nvSpPr>
          <p:spPr>
            <a:xfrm>
              <a:off x="20010" y="200746"/>
              <a:ext cx="59298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foo () </a:t>
              </a:r>
            </a:p>
            <a:p>
              <a:r>
                <a:rPr kumimoji="1" lang="en-US" altLang="zh-CN" sz="900" dirty="0">
                  <a:solidFill>
                    <a:schemeClr val="tx1"/>
                  </a:solidFill>
                </a:rPr>
                <a:t>{</a:t>
              </a:r>
            </a:p>
            <a:p>
              <a:r>
                <a:rPr kumimoji="1" lang="en-US" altLang="zh-CN" sz="900" dirty="0">
                  <a:solidFill>
                    <a:schemeClr val="tx1"/>
                  </a:solidFill>
                </a:rPr>
                <a:t>    a= array();</a:t>
              </a:r>
            </a:p>
            <a:p>
              <a:r>
                <a:rPr kumimoji="1" lang="en-US" altLang="zh-CN" sz="900" dirty="0">
                  <a:solidFill>
                    <a:schemeClr val="tx1"/>
                  </a:solidFill>
                </a:rPr>
                <a:t>    </a:t>
              </a:r>
              <a:r>
                <a:rPr kumimoji="1" lang="en-US" altLang="zh-CN" sz="900" dirty="0" err="1">
                  <a:solidFill>
                    <a:schemeClr val="tx1"/>
                  </a:solidFill>
                </a:rPr>
                <a:t>a.add</a:t>
              </a:r>
              <a:r>
                <a:rPr kumimoji="1" lang="en-US" altLang="zh-CN" sz="900" dirty="0">
                  <a:solidFill>
                    <a:schemeClr val="tx1"/>
                  </a:solidFill>
                </a:rPr>
                <a:t>(‘’”);</a:t>
              </a:r>
            </a:p>
            <a:p>
              <a:r>
                <a:rPr kumimoji="1" lang="en-US" altLang="zh-CN" sz="900" dirty="0">
                  <a:solidFill>
                    <a:schemeClr val="tx1"/>
                  </a:solidFill>
                </a:rPr>
                <a:t>}</a:t>
              </a:r>
              <a:endParaRPr kumimoji="1" lang="zh-CN" altLang="en-US" sz="900" dirty="0">
                <a:solidFill>
                  <a:schemeClr val="tx1"/>
                </a:solidFill>
              </a:endParaRPr>
            </a:p>
          </p:txBody>
        </p:sp>
      </p:grpSp>
      <p:grpSp>
        <p:nvGrpSpPr>
          <p:cNvPr id="75" name="Group 74"/>
          <p:cNvGrpSpPr/>
          <p:nvPr/>
        </p:nvGrpSpPr>
        <p:grpSpPr>
          <a:xfrm>
            <a:off x="3268045" y="3737920"/>
            <a:ext cx="818951" cy="802437"/>
            <a:chOff x="20009" y="122808"/>
            <a:chExt cx="677823" cy="699501"/>
          </a:xfrm>
        </p:grpSpPr>
        <p:sp>
          <p:nvSpPr>
            <p:cNvPr id="76" name="剪去单圆角的矩形 2">
              <a:extLst>
                <a:ext uri="{FF2B5EF4-FFF2-40B4-BE49-F238E27FC236}">
                  <a16:creationId xmlns:a16="http://schemas.microsoft.com/office/drawing/2014/main" id="{8B92C3CA-0D6B-C349-80D8-7AE8ECB5A335}"/>
                </a:ext>
              </a:extLst>
            </p:cNvPr>
            <p:cNvSpPr/>
            <p:nvPr/>
          </p:nvSpPr>
          <p:spPr>
            <a:xfrm>
              <a:off x="99137" y="122808"/>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77" name="剪去单圆角的矩形 2">
              <a:extLst>
                <a:ext uri="{FF2B5EF4-FFF2-40B4-BE49-F238E27FC236}">
                  <a16:creationId xmlns:a16="http://schemas.microsoft.com/office/drawing/2014/main" id="{8B92C3CA-0D6B-C349-80D8-7AE8ECB5A335}"/>
                </a:ext>
              </a:extLst>
            </p:cNvPr>
            <p:cNvSpPr/>
            <p:nvPr/>
          </p:nvSpPr>
          <p:spPr>
            <a:xfrm>
              <a:off x="60354" y="159280"/>
              <a:ext cx="598695"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600" dirty="0">
                  <a:solidFill>
                    <a:srgbClr val="C00000"/>
                  </a:solidFill>
                </a:rPr>
                <a:t>void</a:t>
              </a:r>
              <a:r>
                <a:rPr kumimoji="1" lang="en-US" altLang="zh-CN" sz="600" dirty="0">
                  <a:solidFill>
                    <a:schemeClr val="tx1"/>
                  </a:solidFill>
                </a:rPr>
                <a:t>  foo () </a:t>
              </a:r>
            </a:p>
            <a:p>
              <a:r>
                <a:rPr kumimoji="1" lang="en-US" altLang="zh-CN" sz="600" dirty="0">
                  <a:solidFill>
                    <a:schemeClr val="tx1"/>
                  </a:solidFill>
                </a:rPr>
                <a:t>{</a:t>
              </a:r>
            </a:p>
            <a:p>
              <a:r>
                <a:rPr kumimoji="1" lang="en-US" altLang="zh-CN" sz="600" dirty="0">
                  <a:solidFill>
                    <a:schemeClr val="tx1"/>
                  </a:solidFill>
                </a:rPr>
                <a:t>    a = map();</a:t>
              </a:r>
            </a:p>
            <a:p>
              <a:r>
                <a:rPr kumimoji="1" lang="en-US" altLang="zh-CN" sz="600" dirty="0">
                  <a:solidFill>
                    <a:schemeClr val="tx1"/>
                  </a:solidFill>
                </a:rPr>
                <a:t>    </a:t>
              </a:r>
              <a:r>
                <a:rPr kumimoji="1" lang="en-US" altLang="zh-CN" sz="600" dirty="0" err="1">
                  <a:solidFill>
                    <a:schemeClr val="tx1"/>
                  </a:solidFill>
                </a:rPr>
                <a:t>a.put</a:t>
              </a:r>
              <a:r>
                <a:rPr kumimoji="1" lang="en-US" altLang="zh-CN" sz="600" dirty="0">
                  <a:solidFill>
                    <a:schemeClr val="tx1"/>
                  </a:solidFill>
                </a:rPr>
                <a:t>(‘’”);</a:t>
              </a:r>
            </a:p>
            <a:p>
              <a:r>
                <a:rPr kumimoji="1" lang="en-US" altLang="zh-CN" sz="600" dirty="0">
                  <a:solidFill>
                    <a:schemeClr val="tx1"/>
                  </a:solidFill>
                </a:rPr>
                <a:t>}</a:t>
              </a:r>
              <a:endParaRPr kumimoji="1" lang="zh-CN" altLang="en-US" sz="600" dirty="0">
                <a:solidFill>
                  <a:schemeClr val="tx1"/>
                </a:solidFill>
              </a:endParaRPr>
            </a:p>
          </p:txBody>
        </p:sp>
        <p:sp>
          <p:nvSpPr>
            <p:cNvPr id="78" name="剪去单圆角的矩形 2">
              <a:extLst>
                <a:ext uri="{FF2B5EF4-FFF2-40B4-BE49-F238E27FC236}">
                  <a16:creationId xmlns:a16="http://schemas.microsoft.com/office/drawing/2014/main" id="{8B92C3CA-0D6B-C349-80D8-7AE8ECB5A335}"/>
                </a:ext>
              </a:extLst>
            </p:cNvPr>
            <p:cNvSpPr/>
            <p:nvPr/>
          </p:nvSpPr>
          <p:spPr>
            <a:xfrm>
              <a:off x="20009" y="198151"/>
              <a:ext cx="598694" cy="624158"/>
            </a:xfrm>
            <a:prstGeom prst="snipRoundRect">
              <a:avLst>
                <a:gd name="adj1" fmla="val 0"/>
                <a:gd name="adj2" fmla="val 17592"/>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rtlCol="0" anchor="ctr"/>
            <a:lstStyle/>
            <a:p>
              <a:r>
                <a:rPr kumimoji="1" lang="en-US" altLang="zh-CN" sz="900" dirty="0">
                  <a:solidFill>
                    <a:srgbClr val="C00000"/>
                  </a:solidFill>
                </a:rPr>
                <a:t>void</a:t>
              </a:r>
              <a:r>
                <a:rPr kumimoji="1" lang="en-US" altLang="zh-CN" sz="900" dirty="0">
                  <a:solidFill>
                    <a:schemeClr val="tx1"/>
                  </a:solidFill>
                </a:rPr>
                <a:t>  foo () </a:t>
              </a:r>
            </a:p>
            <a:p>
              <a:r>
                <a:rPr kumimoji="1" lang="en-US" altLang="zh-CN" sz="900" dirty="0">
                  <a:solidFill>
                    <a:schemeClr val="tx1"/>
                  </a:solidFill>
                </a:rPr>
                <a:t>{</a:t>
              </a:r>
            </a:p>
            <a:p>
              <a:r>
                <a:rPr kumimoji="1" lang="en-US" altLang="zh-CN" sz="900" dirty="0">
                  <a:solidFill>
                    <a:schemeClr val="tx1"/>
                  </a:solidFill>
                </a:rPr>
                <a:t>    a = map();</a:t>
              </a:r>
            </a:p>
            <a:p>
              <a:r>
                <a:rPr kumimoji="1" lang="en-US" altLang="zh-CN" sz="900" dirty="0">
                  <a:solidFill>
                    <a:schemeClr val="tx1"/>
                  </a:solidFill>
                </a:rPr>
                <a:t>    </a:t>
              </a:r>
              <a:r>
                <a:rPr kumimoji="1" lang="en-US" altLang="zh-CN" sz="900" dirty="0" err="1">
                  <a:solidFill>
                    <a:schemeClr val="tx1"/>
                  </a:solidFill>
                </a:rPr>
                <a:t>a.put</a:t>
              </a:r>
              <a:r>
                <a:rPr kumimoji="1" lang="en-US" altLang="zh-CN" sz="900" dirty="0">
                  <a:solidFill>
                    <a:schemeClr val="tx1"/>
                  </a:solidFill>
                </a:rPr>
                <a:t>(1,‘’);</a:t>
              </a:r>
            </a:p>
            <a:p>
              <a:r>
                <a:rPr kumimoji="1" lang="en-US" altLang="zh-CN" sz="900" dirty="0">
                  <a:solidFill>
                    <a:schemeClr val="tx1"/>
                  </a:solidFill>
                </a:rPr>
                <a:t>}</a:t>
              </a:r>
              <a:endParaRPr kumimoji="1" lang="zh-CN" altLang="en-US" sz="900" dirty="0">
                <a:solidFill>
                  <a:schemeClr val="tx1"/>
                </a:solidFill>
              </a:endParaRPr>
            </a:p>
          </p:txBody>
        </p:sp>
      </p:grpSp>
      <p:pic>
        <p:nvPicPr>
          <p:cNvPr id="79" name="Picture 4" descr="Image result for github"/>
          <p:cNvPicPr>
            <a:picLocks noChangeAspect="1" noChangeArrowheads="1"/>
          </p:cNvPicPr>
          <p:nvPr/>
        </p:nvPicPr>
        <p:blipFill rotWithShape="1">
          <a:blip r:embed="rId4">
            <a:extLst>
              <a:ext uri="{28A0092B-C50C-407E-A947-70E740481C1C}">
                <a14:useLocalDpi xmlns:a14="http://schemas.microsoft.com/office/drawing/2010/main" val="0"/>
              </a:ext>
            </a:extLst>
          </a:blip>
          <a:srcRect l="24751" t="3029" r="23792" b="2999"/>
          <a:stretch/>
        </p:blipFill>
        <p:spPr bwMode="auto">
          <a:xfrm>
            <a:off x="1108557" y="4275446"/>
            <a:ext cx="440510" cy="43209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6" descr="Image result for api doc icon"/>
          <p:cNvPicPr>
            <a:picLocks noChangeAspect="1" noChangeArrowheads="1"/>
          </p:cNvPicPr>
          <p:nvPr/>
        </p:nvPicPr>
        <p:blipFill>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22701" y="2880692"/>
            <a:ext cx="1009485" cy="1032545"/>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8" descr="Related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82" y="3642186"/>
            <a:ext cx="949838" cy="971535"/>
          </a:xfrm>
          <a:prstGeom prst="rect">
            <a:avLst/>
          </a:prstGeom>
          <a:noFill/>
          <a:extLst>
            <a:ext uri="{909E8E84-426E-40DD-AFC4-6F175D3DCCD1}">
              <a14:hiddenFill xmlns:a14="http://schemas.microsoft.com/office/drawing/2010/main">
                <a:solidFill>
                  <a:srgbClr val="FFFFFF"/>
                </a:solidFill>
              </a14:hiddenFill>
            </a:ext>
          </a:extLst>
        </p:spPr>
      </p:pic>
      <p:sp>
        <p:nvSpPr>
          <p:cNvPr id="82" name="Rounded Rectangle 81"/>
          <p:cNvSpPr/>
          <p:nvPr/>
        </p:nvSpPr>
        <p:spPr>
          <a:xfrm>
            <a:off x="6883579" y="2778392"/>
            <a:ext cx="1612721" cy="395878"/>
          </a:xfrm>
          <a:prstGeom prst="roundRect">
            <a:avLst>
              <a:gd name="adj" fmla="val 43062"/>
            </a:avLst>
          </a:prstGeom>
          <a:noFill/>
          <a:ln>
            <a:solidFill>
              <a:schemeClr val="bg1">
                <a:lumMod val="50000"/>
              </a:schemeClr>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    </a:t>
            </a:r>
            <a:r>
              <a:rPr lang="en-US" sz="1400" dirty="0" err="1">
                <a:solidFill>
                  <a:schemeClr val="tx1">
                    <a:lumMod val="65000"/>
                    <a:lumOff val="35000"/>
                  </a:schemeClr>
                </a:solidFill>
              </a:rPr>
              <a:t>FileReader.read</a:t>
            </a:r>
            <a:endParaRPr lang="en-US" sz="4800" dirty="0">
              <a:solidFill>
                <a:schemeClr val="tx1">
                  <a:lumMod val="65000"/>
                  <a:lumOff val="35000"/>
                </a:schemeClr>
              </a:solidFill>
            </a:endParaRPr>
          </a:p>
        </p:txBody>
      </p:sp>
      <p:pic>
        <p:nvPicPr>
          <p:cNvPr id="83" name="Picture 2" descr="âmagnifier iconâçå¾çæç´¢ç»æ"/>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91607" y="2871970"/>
            <a:ext cx="207380" cy="212118"/>
          </a:xfrm>
          <a:prstGeom prst="rect">
            <a:avLst/>
          </a:prstGeom>
          <a:noFill/>
          <a:extLst>
            <a:ext uri="{909E8E84-426E-40DD-AFC4-6F175D3DCCD1}">
              <a14:hiddenFill xmlns:a14="http://schemas.microsoft.com/office/drawing/2010/main">
                <a:solidFill>
                  <a:srgbClr val="FFFFFF"/>
                </a:solidFill>
              </a14:hiddenFill>
            </a:ext>
          </a:extLst>
        </p:spPr>
      </p:pic>
      <p:sp>
        <p:nvSpPr>
          <p:cNvPr id="84" name="Rectangle 1"/>
          <p:cNvSpPr>
            <a:spLocks noChangeArrowheads="1"/>
          </p:cNvSpPr>
          <p:nvPr/>
        </p:nvSpPr>
        <p:spPr bwMode="auto">
          <a:xfrm>
            <a:off x="6675414" y="4693131"/>
            <a:ext cx="2030436" cy="749812"/>
          </a:xfrm>
          <a:prstGeom prst="rect">
            <a:avLst/>
          </a:prstGeom>
          <a:solidFill>
            <a:schemeClr val="bg1">
              <a:lumMod val="95000"/>
            </a:schemeClr>
          </a:solidFill>
          <a:ln w="3175">
            <a:solidFill>
              <a:schemeClr val="tx1"/>
            </a:solidFill>
            <a:miter lim="800000"/>
            <a:headEnd/>
            <a:tailEnd/>
          </a:ln>
          <a:effectLst>
            <a:glow rad="38100">
              <a:schemeClr val="tx1">
                <a:lumMod val="50000"/>
                <a:lumOff val="50000"/>
                <a:alpha val="40000"/>
              </a:schemeClr>
            </a:glow>
          </a:effectLst>
          <a:extLst/>
        </p:spPr>
        <p:txBody>
          <a:bodyPr vert="horz" wrap="square" lIns="0" tIns="36000" rIns="0" bIns="36000" numCol="1" anchor="ctr" anchorCtr="0" compatLnSpc="1">
            <a:prstTxWarp prst="textNoShape">
              <a:avLst/>
            </a:prstTxWarp>
            <a:spAutoFit/>
          </a:bodyPr>
          <a:lstStyle/>
          <a:p>
            <a:pPr eaLnBrk="0" fontAlgn="base" hangingPunct="0">
              <a:spcBef>
                <a:spcPct val="0"/>
              </a:spcBef>
              <a:spcAft>
                <a:spcPct val="0"/>
              </a:spcAft>
            </a:pPr>
            <a:r>
              <a:rPr lang="en-US" altLang="en-US" sz="1100" dirty="0">
                <a:solidFill>
                  <a:srgbClr val="333333"/>
                </a:solidFill>
                <a:latin typeface="Consolas" panose="020B0609020204030204" pitchFamily="49" charset="0"/>
                <a:cs typeface="Consolas" panose="020B0609020204030204" pitchFamily="49" charset="0"/>
              </a:rPr>
              <a:t> </a:t>
            </a:r>
            <a:r>
              <a:rPr lang="en-US" altLang="en-US" sz="1100" dirty="0">
                <a:solidFill>
                  <a:srgbClr val="C00000"/>
                </a:solidFill>
                <a:latin typeface="Consolas" panose="020B0609020204030204" pitchFamily="49" charset="0"/>
                <a:ea typeface="Menlo"/>
                <a:cs typeface="Consolas" panose="020B0609020204030204" pitchFamily="49" charset="0"/>
              </a:rPr>
              <a:t>void</a:t>
            </a:r>
            <a:r>
              <a:rPr lang="en-US" altLang="en-US" sz="1100" dirty="0">
                <a:solidFill>
                  <a:srgbClr val="333333"/>
                </a:solidFill>
                <a:latin typeface="Consolas" panose="020B0609020204030204" pitchFamily="49" charset="0"/>
                <a:ea typeface="Menlo"/>
                <a:cs typeface="Consolas" panose="020B0609020204030204" pitchFamily="49" charset="0"/>
              </a:rPr>
              <a:t> </a:t>
            </a:r>
            <a:r>
              <a:rPr lang="en-US" altLang="en-US" sz="1100" dirty="0">
                <a:solidFill>
                  <a:srgbClr val="795DA3"/>
                </a:solidFill>
                <a:latin typeface="Consolas" panose="020B0609020204030204" pitchFamily="49" charset="0"/>
              </a:rPr>
              <a:t>read</a:t>
            </a:r>
            <a:r>
              <a:rPr lang="en-US" altLang="en-US" sz="1100" dirty="0">
                <a:solidFill>
                  <a:srgbClr val="333333"/>
                </a:solidFill>
                <a:latin typeface="Consolas" panose="020B0609020204030204" pitchFamily="49" charset="0"/>
                <a:cs typeface="Consolas" panose="020B0609020204030204" pitchFamily="49" charset="0"/>
              </a:rPr>
              <a:t>(</a:t>
            </a:r>
            <a:r>
              <a:rPr lang="en-US" altLang="en-US" sz="1100" dirty="0">
                <a:solidFill>
                  <a:srgbClr val="C00000"/>
                </a:solidFill>
                <a:latin typeface="Consolas" panose="020B0609020204030204" pitchFamily="49" charset="0"/>
                <a:cs typeface="Consolas" panose="020B0609020204030204" pitchFamily="49" charset="0"/>
              </a:rPr>
              <a:t>String</a:t>
            </a:r>
            <a:r>
              <a:rPr lang="en-US" altLang="en-US" sz="1100" dirty="0">
                <a:solidFill>
                  <a:srgbClr val="333333"/>
                </a:solidFill>
                <a:latin typeface="Consolas" panose="020B0609020204030204" pitchFamily="49" charset="0"/>
                <a:ea typeface="Menlo"/>
                <a:cs typeface="Consolas" panose="020B0609020204030204" pitchFamily="49" charset="0"/>
              </a:rPr>
              <a:t> </a:t>
            </a:r>
            <a:r>
              <a:rPr lang="en-US" altLang="en-US" sz="1100" dirty="0" err="1">
                <a:solidFill>
                  <a:srgbClr val="333333"/>
                </a:solidFill>
                <a:latin typeface="Consolas" panose="020B0609020204030204" pitchFamily="49" charset="0"/>
                <a:ea typeface="Menlo"/>
                <a:cs typeface="Consolas" panose="020B0609020204030204" pitchFamily="49" charset="0"/>
              </a:rPr>
              <a:t>f</a:t>
            </a:r>
            <a:r>
              <a:rPr lang="en-US" altLang="en-US" sz="1100" dirty="0" err="1">
                <a:solidFill>
                  <a:srgbClr val="333333"/>
                </a:solidFill>
                <a:latin typeface="Consolas" panose="020B0609020204030204" pitchFamily="49" charset="0"/>
                <a:cs typeface="Consolas" panose="020B0609020204030204" pitchFamily="49" charset="0"/>
              </a:rPr>
              <a:t>name</a:t>
            </a:r>
            <a:r>
              <a:rPr lang="en-US" altLang="en-US" sz="1100" dirty="0">
                <a:solidFill>
                  <a:srgbClr val="333333"/>
                </a:solidFill>
                <a:latin typeface="Consolas" panose="020B0609020204030204" pitchFamily="49" charset="0"/>
                <a:cs typeface="Consolas" panose="020B0609020204030204" pitchFamily="49" charset="0"/>
              </a:rPr>
              <a:t>) {</a:t>
            </a:r>
            <a:endParaRPr lang="en-US" altLang="en-US" sz="1100" dirty="0">
              <a:solidFill>
                <a:srgbClr val="333333"/>
              </a:solidFill>
              <a:latin typeface="Consolas" panose="020B0609020204030204" pitchFamily="49" charset="0"/>
              <a:ea typeface="Menlo"/>
              <a:cs typeface="Consolas" panose="020B0609020204030204" pitchFamily="49" charset="0"/>
            </a:endParaRPr>
          </a:p>
          <a:p>
            <a:pPr eaLnBrk="0" fontAlgn="base" hangingPunct="0">
              <a:spcBef>
                <a:spcPct val="0"/>
              </a:spcBef>
              <a:spcAft>
                <a:spcPct val="0"/>
              </a:spcAft>
            </a:pPr>
            <a:r>
              <a:rPr lang="en-US" altLang="en-US" sz="1100" dirty="0">
                <a:solidFill>
                  <a:srgbClr val="333333"/>
                </a:solidFill>
                <a:latin typeface="Consolas" panose="020B0609020204030204" pitchFamily="49" charset="0"/>
                <a:ea typeface="Menlo"/>
                <a:cs typeface="Consolas" panose="020B0609020204030204" pitchFamily="49" charset="0"/>
              </a:rPr>
              <a:t>    </a:t>
            </a:r>
            <a:r>
              <a:rPr lang="en-US" altLang="en-US" sz="1100" dirty="0">
                <a:solidFill>
                  <a:srgbClr val="C00000"/>
                </a:solidFill>
                <a:latin typeface="Consolas" panose="020B0609020204030204" pitchFamily="49" charset="0"/>
                <a:cs typeface="Consolas" panose="020B0609020204030204" pitchFamily="49" charset="0"/>
              </a:rPr>
              <a:t>new</a:t>
            </a:r>
            <a:r>
              <a:rPr lang="en-US" altLang="en-US" sz="1100" dirty="0">
                <a:solidFill>
                  <a:srgbClr val="333333"/>
                </a:solidFill>
                <a:latin typeface="Consolas" panose="020B0609020204030204" pitchFamily="49" charset="0"/>
                <a:cs typeface="Consolas" panose="020B0609020204030204" pitchFamily="49" charset="0"/>
              </a:rPr>
              <a:t> </a:t>
            </a:r>
            <a:r>
              <a:rPr lang="en-US" altLang="en-US" sz="1100" dirty="0" err="1">
                <a:solidFill>
                  <a:srgbClr val="333333"/>
                </a:solidFill>
                <a:latin typeface="Consolas" panose="020B0609020204030204" pitchFamily="49" charset="0"/>
                <a:ea typeface="Menlo"/>
                <a:cs typeface="Consolas" panose="020B0609020204030204" pitchFamily="49" charset="0"/>
              </a:rPr>
              <a:t>FileReader</a:t>
            </a:r>
            <a:r>
              <a:rPr lang="en-US" altLang="en-US" sz="1100" dirty="0">
                <a:solidFill>
                  <a:srgbClr val="333333"/>
                </a:solidFill>
                <a:latin typeface="Consolas" panose="020B0609020204030204" pitchFamily="49" charset="0"/>
                <a:ea typeface="Menlo"/>
                <a:cs typeface="Consolas" panose="020B0609020204030204" pitchFamily="49" charset="0"/>
              </a:rPr>
              <a:t>(</a:t>
            </a:r>
            <a:r>
              <a:rPr lang="en-US" altLang="en-US" sz="1100" dirty="0" err="1">
                <a:solidFill>
                  <a:srgbClr val="333333"/>
                </a:solidFill>
                <a:latin typeface="Consolas" panose="020B0609020204030204" pitchFamily="49" charset="0"/>
                <a:ea typeface="Menlo"/>
                <a:cs typeface="Consolas" panose="020B0609020204030204" pitchFamily="49" charset="0"/>
              </a:rPr>
              <a:t>fname</a:t>
            </a:r>
            <a:r>
              <a:rPr lang="en-US" altLang="en-US" sz="1100" dirty="0">
                <a:solidFill>
                  <a:srgbClr val="333333"/>
                </a:solidFill>
                <a:latin typeface="Consolas" panose="020B0609020204030204" pitchFamily="49" charset="0"/>
                <a:ea typeface="Menlo"/>
                <a:cs typeface="Consolas" panose="020B0609020204030204" pitchFamily="49" charset="0"/>
              </a:rPr>
              <a:t>)</a:t>
            </a:r>
            <a:r>
              <a:rPr lang="en-US" altLang="en-US" sz="1100" dirty="0">
                <a:solidFill>
                  <a:srgbClr val="C00000"/>
                </a:solidFill>
                <a:latin typeface="Consolas" panose="020B0609020204030204" pitchFamily="49" charset="0"/>
                <a:ea typeface="Menlo"/>
                <a:cs typeface="Consolas" panose="020B0609020204030204" pitchFamily="49" charset="0"/>
              </a:rPr>
              <a:t>.</a:t>
            </a:r>
          </a:p>
          <a:p>
            <a:pPr eaLnBrk="0" fontAlgn="base" hangingPunct="0">
              <a:spcBef>
                <a:spcPct val="0"/>
              </a:spcBef>
              <a:spcAft>
                <a:spcPct val="0"/>
              </a:spcAft>
            </a:pPr>
            <a:r>
              <a:rPr lang="en-US" altLang="en-US" sz="1100" dirty="0">
                <a:solidFill>
                  <a:srgbClr val="C00000"/>
                </a:solidFill>
                <a:latin typeface="Consolas" panose="020B0609020204030204" pitchFamily="49" charset="0"/>
                <a:ea typeface="Menlo"/>
                <a:cs typeface="Consolas" panose="020B0609020204030204" pitchFamily="49" charset="0"/>
              </a:rPr>
              <a:t>    </a:t>
            </a:r>
            <a:r>
              <a:rPr lang="en-US" altLang="en-US" sz="1100" dirty="0">
                <a:solidFill>
                  <a:srgbClr val="333333"/>
                </a:solidFill>
                <a:latin typeface="Consolas" panose="020B0609020204030204" pitchFamily="49" charset="0"/>
                <a:ea typeface="Menlo"/>
                <a:cs typeface="Consolas" panose="020B0609020204030204" pitchFamily="49" charset="0"/>
              </a:rPr>
              <a:t>read(); </a:t>
            </a:r>
          </a:p>
          <a:p>
            <a:pPr eaLnBrk="0" fontAlgn="base" hangingPunct="0">
              <a:spcBef>
                <a:spcPct val="0"/>
              </a:spcBef>
              <a:spcAft>
                <a:spcPct val="0"/>
              </a:spcAft>
            </a:pPr>
            <a:r>
              <a:rPr lang="en-US" altLang="en-US" sz="1100" dirty="0">
                <a:solidFill>
                  <a:srgbClr val="333333"/>
                </a:solidFill>
                <a:latin typeface="Consolas" panose="020B0609020204030204" pitchFamily="49" charset="0"/>
                <a:cs typeface="Consolas" panose="020B0609020204030204" pitchFamily="49" charset="0"/>
              </a:rPr>
              <a:t> } </a:t>
            </a:r>
          </a:p>
        </p:txBody>
      </p:sp>
      <p:sp>
        <p:nvSpPr>
          <p:cNvPr id="90" name="Rounded Rectangle 89"/>
          <p:cNvSpPr/>
          <p:nvPr/>
        </p:nvSpPr>
        <p:spPr>
          <a:xfrm>
            <a:off x="4558258" y="3174270"/>
            <a:ext cx="1557706" cy="1533269"/>
          </a:xfrm>
          <a:prstGeom prst="round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Content Placeholder 2"/>
          <p:cNvSpPr>
            <a:spLocks noGrp="1"/>
          </p:cNvSpPr>
          <p:nvPr>
            <p:ph idx="1"/>
          </p:nvPr>
        </p:nvSpPr>
        <p:spPr>
          <a:xfrm>
            <a:off x="581653" y="1800224"/>
            <a:ext cx="7886700" cy="4186547"/>
          </a:xfrm>
        </p:spPr>
        <p:txBody>
          <a:bodyPr>
            <a:normAutofit/>
          </a:bodyPr>
          <a:lstStyle/>
          <a:p>
            <a:r>
              <a:rPr lang="en-US" altLang="ko-KR" dirty="0">
                <a:solidFill>
                  <a:srgbClr val="002060"/>
                </a:solidFill>
                <a:latin typeface="Gill Sans MT" panose="020B0502020104020203" pitchFamily="34" charset="0"/>
              </a:rPr>
              <a:t>Code</a:t>
            </a:r>
            <a:r>
              <a:rPr lang="zh-CN" altLang="en-US" dirty="0">
                <a:solidFill>
                  <a:srgbClr val="002060"/>
                </a:solidFill>
                <a:latin typeface="Gill Sans MT" panose="020B0502020104020203" pitchFamily="34" charset="0"/>
              </a:rPr>
              <a:t> </a:t>
            </a:r>
            <a:r>
              <a:rPr lang="en-US" altLang="zh-CN" dirty="0">
                <a:solidFill>
                  <a:srgbClr val="002060"/>
                </a:solidFill>
                <a:latin typeface="Gill Sans MT" panose="020B0502020104020203" pitchFamily="34" charset="0"/>
              </a:rPr>
              <a:t>clustering</a:t>
            </a:r>
            <a:r>
              <a:rPr lang="en-US" altLang="ko-KR" dirty="0">
                <a:solidFill>
                  <a:srgbClr val="002060"/>
                </a:solidFill>
                <a:latin typeface="Gill Sans MT" panose="020B0502020104020203" pitchFamily="34" charset="0"/>
              </a:rPr>
              <a:t> with kernel methods</a:t>
            </a:r>
            <a:endParaRPr lang="ko-KR" altLang="en-US" dirty="0">
              <a:solidFill>
                <a:srgbClr val="002060"/>
              </a:solidFill>
              <a:latin typeface="Gill Sans MT" panose="020B0502020104020203" pitchFamily="34" charset="0"/>
            </a:endParaRPr>
          </a:p>
        </p:txBody>
      </p:sp>
    </p:spTree>
    <p:extLst>
      <p:ext uri="{BB962C8B-B14F-4D97-AF65-F5344CB8AC3E}">
        <p14:creationId xmlns:p14="http://schemas.microsoft.com/office/powerpoint/2010/main" val="8295155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7|16.3"/>
</p:tagLst>
</file>

<file path=ppt/tags/tag2.xml><?xml version="1.0" encoding="utf-8"?>
<p:tagLst xmlns:a="http://schemas.openxmlformats.org/drawingml/2006/main" xmlns:r="http://schemas.openxmlformats.org/officeDocument/2006/relationships" xmlns:p="http://schemas.openxmlformats.org/presentationml/2006/main">
  <p:tag name="TIMING" val="|14.7|1.2|12.9"/>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37488</TotalTime>
  <Words>3041</Words>
  <Application>Microsoft Office PowerPoint</Application>
  <PresentationFormat>On-screen Show (4:3)</PresentationFormat>
  <Paragraphs>637</Paragraphs>
  <Slides>24</Slides>
  <Notes>23</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24</vt:i4>
      </vt:variant>
    </vt:vector>
  </HeadingPairs>
  <TitlesOfParts>
    <vt:vector size="43" baseType="lpstr">
      <vt:lpstr>Batang</vt:lpstr>
      <vt:lpstr>맑은 고딕</vt:lpstr>
      <vt:lpstr>Menlo</vt:lpstr>
      <vt:lpstr>等线</vt:lpstr>
      <vt:lpstr>等线 Light</vt:lpstr>
      <vt:lpstr>宋体</vt:lpstr>
      <vt:lpstr>Arial</vt:lpstr>
      <vt:lpstr>Bahnschrift Condensed</vt:lpstr>
      <vt:lpstr>Calibri</vt:lpstr>
      <vt:lpstr>Calibri Light</vt:lpstr>
      <vt:lpstr>Cambria Math</vt:lpstr>
      <vt:lpstr>Candara</vt:lpstr>
      <vt:lpstr>Consolas</vt:lpstr>
      <vt:lpstr>Courier New</vt:lpstr>
      <vt:lpstr>Gill Sans MT</vt:lpstr>
      <vt:lpstr>Ink Free</vt:lpstr>
      <vt:lpstr>Times New Roman</vt:lpstr>
      <vt:lpstr>Wingdings</vt:lpstr>
      <vt:lpstr>1_Office Theme</vt:lpstr>
      <vt:lpstr>CodeKernel: A Graph Kernel Based Approach to the Selection of API Usage Examples</vt:lpstr>
      <vt:lpstr>Programming by Examples</vt:lpstr>
      <vt:lpstr>Obtaining API Examples</vt:lpstr>
      <vt:lpstr>Mining for Sample Code</vt:lpstr>
      <vt:lpstr>Code Clustering: Related Work</vt:lpstr>
      <vt:lpstr>Category1: Code Clustering by Clone Detection </vt:lpstr>
      <vt:lpstr>Category2: Clustering Call Sequences</vt:lpstr>
      <vt:lpstr>Category3: Extracting Feature Vectors from Code (AST)</vt:lpstr>
      <vt:lpstr>CodeKernel – A Kernel Method to Cluster Source Code Directly</vt:lpstr>
      <vt:lpstr>Kernel Method</vt:lpstr>
      <vt:lpstr>Graph Kernel – Kernel Method for Graphs</vt:lpstr>
      <vt:lpstr>Overall Workflow of CodeKernel</vt:lpstr>
      <vt:lpstr>Step1: Graph Representation for Source Code</vt:lpstr>
      <vt:lpstr>Step2: Graph Embedding with Graph Kernel</vt:lpstr>
      <vt:lpstr>Step3: Graph Clustering on The Kernel Matrix</vt:lpstr>
      <vt:lpstr>Step4: Code Example Selection (Ranking)</vt:lpstr>
      <vt:lpstr>Evaluation</vt:lpstr>
      <vt:lpstr>Accuracy of Code Clustering (RQ1)</vt:lpstr>
      <vt:lpstr>PowerPoint Presentation</vt:lpstr>
      <vt:lpstr>An Example</vt:lpstr>
      <vt:lpstr>Usefulness (RQ2)</vt:lpstr>
      <vt:lpstr>The Effects of Graph Kernel (RQ3)</vt:lpstr>
      <vt:lpstr>Conclusion</vt:lpstr>
      <vt:lpstr>PowerPoint Presentation</vt:lpstr>
    </vt:vector>
  </TitlesOfParts>
  <Company>MSRA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Deep Semantic Learning of Source Code</dc:title>
  <dc:creator>Xiaodong Gu (MSR Student-Person Consulting)</dc:creator>
  <cp:lastModifiedBy>USER</cp:lastModifiedBy>
  <cp:revision>1835</cp:revision>
  <cp:lastPrinted>2017-06-30T02:59:07Z</cp:lastPrinted>
  <dcterms:created xsi:type="dcterms:W3CDTF">2016-09-26T08:44:42Z</dcterms:created>
  <dcterms:modified xsi:type="dcterms:W3CDTF">2019-11-17T23:46:13Z</dcterms:modified>
</cp:coreProperties>
</file>