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01" r:id="rId2"/>
    <p:sldId id="332" r:id="rId3"/>
    <p:sldId id="605" r:id="rId4"/>
    <p:sldId id="334" r:id="rId5"/>
    <p:sldId id="350" r:id="rId6"/>
    <p:sldId id="336" r:id="rId7"/>
    <p:sldId id="345" r:id="rId8"/>
    <p:sldId id="346" r:id="rId9"/>
    <p:sldId id="339" r:id="rId10"/>
    <p:sldId id="351" r:id="rId11"/>
    <p:sldId id="340" r:id="rId12"/>
    <p:sldId id="341" r:id="rId13"/>
    <p:sldId id="347" r:id="rId14"/>
    <p:sldId id="349" r:id="rId15"/>
    <p:sldId id="344" r:id="rId16"/>
    <p:sldId id="32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A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6" autoAdjust="0"/>
    <p:restoredTop sz="67156" autoAdjust="0"/>
  </p:normalViewPr>
  <p:slideViewPr>
    <p:cSldViewPr snapToGrid="0" showGuides="1">
      <p:cViewPr varScale="1">
        <p:scale>
          <a:sx n="68" d="100"/>
          <a:sy n="68" d="100"/>
        </p:scale>
        <p:origin x="792" y="2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9913-DAFF-4AC4-A00D-EEF3451B5CD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D5886-07B7-448A-8728-3372821FF1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1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 I’m Cui Nan from Shanghai Jiao Tong University. </a:t>
            </a:r>
            <a:r>
              <a:rPr lang="en-US" altLang="zh-CN" dirty="0"/>
              <a:t>Thanks for listening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presentation. Today I will present my work,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Zero-Shot Program Representation Learning.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RQ1 experiment, we compare our approach with five baseline models.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observe that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﻿our approach shows greater performance than baseline models in code intelligence tasks for no-resource programming languages.</a:t>
            </a:r>
            <a:r>
              <a:rPr lang="zh-CN" altLang="zh-CN" dirty="0">
                <a:effectLst/>
              </a:rPr>
              <a:t> </a:t>
            </a: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1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RQ2 experiment,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effective performance with a few data samples. As in zero-shot setting,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keeps the best accuracy among all compared models in few-shot setting.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9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RQ3,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also observed that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effective in monolingual few-shot learning, and shows much stronger performance than that in the cross-language setting.</a:t>
            </a:r>
            <a:r>
              <a:rPr lang="zh-CN" altLang="zh-CN" dirty="0">
                <a:effectLst/>
              </a:rPr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7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RQ4 experiment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 that the effectiveness of our approach is affected by prompt templates, source languages and PLM scales.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3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this paper ﻿proposes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novel approach for zero-shot program representation learning via prompt tuning.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improves traditional PLMs by introducing prompt into program representation learning. Experiments show that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outperforms baseline models in three code intelligence tasks in both zero-shot and few-shot settings. Program representations learned by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demonstrate good generalizability for low or zero-resource programming languages.</a:t>
            </a:r>
            <a:r>
              <a:rPr lang="zh-CN" altLang="zh-CN" dirty="0">
                <a:effectLst/>
              </a:rPr>
              <a:t> </a:t>
            </a: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5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the end of my presentation. If you have any questions, please contact me via this e-mail address. Thanks for listening.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D5886-07B7-448A-8728-3372821FF1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3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program representations has been the core prerequisite of code intelligence tasks. The state-of-the-art pre-trained models such as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CodeBERT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 the availability of large-scale code corpora. However, gathering training samples can be costly and infeasible for domain-specific languages such as Solidity for smart contracts. ﻿The large pre-trained model can easily overfit scarce data, which leads to poor task fitting.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03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paper, we propose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novel approach for learning program representations without labelled data samples of the target language. ﻿We employ prompt learning, which adapts the downstream task to the same form as that in pre-training through accompanying trainable prompt tokens with the PLM input. ﻿In this way the model can be adapted to the target language while maximizing the use of prior knowledge learned during the pre-training phase. ﻿Hence, prompt learning allows few-shot or even zero-shot learning for pre-trained models in new languages with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unlabelled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conduct extensive experiments on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code intelligence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Results show that our approach significantly outperforms the baseline models.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62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shows the workflow of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By employing prompt learning, w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train the PLM using large-scale code corpora in popular languages, like Java, through the converted MLM task, and then directly apply the trained model to tasks in the low-resource language.</a:t>
            </a:r>
            <a:r>
              <a:rPr lang="zh-CN" altLang="zh-CN" dirty="0">
                <a:effectLst/>
              </a:rPr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1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pipeline of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Zecoler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comprised of three steps: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cast any downstream task to the pre-training task by inserting trainable prompts and a “[MASK]” token into the input of the task. The “[MASK]” token acts as a placeholder which steers the pre-trained model to generate the classification result in the code intelligence task.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8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the ﻿resulting data as input, a PLM is then re-trained using the MLM task, that is, infers the program representation of the input and predicts the word for the “[MASK]” token. ﻿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a verbalizer is employed to cast the predicted word to class labels. ﻿In our approach, we consider two candidate words, yes and no, as a candidate set and only inspect which word in the set is more likely to fill into the “[MASK]” position through PLM predictions. If the word “yes” has a higher probability to fill in the masked position, the verbalizer will map it to the label “true” and hence output a positive prediction for this task.</a:t>
            </a:r>
            <a:r>
              <a:rPr lang="zh-CN" altLang="zh-CN" dirty="0">
                <a:effectLst/>
              </a:rPr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2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evaluate our approach on three popular code intelligence tasks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 code clone detection, code search ﻿and method name prediction.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formulate them as ﻿classification problems and ﻿conduct experiments on four representative datasets, which are preprocessed for the balance of ﻿positive and negative samples.</a:t>
            </a:r>
            <a:r>
              <a:rPr lang="zh-CN" altLang="zh-CN" dirty="0">
                <a:effectLst/>
              </a:rPr>
              <a:t> </a:t>
            </a: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0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evaluate our approach on three popular code intelligence tasks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 code clone detection, code search ﻿and method name prediction.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formulate them as ﻿classification problems and ﻿conduct experiments on four representative datasets, which are preprocessed for the balance of ﻿positive and negative samples.</a:t>
            </a:r>
            <a:r>
              <a:rPr lang="zh-CN" altLang="zh-CN" dirty="0">
                <a:effectLst/>
              </a:rPr>
              <a:t> </a:t>
            </a: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4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037352"/>
            <a:ext cx="7930836" cy="3820649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9925" y="3079043"/>
            <a:ext cx="10850563" cy="475132"/>
          </a:xfrm>
        </p:spPr>
        <p:txBody>
          <a:bodyPr anchor="ctr">
            <a:normAutofit/>
          </a:bodyPr>
          <a:lstStyle>
            <a:lvl1pPr marL="0" marR="0" indent="0" algn="r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2321169"/>
            <a:ext cx="10850563" cy="749083"/>
          </a:xfrm>
        </p:spPr>
        <p:txBody>
          <a:bodyPr anchor="ctr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5" name="Picture 4" descr="Home Page - Shanghai Jiao Tong University">
            <a:extLst>
              <a:ext uri="{FF2B5EF4-FFF2-40B4-BE49-F238E27FC236}">
                <a16:creationId xmlns:a16="http://schemas.microsoft.com/office/drawing/2014/main" id="{4AEA33DE-7891-7140-8BCE-75D8D3EDD7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79" y="283411"/>
            <a:ext cx="3354106" cy="7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7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475EF-3918-4C37-977A-956EB9D7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95" y="0"/>
            <a:ext cx="11473992" cy="2693989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5" y="2927837"/>
            <a:ext cx="10850564" cy="501163"/>
          </a:xfrm>
          <a:noFill/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669925" y="3472000"/>
            <a:ext cx="10850564" cy="1082875"/>
          </a:xfrm>
          <a:noFill/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669925" y="3471307"/>
            <a:ext cx="108505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088FBD-8B5D-4818-BBCF-F951CB4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9F09E7-6842-4F67-8517-7C97FF6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1B22B6-C597-48AF-B31A-DADEBFD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4" descr="Home Page - Shanghai Jiao Tong University">
            <a:extLst>
              <a:ext uri="{FF2B5EF4-FFF2-40B4-BE49-F238E27FC236}">
                <a16:creationId xmlns:a16="http://schemas.microsoft.com/office/drawing/2014/main" id="{5EBC0A63-2A4A-1B41-BC21-2FA157CC7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17" y="319038"/>
            <a:ext cx="2304000" cy="5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8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8F3095-932C-4CF3-A176-654E9A54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AEAB60-ACC6-46CE-8F2C-4439B9D9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481FA-EBA9-489B-A17C-6BC258C4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8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5" y="1"/>
            <a:ext cx="10850563" cy="1028699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84CBCC54-3B90-45FE-9E7D-A2FA7EC9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1AF554F-2FBD-4018-B9C5-DBA95222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5AD0406-CEC2-4D1E-AED4-75C9B4A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4" descr="Home Page - Shanghai Jiao Tong University">
            <a:extLst>
              <a:ext uri="{FF2B5EF4-FFF2-40B4-BE49-F238E27FC236}">
                <a16:creationId xmlns:a16="http://schemas.microsoft.com/office/drawing/2014/main" id="{6041FDBD-C08F-AC49-B7E0-974684B1B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53" y="109528"/>
            <a:ext cx="2743796" cy="6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0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图片 1128">
            <a:extLst>
              <a:ext uri="{FF2B5EF4-FFF2-40B4-BE49-F238E27FC236}">
                <a16:creationId xmlns:a16="http://schemas.microsoft.com/office/drawing/2014/main" id="{21B0AEAA-D567-4486-80E1-08E446705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037352"/>
            <a:ext cx="7930836" cy="3820649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07127" y="2235084"/>
            <a:ext cx="4482645" cy="97353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27" y="3486126"/>
            <a:ext cx="4482645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27" y="3801761"/>
            <a:ext cx="448264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603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1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357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5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669924" y="1028700"/>
            <a:ext cx="10850563" cy="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29627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pos="5443">
          <p15:clr>
            <a:srgbClr val="F26B43"/>
          </p15:clr>
        </p15:guide>
        <p15:guide id="3" orient="horz" pos="486">
          <p15:clr>
            <a:srgbClr val="F26B43"/>
          </p15:clr>
        </p15:guide>
        <p15:guide id="4" orient="horz" pos="531">
          <p15:clr>
            <a:srgbClr val="F26B43"/>
          </p15:clr>
        </p15:guide>
        <p15:guide id="5" orient="horz" pos="2948">
          <p15:clr>
            <a:srgbClr val="F26B43"/>
          </p15:clr>
        </p15:guide>
        <p15:guide id="6" orient="horz" pos="29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标题 18"/>
          <p:cNvSpPr>
            <a:spLocks noGrp="1"/>
          </p:cNvSpPr>
          <p:nvPr>
            <p:ph type="subTitle" idx="1"/>
          </p:nvPr>
        </p:nvSpPr>
        <p:spPr>
          <a:xfrm>
            <a:off x="771526" y="3544675"/>
            <a:ext cx="10850563" cy="762068"/>
          </a:xfrm>
        </p:spPr>
        <p:txBody>
          <a:bodyPr>
            <a:normAutofit lnSpcReduction="10000"/>
          </a:bodyPr>
          <a:lstStyle/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﻿Nan Cui, </a:t>
            </a:r>
            <a:r>
              <a:rPr lang="en-US" altLang="zh-CN" sz="2400" dirty="0" err="1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Yuze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 Jiang, </a:t>
            </a:r>
            <a:r>
              <a:rPr lang="en-US" altLang="zh-CN" sz="2400" dirty="0" err="1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Xiaodong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 Gu, </a:t>
            </a:r>
            <a:r>
              <a:rPr lang="en-US" altLang="zh-CN" sz="2400" dirty="0" err="1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Beijun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 Shen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宋体"/>
                <a:sym typeface="微软雅黑" panose="020B0503020204020204" pitchFamily="34" charset="-122"/>
              </a:rPr>
              <a:t>Shanghai Jiao Tong University</a:t>
            </a:r>
            <a:endParaRPr lang="zh-CN" altLang="en-US" sz="2400" dirty="0">
              <a:solidFill>
                <a:srgbClr val="000000"/>
              </a:solidFill>
              <a:latin typeface="Calibri Light"/>
              <a:ea typeface="宋体"/>
              <a:sym typeface="微软雅黑" panose="020B0503020204020204" pitchFamily="34" charset="-122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ctrTitle"/>
          </p:nvPr>
        </p:nvSpPr>
        <p:spPr>
          <a:xfrm>
            <a:off x="101602" y="1621392"/>
            <a:ext cx="11520487" cy="2610010"/>
          </a:xfrm>
        </p:spPr>
        <p:txBody>
          <a:bodyPr>
            <a:normAutofit/>
          </a:bodyPr>
          <a:lstStyle/>
          <a:p>
            <a:r>
              <a:rPr lang="en-US" altLang="zh-CN" dirty="0"/>
              <a:t>﻿Zero-Shot Program Representation Learning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95079F2-B06A-45E0-8EEE-BC48961EB9C1}"/>
              </a:ext>
            </a:extLst>
          </p:cNvPr>
          <p:cNvCxnSpPr>
            <a:cxnSpLocks/>
          </p:cNvCxnSpPr>
          <p:nvPr/>
        </p:nvCxnSpPr>
        <p:spPr>
          <a:xfrm>
            <a:off x="2988183" y="3387369"/>
            <a:ext cx="8520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264345" y="4306743"/>
            <a:ext cx="1357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/>
            <a:r>
              <a:rPr lang="en-US" altLang="zh-CN" sz="2200" dirty="0">
                <a:solidFill>
                  <a:srgbClr val="000000"/>
                </a:solidFill>
                <a:latin typeface="Calibri Light"/>
                <a:ea typeface="宋体"/>
              </a:rPr>
              <a:t>May, 2022</a:t>
            </a:r>
            <a:endParaRPr lang="zh-CN" altLang="en-US" sz="2200" dirty="0">
              <a:solidFill>
                <a:srgbClr val="000000"/>
              </a:solidFill>
              <a:latin typeface="Calibri Light"/>
              <a:ea typeface="宋体"/>
            </a:endParaRPr>
          </a:p>
        </p:txBody>
      </p:sp>
      <p:pic>
        <p:nvPicPr>
          <p:cNvPr id="8" name="Google Shape;172;p34" descr="how to record a lecture with Panopto apps">
            <a:extLst>
              <a:ext uri="{FF2B5EF4-FFF2-40B4-BE49-F238E27FC236}">
                <a16:creationId xmlns:a16="http://schemas.microsoft.com/office/drawing/2014/main" id="{0960937D-DB09-407B-9C0B-D9D991A5C7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16" y="5310653"/>
            <a:ext cx="2215880" cy="129259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6" name="Picture 2" descr="ICPC 2022 (@icpcconf) / Twitter">
            <a:extLst>
              <a:ext uri="{FF2B5EF4-FFF2-40B4-BE49-F238E27FC236}">
                <a16:creationId xmlns:a16="http://schemas.microsoft.com/office/drawing/2014/main" id="{12A320DF-0A29-7B49-9CBB-4C9E95D5C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24240"/>
          <a:stretch/>
        </p:blipFill>
        <p:spPr bwMode="auto">
          <a:xfrm>
            <a:off x="0" y="0"/>
            <a:ext cx="3295650" cy="19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41" y="437867"/>
            <a:ext cx="6374342" cy="6927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Downstream Tasks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05D1A-2F9C-4D37-AC05-6C2B7E447F91}"/>
              </a:ext>
            </a:extLst>
          </p:cNvPr>
          <p:cNvSpPr txBox="1"/>
          <p:nvPr/>
        </p:nvSpPr>
        <p:spPr>
          <a:xfrm>
            <a:off x="722841" y="1243309"/>
            <a:ext cx="11131454" cy="20551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Cross-Lingual</a:t>
            </a:r>
            <a:r>
              <a:rPr lang="zh-CN" altLang="en-US" sz="2400" dirty="0"/>
              <a:t> </a:t>
            </a:r>
            <a:r>
              <a:rPr lang="en-US" altLang="zh-CN" sz="2400" dirty="0"/>
              <a:t>Classification</a:t>
            </a:r>
            <a:r>
              <a:rPr lang="zh-CN" altLang="en-US" sz="2400" dirty="0"/>
              <a:t> </a:t>
            </a:r>
            <a:r>
              <a:rPr lang="en-US" altLang="zh-CN" sz="2400" dirty="0"/>
              <a:t>Tasks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/>
              <a:t>Example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Training:</a:t>
            </a:r>
            <a:r>
              <a:rPr lang="zh-CN" altLang="en-US" sz="2000" dirty="0"/>
              <a:t> </a:t>
            </a:r>
            <a:r>
              <a:rPr lang="en-US" altLang="zh-CN" sz="2000" dirty="0"/>
              <a:t>Java</a:t>
            </a:r>
            <a:r>
              <a:rPr lang="zh-CN" altLang="en-US" sz="2000" dirty="0"/>
              <a:t> </a:t>
            </a:r>
            <a:r>
              <a:rPr lang="en-US" altLang="zh-CN" sz="2000" dirty="0"/>
              <a:t>Clone</a:t>
            </a:r>
            <a:r>
              <a:rPr lang="zh-CN" altLang="en-US" sz="2000" dirty="0"/>
              <a:t> </a:t>
            </a:r>
            <a:r>
              <a:rPr lang="en-US" altLang="zh-CN" sz="2000" dirty="0"/>
              <a:t>Detection</a:t>
            </a:r>
            <a:r>
              <a:rPr lang="zh-CN" altLang="en-US" sz="2000" dirty="0"/>
              <a:t> </a:t>
            </a:r>
            <a:r>
              <a:rPr lang="en-US" altLang="zh-CN" sz="2000" dirty="0"/>
              <a:t>→</a:t>
            </a:r>
            <a:r>
              <a:rPr lang="zh-CN" altLang="en-US" sz="2000" dirty="0"/>
              <a:t> </a:t>
            </a:r>
            <a:r>
              <a:rPr lang="en-US" altLang="zh-CN" sz="2000" dirty="0"/>
              <a:t>Test:</a:t>
            </a:r>
            <a:r>
              <a:rPr lang="zh-CN" altLang="en-US" sz="2000" dirty="0"/>
              <a:t> </a:t>
            </a:r>
            <a:r>
              <a:rPr lang="en-US" altLang="zh-CN" sz="2000" dirty="0"/>
              <a:t>Go</a:t>
            </a:r>
            <a:r>
              <a:rPr lang="zh-CN" altLang="en-US" sz="2000" dirty="0"/>
              <a:t> </a:t>
            </a:r>
            <a:r>
              <a:rPr lang="en-US" altLang="zh-CN" sz="2000" dirty="0"/>
              <a:t>Clone</a:t>
            </a:r>
            <a:r>
              <a:rPr lang="zh-CN" altLang="en-US" sz="2000" dirty="0"/>
              <a:t> </a:t>
            </a:r>
            <a:r>
              <a:rPr lang="en-US" altLang="zh-CN" sz="2000" dirty="0"/>
              <a:t>Detection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/>
              <a:t>Including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Code</a:t>
            </a:r>
            <a:r>
              <a:rPr lang="zh-CN" altLang="en-US" sz="2000" dirty="0"/>
              <a:t> </a:t>
            </a:r>
            <a:r>
              <a:rPr lang="en-US" altLang="zh-CN" sz="2000" dirty="0"/>
              <a:t>Search</a:t>
            </a:r>
            <a:r>
              <a:rPr lang="zh-CN" altLang="en-US" sz="2000" dirty="0"/>
              <a:t> </a:t>
            </a:r>
            <a:r>
              <a:rPr lang="en-US" altLang="zh-CN" sz="2000" dirty="0"/>
              <a:t>(CS),</a:t>
            </a:r>
            <a:r>
              <a:rPr lang="zh-CN" altLang="en-US" sz="2000" dirty="0"/>
              <a:t> </a:t>
            </a:r>
            <a:r>
              <a:rPr lang="en-US" altLang="zh-CN" sz="2000" dirty="0"/>
              <a:t>Code Clone Detection (CD),</a:t>
            </a:r>
            <a:r>
              <a:rPr lang="zh-CN" altLang="en-US" sz="2000" dirty="0"/>
              <a:t> </a:t>
            </a:r>
            <a:r>
              <a:rPr lang="en-US" altLang="zh-CN" sz="2000" dirty="0"/>
              <a:t>Method Name Prediction (MNP)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Dataset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5DEB4A-3C32-2E4D-8955-2BF7B7EF7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22"/>
          <a:stretch/>
        </p:blipFill>
        <p:spPr>
          <a:xfrm>
            <a:off x="1192138" y="3483314"/>
            <a:ext cx="9807723" cy="25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34" y="437867"/>
            <a:ext cx="8412015" cy="692781"/>
          </a:xfrm>
        </p:spPr>
        <p:txBody>
          <a:bodyPr>
            <a:noAutofit/>
          </a:bodyPr>
          <a:lstStyle/>
          <a:p>
            <a:r>
              <a:rPr lang="en-US" altLang="zh-CN" dirty="0"/>
              <a:t>RQ1: Zero-Shot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9740EC-0729-7A4C-B4AF-929C46CD4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58" b="24351"/>
          <a:stretch/>
        </p:blipFill>
        <p:spPr>
          <a:xfrm>
            <a:off x="1170134" y="1222790"/>
            <a:ext cx="8486203" cy="38782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1" y="5231286"/>
            <a:ext cx="9448800" cy="937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Our approach shows greater performance than</a:t>
            </a:r>
            <a:r>
              <a:rPr lang="zh-CN" altLang="en-US" sz="2400" dirty="0"/>
              <a:t> </a:t>
            </a:r>
            <a:r>
              <a:rPr lang="en-US" altLang="zh-CN" sz="2400" dirty="0"/>
              <a:t>baseline models in zero-shot</a:t>
            </a:r>
            <a:r>
              <a:rPr lang="zh-CN" altLang="en-US" sz="2400" dirty="0"/>
              <a:t> </a:t>
            </a:r>
            <a:r>
              <a:rPr lang="en-US" altLang="zh-CN" sz="2400" dirty="0"/>
              <a:t>program representation learning.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359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7983010" cy="692781"/>
          </a:xfrm>
        </p:spPr>
        <p:txBody>
          <a:bodyPr>
            <a:normAutofit/>
          </a:bodyPr>
          <a:lstStyle/>
          <a:p>
            <a:r>
              <a:rPr lang="en-US" altLang="zh-CN" dirty="0"/>
              <a:t>RQ2: Cross-Lingual</a:t>
            </a:r>
            <a:r>
              <a:rPr lang="zh-CN" altLang="en-US" dirty="0"/>
              <a:t> </a:t>
            </a:r>
            <a:r>
              <a:rPr lang="en-US" altLang="zh-CN" dirty="0"/>
              <a:t>Few-Shot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7908A0-5FEA-432B-8566-5D3A60D10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11556" b="15679"/>
          <a:stretch/>
        </p:blipFill>
        <p:spPr>
          <a:xfrm>
            <a:off x="703790" y="1354784"/>
            <a:ext cx="10437246" cy="34648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7140" y="5041551"/>
            <a:ext cx="90117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Zecoler</a:t>
            </a:r>
            <a:r>
              <a:rPr lang="en-US" altLang="zh-CN" sz="2400" dirty="0"/>
              <a:t> shows effective performance with a few</a:t>
            </a:r>
            <a:r>
              <a:rPr lang="zh-CN" altLang="en-US" sz="2400" dirty="0"/>
              <a:t> </a:t>
            </a:r>
            <a:r>
              <a:rPr lang="en-US" altLang="zh-CN" sz="2400" dirty="0"/>
              <a:t>data samples.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719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774354" y="4962430"/>
            <a:ext cx="554523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Zecoler</a:t>
            </a:r>
            <a:r>
              <a:rPr lang="en-US" altLang="zh-CN" sz="2400" dirty="0"/>
              <a:t> is effective in</a:t>
            </a:r>
            <a:r>
              <a:rPr lang="zh-CN" altLang="en-US" sz="2400" dirty="0"/>
              <a:t> </a:t>
            </a:r>
            <a:r>
              <a:rPr lang="en-US" altLang="zh-CN" sz="2400" dirty="0"/>
              <a:t>monolingual few-shot learning and performs much better than in the cross-language setting.</a:t>
            </a:r>
            <a:endParaRPr lang="zh-CN" altLang="en-US" sz="2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7681674" cy="692781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RQ3: Monolingual Few-Shot</a:t>
            </a:r>
            <a:r>
              <a:rPr lang="zh-CN" altLang="en-US" sz="3600" dirty="0"/>
              <a:t> </a:t>
            </a:r>
            <a:r>
              <a:rPr lang="en-US" altLang="zh-CN" sz="3600" dirty="0"/>
              <a:t>Learning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460B75-E8F7-8946-BD93-AD0AB1A0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1413621"/>
            <a:ext cx="5059570" cy="46975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57A98F-31A9-504A-A282-C42DAC48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354" y="1527133"/>
            <a:ext cx="5545230" cy="34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7681674" cy="6927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RQ4: Hyperparameter Robustness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A22128-76BB-0347-8465-64FE4779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9" y="1416879"/>
            <a:ext cx="5280163" cy="32100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31A670-5E2A-9B4E-84C1-0BE387FD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50" y="1274271"/>
            <a:ext cx="5514745" cy="3495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3789" y="5055763"/>
            <a:ext cx="1090695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effectiveness of our approach is affected by</a:t>
            </a:r>
            <a:r>
              <a:rPr lang="zh-CN" altLang="en-US" sz="2400" dirty="0"/>
              <a:t> </a:t>
            </a:r>
            <a:r>
              <a:rPr lang="en-US" altLang="zh-CN" sz="2400" dirty="0"/>
              <a:t>prompt templates, source languages and PLM scales.</a:t>
            </a:r>
            <a:r>
              <a:rPr lang="zh-CN" altLang="en-US" sz="2400" dirty="0"/>
              <a:t> </a:t>
            </a:r>
            <a:r>
              <a:rPr lang="en-US" altLang="zh-CN" sz="2400" dirty="0"/>
              <a:t>Inserting ten prompt tokens uniformly to the original PLM input can steer the PLM to output better representations.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870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1" y="437867"/>
            <a:ext cx="6374342" cy="6927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Conclusion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05D1A-2F9C-4D37-AC05-6C2B7E447F91}"/>
              </a:ext>
            </a:extLst>
          </p:cNvPr>
          <p:cNvSpPr txBox="1"/>
          <p:nvPr/>
        </p:nvSpPr>
        <p:spPr>
          <a:xfrm>
            <a:off x="703791" y="1444670"/>
            <a:ext cx="11255472" cy="22398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First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zero-shot learning of program representations.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Cast</a:t>
            </a:r>
            <a:r>
              <a:rPr lang="zh-CN" altLang="en-US" sz="2400" dirty="0"/>
              <a:t> </a:t>
            </a:r>
            <a:r>
              <a:rPr lang="en-US" altLang="zh-CN" sz="2400" dirty="0"/>
              <a:t>downstream</a:t>
            </a:r>
            <a:r>
              <a:rPr lang="zh-CN" altLang="en-US" sz="2400" dirty="0"/>
              <a:t> </a:t>
            </a:r>
            <a:r>
              <a:rPr lang="en-US" altLang="zh-CN" sz="2400" dirty="0"/>
              <a:t>tasks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MLM</a:t>
            </a:r>
            <a:r>
              <a:rPr lang="zh-CN" altLang="en-US" sz="2400" dirty="0"/>
              <a:t> </a:t>
            </a:r>
            <a:r>
              <a:rPr lang="en-US" altLang="zh-CN" sz="2400" dirty="0"/>
              <a:t>by introducing prompts into pre-trained</a:t>
            </a:r>
            <a:r>
              <a:rPr lang="zh-CN" altLang="en-US" sz="2400" dirty="0"/>
              <a:t> </a:t>
            </a:r>
            <a:r>
              <a:rPr lang="en-US" altLang="zh-CN" sz="2400" dirty="0"/>
              <a:t>program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</a:t>
            </a:r>
            <a:r>
              <a:rPr lang="zh-CN" altLang="en-US" sz="2400" dirty="0"/>
              <a:t> </a:t>
            </a:r>
            <a:r>
              <a:rPr lang="en-US" altLang="zh-CN" sz="2400" dirty="0"/>
              <a:t>learning.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Outperforms baseline models in both zero-shot and few-shot settings.</a:t>
            </a:r>
          </a:p>
        </p:txBody>
      </p:sp>
      <p:pic>
        <p:nvPicPr>
          <p:cNvPr id="5" name="Google Shape;172;p34" descr="how to record a lecture with Panopto apps">
            <a:extLst>
              <a:ext uri="{FF2B5EF4-FFF2-40B4-BE49-F238E27FC236}">
                <a16:creationId xmlns:a16="http://schemas.microsoft.com/office/drawing/2014/main" id="{4B6396AD-9470-465A-82A8-EC7C06AD3A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7724" y="4073115"/>
            <a:ext cx="2215880" cy="129259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1016622" y="4838675"/>
            <a:ext cx="76130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/>
              <a:t>Code and data available at: https://github.com/ChrisCN97/zecoler.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8411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07126" y="2235084"/>
            <a:ext cx="5432169" cy="973539"/>
          </a:xfrm>
        </p:spPr>
        <p:txBody>
          <a:bodyPr>
            <a:normAutofit/>
          </a:bodyPr>
          <a:lstStyle/>
          <a:p>
            <a:r>
              <a:rPr lang="en-US" altLang="zh-CN" dirty="0"/>
              <a:t>Thanks for listening!</a:t>
            </a:r>
            <a:endParaRPr lang="zh-CN" altLang="en-US" sz="2400" b="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946A5F7-F537-4434-9DF0-6849E234EDA4}"/>
              </a:ext>
            </a:extLst>
          </p:cNvPr>
          <p:cNvCxnSpPr>
            <a:cxnSpLocks/>
          </p:cNvCxnSpPr>
          <p:nvPr/>
        </p:nvCxnSpPr>
        <p:spPr>
          <a:xfrm>
            <a:off x="6207125" y="2127252"/>
            <a:ext cx="53133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F408655-7B16-4C36-8089-D73A62DE8A3B}"/>
              </a:ext>
            </a:extLst>
          </p:cNvPr>
          <p:cNvCxnSpPr>
            <a:cxnSpLocks/>
          </p:cNvCxnSpPr>
          <p:nvPr/>
        </p:nvCxnSpPr>
        <p:spPr>
          <a:xfrm>
            <a:off x="6176548" y="3796996"/>
            <a:ext cx="53133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6207127" y="3486126"/>
            <a:ext cx="5282784" cy="310871"/>
          </a:xfrm>
        </p:spPr>
        <p:txBody>
          <a:bodyPr>
            <a:noAutofit/>
          </a:bodyPr>
          <a:lstStyle/>
          <a:p>
            <a:r>
              <a:rPr kumimoji="1" lang="en-US" altLang="zh-CN" sz="2400" dirty="0"/>
              <a:t>Contact me: cuinan@sjtu.edu.cn</a:t>
            </a:r>
            <a:endParaRPr kumimoji="1" lang="zh-CN" altLang="en-US" sz="2400" dirty="0"/>
          </a:p>
        </p:txBody>
      </p:sp>
      <p:pic>
        <p:nvPicPr>
          <p:cNvPr id="9" name="Google Shape;172;p34" descr="how to record a lecture with Panopto apps">
            <a:extLst>
              <a:ext uri="{FF2B5EF4-FFF2-40B4-BE49-F238E27FC236}">
                <a16:creationId xmlns:a16="http://schemas.microsoft.com/office/drawing/2014/main" id="{62ADF701-98DD-4B40-AA5C-90DC417DD7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0124" y="5232429"/>
            <a:ext cx="1901276" cy="1162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" name="Picture 4" descr="Home Page - Shanghai Jiao Tong University">
            <a:extLst>
              <a:ext uri="{FF2B5EF4-FFF2-40B4-BE49-F238E27FC236}">
                <a16:creationId xmlns:a16="http://schemas.microsoft.com/office/drawing/2014/main" id="{8381422B-7890-4E4C-B1C1-2EC05FC9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87" y="520540"/>
            <a:ext cx="3384201" cy="7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CPC 2022 (@icpcconf) / Twitter">
            <a:extLst>
              <a:ext uri="{FF2B5EF4-FFF2-40B4-BE49-F238E27FC236}">
                <a16:creationId xmlns:a16="http://schemas.microsoft.com/office/drawing/2014/main" id="{31B34432-9AD1-E743-BDC5-2E2179FC0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24240"/>
          <a:stretch/>
        </p:blipFill>
        <p:spPr bwMode="auto">
          <a:xfrm>
            <a:off x="0" y="0"/>
            <a:ext cx="3295650" cy="19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0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8478310" cy="6927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Learning</a:t>
            </a:r>
            <a:r>
              <a:rPr lang="zh-CN" altLang="en-US" sz="3600" dirty="0"/>
              <a:t> </a:t>
            </a:r>
            <a:r>
              <a:rPr lang="en-US" altLang="zh-CN" sz="3600" dirty="0"/>
              <a:t>Program</a:t>
            </a:r>
            <a:r>
              <a:rPr lang="zh-CN" altLang="en-US" sz="3600" dirty="0"/>
              <a:t> </a:t>
            </a:r>
            <a:r>
              <a:rPr lang="en-US" altLang="zh-CN" sz="3600" dirty="0"/>
              <a:t>Representations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05D1A-2F9C-4D37-AC05-6C2B7E447F91}"/>
              </a:ext>
            </a:extLst>
          </p:cNvPr>
          <p:cNvSpPr txBox="1"/>
          <p:nvPr/>
        </p:nvSpPr>
        <p:spPr>
          <a:xfrm>
            <a:off x="665690" y="1341473"/>
            <a:ext cx="11082825" cy="14827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The core prerequisite of code intelligence tasks.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common</a:t>
            </a:r>
            <a:r>
              <a:rPr lang="zh-CN" altLang="en-US" sz="2400" dirty="0"/>
              <a:t> </a:t>
            </a:r>
            <a:r>
              <a:rPr lang="en-US" altLang="zh-CN" sz="2400" dirty="0"/>
              <a:t>prototype:</a:t>
            </a:r>
            <a:r>
              <a:rPr lang="zh-CN" altLang="en-US" sz="2400" dirty="0"/>
              <a:t> </a:t>
            </a:r>
            <a:r>
              <a:rPr lang="en-US" altLang="zh-CN" sz="2400" dirty="0"/>
              <a:t>Pre-training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large-scale code corpora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/>
              <a:t>fine-tuning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downstream</a:t>
            </a:r>
            <a:r>
              <a:rPr lang="zh-CN" altLang="en-US" sz="2400" dirty="0"/>
              <a:t> </a:t>
            </a:r>
            <a:r>
              <a:rPr lang="en-US" altLang="zh-CN" sz="2400" dirty="0"/>
              <a:t>task.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643167F-FDA5-3049-9865-7C6858A6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60" y="3014687"/>
            <a:ext cx="8176090" cy="36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C2A7F-81DA-C641-8621-4E73669A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The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Low-Resource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Challenge</a:t>
            </a:r>
            <a:endParaRPr kumimoji="1" lang="zh-CN" altLang="en-US" sz="3200" dirty="0"/>
          </a:p>
        </p:txBody>
      </p:sp>
      <p:sp>
        <p:nvSpPr>
          <p:cNvPr id="4" name="内容占位符 8">
            <a:extLst>
              <a:ext uri="{FF2B5EF4-FFF2-40B4-BE49-F238E27FC236}">
                <a16:creationId xmlns:a16="http://schemas.microsoft.com/office/drawing/2014/main" id="{F3A212FB-CF81-C341-A896-A90CF7034406}"/>
              </a:ext>
            </a:extLst>
          </p:cNvPr>
          <p:cNvSpPr txBox="1">
            <a:spLocks/>
          </p:cNvSpPr>
          <p:nvPr/>
        </p:nvSpPr>
        <p:spPr>
          <a:xfrm>
            <a:off x="669925" y="1248276"/>
            <a:ext cx="10645775" cy="1664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However, gathering training samples for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downstream</a:t>
            </a:r>
            <a:r>
              <a:rPr lang="zh-CN" altLang="en-US" sz="2400" dirty="0"/>
              <a:t> </a:t>
            </a:r>
            <a:r>
              <a:rPr lang="en-US" altLang="zh-CN" sz="2400" dirty="0"/>
              <a:t>tasks</a:t>
            </a:r>
            <a:r>
              <a:rPr lang="zh-CN" altLang="en-US" sz="2400" dirty="0"/>
              <a:t> </a:t>
            </a:r>
            <a:r>
              <a:rPr lang="en-US" altLang="zh-CN" sz="2400" dirty="0"/>
              <a:t>can be costly and infeasible for domain-specific languages</a:t>
            </a:r>
            <a:r>
              <a:rPr lang="zh-CN" altLang="en-US" sz="2400" dirty="0"/>
              <a:t> </a:t>
            </a:r>
            <a:r>
              <a:rPr lang="en-US" altLang="zh-CN" sz="2400" dirty="0"/>
              <a:t>(e.g., Solidity).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AA88F8-E906-234D-9266-7C653FAB483D}"/>
              </a:ext>
            </a:extLst>
          </p:cNvPr>
          <p:cNvGrpSpPr/>
          <p:nvPr/>
        </p:nvGrpSpPr>
        <p:grpSpPr>
          <a:xfrm>
            <a:off x="2581059" y="3698028"/>
            <a:ext cx="1784257" cy="1420610"/>
            <a:chOff x="5962898" y="4639714"/>
            <a:chExt cx="1196049" cy="9777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8EE50BF-EE35-7149-8AF0-F5BEEAF619DB}"/>
                </a:ext>
              </a:extLst>
            </p:cNvPr>
            <p:cNvSpPr/>
            <p:nvPr/>
          </p:nvSpPr>
          <p:spPr>
            <a:xfrm>
              <a:off x="5962898" y="4639714"/>
              <a:ext cx="1196049" cy="977700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95F8DD7-0779-AC42-A763-6F46DEB72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171" y="4764546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23ED63E-F8BB-F447-ACDB-C0B34D3D0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171" y="5045191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9E3CC97-ECA9-FD40-84A0-430D30BBE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170" y="5325836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17C9EE3-7BCE-444B-8EFC-ED1ABAC99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8954" y="4764546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697ADFF-E3A6-294F-881A-E2417191C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8954" y="5045191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E330DD4-6AF9-F04E-8A25-1CB5C7062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8954" y="5325214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130274-629F-D646-A9BB-2EF87049F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738" y="4902640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252B770-5CC7-0444-AC16-0933D812E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737" y="5219041"/>
              <a:ext cx="179240" cy="167366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1548" tIns="65774" rIns="131548" bIns="65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100">
                <a:latin typeface="Palatino Linotype" panose="02040502050505030304" pitchFamily="18" charset="0"/>
              </a:endParaRPr>
            </a:p>
          </p:txBody>
        </p:sp>
        <p:cxnSp>
          <p:nvCxnSpPr>
            <p:cNvPr id="15" name="直接连接符 112">
              <a:extLst>
                <a:ext uri="{FF2B5EF4-FFF2-40B4-BE49-F238E27FC236}">
                  <a16:creationId xmlns:a16="http://schemas.microsoft.com/office/drawing/2014/main" id="{84E3B6EA-22FE-7242-B87C-98517AED02A7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 flipV="1">
              <a:off x="6351411" y="4848230"/>
              <a:ext cx="177544" cy="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13">
              <a:extLst>
                <a:ext uri="{FF2B5EF4-FFF2-40B4-BE49-F238E27FC236}">
                  <a16:creationId xmlns:a16="http://schemas.microsoft.com/office/drawing/2014/main" id="{F2F00949-8E8D-E347-B58E-1E05BA2A7A5A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6351411" y="4848231"/>
              <a:ext cx="177544" cy="28064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14">
              <a:extLst>
                <a:ext uri="{FF2B5EF4-FFF2-40B4-BE49-F238E27FC236}">
                  <a16:creationId xmlns:a16="http://schemas.microsoft.com/office/drawing/2014/main" id="{6F27F128-AC50-E641-950E-370DCFC9963D}"/>
                </a:ext>
              </a:extLst>
            </p:cNvPr>
            <p:cNvCxnSpPr>
              <a:stCxn id="7" idx="6"/>
              <a:endCxn id="12" idx="2"/>
            </p:cNvCxnSpPr>
            <p:nvPr/>
          </p:nvCxnSpPr>
          <p:spPr>
            <a:xfrm>
              <a:off x="6351411" y="4848230"/>
              <a:ext cx="177544" cy="56066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15">
              <a:extLst>
                <a:ext uri="{FF2B5EF4-FFF2-40B4-BE49-F238E27FC236}">
                  <a16:creationId xmlns:a16="http://schemas.microsoft.com/office/drawing/2014/main" id="{07F2CE71-E518-CA42-8E63-5B578E002EDB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 flipV="1">
              <a:off x="6351411" y="4848230"/>
              <a:ext cx="177544" cy="28064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16">
              <a:extLst>
                <a:ext uri="{FF2B5EF4-FFF2-40B4-BE49-F238E27FC236}">
                  <a16:creationId xmlns:a16="http://schemas.microsoft.com/office/drawing/2014/main" id="{56F61D65-F8A7-934E-9195-17944A03DECE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6351411" y="5128874"/>
              <a:ext cx="17754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17">
              <a:extLst>
                <a:ext uri="{FF2B5EF4-FFF2-40B4-BE49-F238E27FC236}">
                  <a16:creationId xmlns:a16="http://schemas.microsoft.com/office/drawing/2014/main" id="{A226CE82-FE57-7348-A770-A948585B8DCA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6351411" y="5128875"/>
              <a:ext cx="177544" cy="28002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118">
              <a:extLst>
                <a:ext uri="{FF2B5EF4-FFF2-40B4-BE49-F238E27FC236}">
                  <a16:creationId xmlns:a16="http://schemas.microsoft.com/office/drawing/2014/main" id="{43659A21-8F73-B649-BFFF-F5DE88EA9817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 flipV="1">
              <a:off x="6351410" y="4848229"/>
              <a:ext cx="177544" cy="5612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119">
              <a:extLst>
                <a:ext uri="{FF2B5EF4-FFF2-40B4-BE49-F238E27FC236}">
                  <a16:creationId xmlns:a16="http://schemas.microsoft.com/office/drawing/2014/main" id="{39FB7C1E-35AC-2540-9FB8-1AA511FC7E9E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 flipV="1">
              <a:off x="6351410" y="5128875"/>
              <a:ext cx="177544" cy="28064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120">
              <a:extLst>
                <a:ext uri="{FF2B5EF4-FFF2-40B4-BE49-F238E27FC236}">
                  <a16:creationId xmlns:a16="http://schemas.microsoft.com/office/drawing/2014/main" id="{6989EFDC-9118-6A4A-BF56-C515F31CD056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 flipV="1">
              <a:off x="6351410" y="5408898"/>
              <a:ext cx="177544" cy="62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121">
              <a:extLst>
                <a:ext uri="{FF2B5EF4-FFF2-40B4-BE49-F238E27FC236}">
                  <a16:creationId xmlns:a16="http://schemas.microsoft.com/office/drawing/2014/main" id="{0B089ADA-51B0-6A4A-ADE8-52DA45944B34}"/>
                </a:ext>
              </a:extLst>
            </p:cNvPr>
            <p:cNvCxnSpPr>
              <a:stCxn id="10" idx="6"/>
              <a:endCxn id="14" idx="2"/>
            </p:cNvCxnSpPr>
            <p:nvPr/>
          </p:nvCxnSpPr>
          <p:spPr>
            <a:xfrm>
              <a:off x="6708195" y="4848230"/>
              <a:ext cx="177543" cy="45449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122">
              <a:extLst>
                <a:ext uri="{FF2B5EF4-FFF2-40B4-BE49-F238E27FC236}">
                  <a16:creationId xmlns:a16="http://schemas.microsoft.com/office/drawing/2014/main" id="{278B055F-7E3D-FC40-B3D1-A1B839C0AA92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6708194" y="4848229"/>
              <a:ext cx="177544" cy="1380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123">
              <a:extLst>
                <a:ext uri="{FF2B5EF4-FFF2-40B4-BE49-F238E27FC236}">
                  <a16:creationId xmlns:a16="http://schemas.microsoft.com/office/drawing/2014/main" id="{B07164ED-0316-F94C-AF14-876AF380F4F2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>
            <a:xfrm flipV="1">
              <a:off x="6708194" y="4986324"/>
              <a:ext cx="177544" cy="14255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124">
              <a:extLst>
                <a:ext uri="{FF2B5EF4-FFF2-40B4-BE49-F238E27FC236}">
                  <a16:creationId xmlns:a16="http://schemas.microsoft.com/office/drawing/2014/main" id="{17E6CEB3-ACBF-4F4B-9304-015AB713F07A}"/>
                </a:ext>
              </a:extLst>
            </p:cNvPr>
            <p:cNvCxnSpPr>
              <a:stCxn id="11" idx="6"/>
              <a:endCxn id="14" idx="2"/>
            </p:cNvCxnSpPr>
            <p:nvPr/>
          </p:nvCxnSpPr>
          <p:spPr>
            <a:xfrm>
              <a:off x="6708195" y="5128874"/>
              <a:ext cx="177543" cy="17385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125">
              <a:extLst>
                <a:ext uri="{FF2B5EF4-FFF2-40B4-BE49-F238E27FC236}">
                  <a16:creationId xmlns:a16="http://schemas.microsoft.com/office/drawing/2014/main" id="{45ABFE33-BD6F-CF43-9770-2DC9EA2DDAA6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6708194" y="4986323"/>
              <a:ext cx="177544" cy="42257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126">
              <a:extLst>
                <a:ext uri="{FF2B5EF4-FFF2-40B4-BE49-F238E27FC236}">
                  <a16:creationId xmlns:a16="http://schemas.microsoft.com/office/drawing/2014/main" id="{8FB18C10-5B29-3847-8EDB-DAE18CC27249}"/>
                </a:ext>
              </a:extLst>
            </p:cNvPr>
            <p:cNvCxnSpPr>
              <a:stCxn id="14" idx="2"/>
              <a:endCxn id="12" idx="6"/>
            </p:cNvCxnSpPr>
            <p:nvPr/>
          </p:nvCxnSpPr>
          <p:spPr>
            <a:xfrm flipH="1">
              <a:off x="6708195" y="5302724"/>
              <a:ext cx="177543" cy="10617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EE525BF-C7D5-E840-AE61-CDD63050C425}"/>
              </a:ext>
            </a:extLst>
          </p:cNvPr>
          <p:cNvGrpSpPr/>
          <p:nvPr/>
        </p:nvGrpSpPr>
        <p:grpSpPr>
          <a:xfrm>
            <a:off x="9821102" y="2440043"/>
            <a:ext cx="630698" cy="1536192"/>
            <a:chOff x="1332618" y="4085924"/>
            <a:chExt cx="539496" cy="2048256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57AE3A54-E183-7741-9862-805730671AC3}"/>
                </a:ext>
              </a:extLst>
            </p:cNvPr>
            <p:cNvSpPr/>
            <p:nvPr/>
          </p:nvSpPr>
          <p:spPr>
            <a:xfrm>
              <a:off x="1712094" y="5292932"/>
              <a:ext cx="160020" cy="84124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09AACA-5F74-1241-9665-E77B50A40E59}"/>
                </a:ext>
              </a:extLst>
            </p:cNvPr>
            <p:cNvSpPr/>
            <p:nvPr/>
          </p:nvSpPr>
          <p:spPr>
            <a:xfrm>
              <a:off x="1488066" y="4085924"/>
              <a:ext cx="338328" cy="356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365F79F8-0F88-0C4D-BE01-E04529A4AC90}"/>
                </a:ext>
              </a:extLst>
            </p:cNvPr>
            <p:cNvSpPr/>
            <p:nvPr/>
          </p:nvSpPr>
          <p:spPr>
            <a:xfrm>
              <a:off x="1442346" y="5292932"/>
              <a:ext cx="160020" cy="84124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7AD4A95-40C1-4842-9980-EAF41A0FBD30}"/>
                </a:ext>
              </a:extLst>
            </p:cNvPr>
            <p:cNvSpPr/>
            <p:nvPr/>
          </p:nvSpPr>
          <p:spPr>
            <a:xfrm>
              <a:off x="1442346" y="4533980"/>
              <a:ext cx="429768" cy="9966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D491866F-78DF-7D4A-B558-9938AE1F9595}"/>
                </a:ext>
              </a:extLst>
            </p:cNvPr>
            <p:cNvSpPr/>
            <p:nvPr/>
          </p:nvSpPr>
          <p:spPr>
            <a:xfrm>
              <a:off x="1332618" y="4570556"/>
              <a:ext cx="160020" cy="841248"/>
            </a:xfrm>
            <a:prstGeom prst="roundRect">
              <a:avLst>
                <a:gd name="adj" fmla="val 50000"/>
              </a:avLst>
            </a:prstGeom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6" name="椭圆形标注 35">
            <a:extLst>
              <a:ext uri="{FF2B5EF4-FFF2-40B4-BE49-F238E27FC236}">
                <a16:creationId xmlns:a16="http://schemas.microsoft.com/office/drawing/2014/main" id="{D399308B-DCE8-DC4C-AA54-2A3172CC72EB}"/>
              </a:ext>
            </a:extLst>
          </p:cNvPr>
          <p:cNvSpPr/>
          <p:nvPr/>
        </p:nvSpPr>
        <p:spPr>
          <a:xfrm>
            <a:off x="6072414" y="2287956"/>
            <a:ext cx="3074512" cy="1591455"/>
          </a:xfrm>
          <a:prstGeom prst="wedgeEllipseCallout">
            <a:avLst>
              <a:gd name="adj1" fmla="val 69741"/>
              <a:gd name="adj2" fmla="val 2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Unfortunately,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I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cannot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provide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you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with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any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example.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椭圆形标注 36">
            <a:extLst>
              <a:ext uri="{FF2B5EF4-FFF2-40B4-BE49-F238E27FC236}">
                <a16:creationId xmlns:a16="http://schemas.microsoft.com/office/drawing/2014/main" id="{173F6C53-494B-564B-82AE-5DEB6E490007}"/>
              </a:ext>
            </a:extLst>
          </p:cNvPr>
          <p:cNvSpPr/>
          <p:nvPr/>
        </p:nvSpPr>
        <p:spPr>
          <a:xfrm>
            <a:off x="4630171" y="3753523"/>
            <a:ext cx="1961737" cy="1011416"/>
          </a:xfrm>
          <a:prstGeom prst="wedgeEllipseCallout">
            <a:avLst>
              <a:gd name="adj1" fmla="val -66710"/>
              <a:gd name="adj2" fmla="val 94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Are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you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crazy?!!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云形标注 37">
            <a:extLst>
              <a:ext uri="{FF2B5EF4-FFF2-40B4-BE49-F238E27FC236}">
                <a16:creationId xmlns:a16="http://schemas.microsoft.com/office/drawing/2014/main" id="{964CF883-A92F-684B-B0CC-9E8C2BA1F929}"/>
              </a:ext>
            </a:extLst>
          </p:cNvPr>
          <p:cNvSpPr/>
          <p:nvPr/>
        </p:nvSpPr>
        <p:spPr>
          <a:xfrm>
            <a:off x="4730151" y="5245409"/>
            <a:ext cx="5090951" cy="1275453"/>
          </a:xfrm>
          <a:prstGeom prst="cloudCallout">
            <a:avLst>
              <a:gd name="adj1" fmla="val -66562"/>
              <a:gd name="adj2" fmla="val -474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Hmm~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It’s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time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to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show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my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transformation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power.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41" y="361667"/>
            <a:ext cx="8687860" cy="705133"/>
          </a:xfrm>
        </p:spPr>
        <p:txBody>
          <a:bodyPr>
            <a:normAutofit fontScale="90000"/>
          </a:bodyPr>
          <a:lstStyle/>
          <a:p>
            <a:r>
              <a:rPr lang="en-US" altLang="zh-CN" sz="3600" dirty="0" err="1">
                <a:solidFill>
                  <a:srgbClr val="C00000"/>
                </a:solidFill>
              </a:rPr>
              <a:t>Zecoler</a:t>
            </a:r>
            <a:r>
              <a:rPr lang="en-US" altLang="zh-CN" sz="3600" dirty="0"/>
              <a:t> –</a:t>
            </a:r>
            <a:r>
              <a:rPr lang="zh-CN" altLang="en-US" sz="3600" dirty="0"/>
              <a:t> </a:t>
            </a:r>
            <a:r>
              <a:rPr lang="en-US" altLang="zh-CN" sz="3600" dirty="0"/>
              <a:t>Zero-Shot</a:t>
            </a:r>
            <a:r>
              <a:rPr lang="zh-CN" altLang="en-US" sz="3600" dirty="0"/>
              <a:t> </a:t>
            </a:r>
            <a:r>
              <a:rPr lang="en-US" altLang="zh-CN" sz="3600" dirty="0"/>
              <a:t>Code</a:t>
            </a:r>
            <a:r>
              <a:rPr lang="zh-CN" altLang="en-US" sz="3600" dirty="0"/>
              <a:t> </a:t>
            </a:r>
            <a:r>
              <a:rPr lang="en-US" altLang="zh-CN" sz="3600" dirty="0"/>
              <a:t>Representation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05D1A-2F9C-4D37-AC05-6C2B7E447F91}"/>
              </a:ext>
            </a:extLst>
          </p:cNvPr>
          <p:cNvSpPr txBox="1"/>
          <p:nvPr/>
        </p:nvSpPr>
        <p:spPr>
          <a:xfrm>
            <a:off x="684741" y="1242755"/>
            <a:ext cx="11255472" cy="25168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Program representation without data</a:t>
            </a:r>
            <a:r>
              <a:rPr lang="zh-CN" altLang="en-US" sz="2800" dirty="0"/>
              <a:t> </a:t>
            </a:r>
            <a:r>
              <a:rPr lang="en-US" altLang="zh-CN" sz="2800" dirty="0"/>
              <a:t>labels in</a:t>
            </a:r>
            <a:r>
              <a:rPr lang="zh-CN" altLang="en-US" sz="2800" dirty="0"/>
              <a:t> </a:t>
            </a:r>
            <a:r>
              <a:rPr lang="en-US" altLang="zh-CN" sz="2800" dirty="0"/>
              <a:t>the target language.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How?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Prompt learning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Elicit</a:t>
            </a:r>
            <a:r>
              <a:rPr lang="zh-CN" altLang="en-US" sz="2400" dirty="0"/>
              <a:t> </a:t>
            </a:r>
            <a:r>
              <a:rPr lang="en-US" altLang="zh-CN" sz="2400" dirty="0"/>
              <a:t>knowledge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PLMs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merely</a:t>
            </a:r>
            <a:r>
              <a:rPr lang="zh-CN" altLang="en-US" sz="2400" dirty="0"/>
              <a:t> </a:t>
            </a:r>
            <a:r>
              <a:rPr lang="en-US" altLang="zh-CN" sz="2400" dirty="0"/>
              <a:t>adjusting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input</a:t>
            </a:r>
            <a:r>
              <a:rPr lang="zh-CN" altLang="en-US" sz="2400" dirty="0"/>
              <a:t> </a:t>
            </a:r>
            <a:r>
              <a:rPr lang="en-US" altLang="zh-CN" sz="2400" dirty="0"/>
              <a:t>code.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5F1C2CA8-AB42-7C48-851C-AED63115677E}"/>
              </a:ext>
            </a:extLst>
          </p:cNvPr>
          <p:cNvSpPr/>
          <p:nvPr/>
        </p:nvSpPr>
        <p:spPr>
          <a:xfrm>
            <a:off x="2506401" y="4512094"/>
            <a:ext cx="6566122" cy="753828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PLM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上箭头 27">
            <a:extLst>
              <a:ext uri="{FF2B5EF4-FFF2-40B4-BE49-F238E27FC236}">
                <a16:creationId xmlns:a16="http://schemas.microsoft.com/office/drawing/2014/main" id="{1E3D55C7-0256-6647-84C4-97F58520B83F}"/>
              </a:ext>
            </a:extLst>
          </p:cNvPr>
          <p:cNvSpPr/>
          <p:nvPr/>
        </p:nvSpPr>
        <p:spPr>
          <a:xfrm>
            <a:off x="3142180" y="5296087"/>
            <a:ext cx="205434" cy="323914"/>
          </a:xfrm>
          <a:prstGeom prst="upArrow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上箭头 28">
            <a:extLst>
              <a:ext uri="{FF2B5EF4-FFF2-40B4-BE49-F238E27FC236}">
                <a16:creationId xmlns:a16="http://schemas.microsoft.com/office/drawing/2014/main" id="{1B01DE35-BDF8-9146-9A9E-307CBF901253}"/>
              </a:ext>
            </a:extLst>
          </p:cNvPr>
          <p:cNvSpPr/>
          <p:nvPr/>
        </p:nvSpPr>
        <p:spPr>
          <a:xfrm>
            <a:off x="6643556" y="5282098"/>
            <a:ext cx="196081" cy="312472"/>
          </a:xfrm>
          <a:prstGeom prst="upArrow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上箭头 29">
            <a:extLst>
              <a:ext uri="{FF2B5EF4-FFF2-40B4-BE49-F238E27FC236}">
                <a16:creationId xmlns:a16="http://schemas.microsoft.com/office/drawing/2014/main" id="{DFEC7EF1-1843-A84D-B026-3C4733FF87A7}"/>
              </a:ext>
            </a:extLst>
          </p:cNvPr>
          <p:cNvSpPr/>
          <p:nvPr/>
        </p:nvSpPr>
        <p:spPr>
          <a:xfrm>
            <a:off x="4716858" y="5295453"/>
            <a:ext cx="205434" cy="323916"/>
          </a:xfrm>
          <a:prstGeom prst="upArrow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折角形 30">
            <a:extLst>
              <a:ext uri="{FF2B5EF4-FFF2-40B4-BE49-F238E27FC236}">
                <a16:creationId xmlns:a16="http://schemas.microsoft.com/office/drawing/2014/main" id="{F93F2994-1B1C-5F43-BC08-BCF86D3E8FF9}"/>
              </a:ext>
            </a:extLst>
          </p:cNvPr>
          <p:cNvSpPr/>
          <p:nvPr/>
        </p:nvSpPr>
        <p:spPr>
          <a:xfrm>
            <a:off x="7977077" y="5661500"/>
            <a:ext cx="764839" cy="258080"/>
          </a:xfrm>
          <a:prstGeom prst="foldedCorner">
            <a:avLst/>
          </a:prstGeom>
          <a:solidFill>
            <a:srgbClr val="E1D3EB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Times New Roman" panose="02020603050405020304" pitchFamily="18" charset="0"/>
              </a:rPr>
              <a:t>cloned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5DBE6FA-9723-5B44-B0EE-E4B5DE0043ED}"/>
              </a:ext>
            </a:extLst>
          </p:cNvPr>
          <p:cNvSpPr/>
          <p:nvPr/>
        </p:nvSpPr>
        <p:spPr>
          <a:xfrm>
            <a:off x="3847124" y="5658507"/>
            <a:ext cx="1980362" cy="233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func1(..){</a:t>
            </a:r>
            <a:endParaRPr kumimoji="1" lang="zh-CN" alt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14D5F01-CCAE-FD4F-B112-53D51979AEE6}"/>
              </a:ext>
            </a:extLst>
          </p:cNvPr>
          <p:cNvSpPr txBox="1"/>
          <p:nvPr/>
        </p:nvSpPr>
        <p:spPr>
          <a:xfrm>
            <a:off x="4415806" y="5964871"/>
            <a:ext cx="78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1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7ADF731-B3C9-1548-9FE8-C81B4BBAC5DB}"/>
              </a:ext>
            </a:extLst>
          </p:cNvPr>
          <p:cNvSpPr/>
          <p:nvPr/>
        </p:nvSpPr>
        <p:spPr>
          <a:xfrm>
            <a:off x="5925108" y="5658507"/>
            <a:ext cx="1829059" cy="286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func2(.){</a:t>
            </a:r>
            <a:endParaRPr kumimoji="1" lang="zh-CN" alt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AEF635C-29ED-5548-90BB-B3484A0CF320}"/>
              </a:ext>
            </a:extLst>
          </p:cNvPr>
          <p:cNvSpPr/>
          <p:nvPr/>
        </p:nvSpPr>
        <p:spPr>
          <a:xfrm>
            <a:off x="2766398" y="5654179"/>
            <a:ext cx="934067" cy="223973"/>
          </a:xfrm>
          <a:prstGeom prst="rect">
            <a:avLst/>
          </a:prstGeom>
          <a:solidFill>
            <a:srgbClr val="FFF3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[p</a:t>
            </a:r>
            <a:r>
              <a:rPr kumimoji="1" lang="en-US" altLang="zh-CN" sz="1600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]…[p</a:t>
            </a:r>
            <a:r>
              <a:rPr kumimoji="1" lang="en-US" altLang="zh-CN" sz="1600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kumimoji="1" lang="en-US" altLang="zh-CN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kumimoji="1" lang="zh-CN" alt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E2569C2-B19D-AE48-9DE7-A850019D2F04}"/>
              </a:ext>
            </a:extLst>
          </p:cNvPr>
          <p:cNvSpPr txBox="1"/>
          <p:nvPr/>
        </p:nvSpPr>
        <p:spPr>
          <a:xfrm>
            <a:off x="6238800" y="6037485"/>
            <a:ext cx="8979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2</a:t>
            </a:r>
          </a:p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(optional)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FFC12C-A4D3-0A4D-9C8A-39C3979BE8A7}"/>
              </a:ext>
            </a:extLst>
          </p:cNvPr>
          <p:cNvSpPr txBox="1"/>
          <p:nvPr/>
        </p:nvSpPr>
        <p:spPr>
          <a:xfrm>
            <a:off x="2913056" y="5977478"/>
            <a:ext cx="7874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Template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871F99E-1475-4B4B-AAE8-B4190B7F223B}"/>
              </a:ext>
            </a:extLst>
          </p:cNvPr>
          <p:cNvSpPr/>
          <p:nvPr/>
        </p:nvSpPr>
        <p:spPr>
          <a:xfrm>
            <a:off x="8127622" y="6071310"/>
            <a:ext cx="491503" cy="304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kumimoji="1"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478FDBED-668B-D747-9DEE-BA66CEC4784C}"/>
              </a:ext>
            </a:extLst>
          </p:cNvPr>
          <p:cNvSpPr/>
          <p:nvPr/>
        </p:nvSpPr>
        <p:spPr>
          <a:xfrm>
            <a:off x="7203570" y="3967787"/>
            <a:ext cx="872998" cy="32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kumimoji="1"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300F6AE-4784-6244-807B-EA31CB1ACD3F}"/>
              </a:ext>
            </a:extLst>
          </p:cNvPr>
          <p:cNvGrpSpPr>
            <a:grpSpLocks noChangeAspect="1"/>
          </p:cNvGrpSpPr>
          <p:nvPr/>
        </p:nvGrpSpPr>
        <p:grpSpPr>
          <a:xfrm>
            <a:off x="8073664" y="3840483"/>
            <a:ext cx="660841" cy="612000"/>
            <a:chOff x="6677661" y="3735315"/>
            <a:chExt cx="372344" cy="344825"/>
          </a:xfrm>
        </p:grpSpPr>
        <p:cxnSp>
          <p:nvCxnSpPr>
            <p:cNvPr id="42" name="直线连接符 41">
              <a:extLst>
                <a:ext uri="{FF2B5EF4-FFF2-40B4-BE49-F238E27FC236}">
                  <a16:creationId xmlns:a16="http://schemas.microsoft.com/office/drawing/2014/main" id="{B208105F-CF87-424F-AE7D-43DD4B1178EA}"/>
                </a:ext>
              </a:extLst>
            </p:cNvPr>
            <p:cNvCxnSpPr/>
            <p:nvPr/>
          </p:nvCxnSpPr>
          <p:spPr>
            <a:xfrm>
              <a:off x="6677661" y="4036371"/>
              <a:ext cx="3723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>
              <a:extLst>
                <a:ext uri="{FF2B5EF4-FFF2-40B4-BE49-F238E27FC236}">
                  <a16:creationId xmlns:a16="http://schemas.microsoft.com/office/drawing/2014/main" id="{11EED16F-B483-A848-9396-659A53970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1591" y="3735315"/>
              <a:ext cx="0" cy="3448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C98AAD4-EF4D-C347-A6C3-B3DED61E8FBC}"/>
                </a:ext>
              </a:extLst>
            </p:cNvPr>
            <p:cNvSpPr/>
            <p:nvPr/>
          </p:nvSpPr>
          <p:spPr>
            <a:xfrm>
              <a:off x="6721591" y="3846006"/>
              <a:ext cx="98040" cy="190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D54AC0B-6C2C-8247-B03F-4D24AE54036F}"/>
                </a:ext>
              </a:extLst>
            </p:cNvPr>
            <p:cNvSpPr/>
            <p:nvPr/>
          </p:nvSpPr>
          <p:spPr>
            <a:xfrm>
              <a:off x="6819470" y="3907728"/>
              <a:ext cx="97633" cy="1269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ED1B6716-748A-A04C-86EE-9A74CEFB645E}"/>
              </a:ext>
            </a:extLst>
          </p:cNvPr>
          <p:cNvSpPr/>
          <p:nvPr/>
        </p:nvSpPr>
        <p:spPr>
          <a:xfrm>
            <a:off x="2506401" y="5537989"/>
            <a:ext cx="1340723" cy="4394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4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1" y="437867"/>
            <a:ext cx="6374342" cy="6927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Workflow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E5FAB4-BFD9-2441-A9C8-9802BFA5C7D9}"/>
              </a:ext>
            </a:extLst>
          </p:cNvPr>
          <p:cNvSpPr txBox="1"/>
          <p:nvPr/>
        </p:nvSpPr>
        <p:spPr>
          <a:xfrm>
            <a:off x="1052694" y="5244105"/>
            <a:ext cx="980580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defRPr/>
            </a:pPr>
            <a:r>
              <a:rPr lang="en-US" altLang="zh-CN" sz="2400" dirty="0"/>
              <a:t>Accompanying trainable prompt tokens into</a:t>
            </a:r>
            <a:r>
              <a:rPr lang="zh-CN" altLang="en-US" sz="2400" dirty="0"/>
              <a:t> </a:t>
            </a:r>
            <a:r>
              <a:rPr lang="en-US" altLang="zh-CN" sz="2400" dirty="0"/>
              <a:t>PLM</a:t>
            </a:r>
            <a:r>
              <a:rPr lang="zh-CN" altLang="en-US" sz="2400" dirty="0"/>
              <a:t> </a:t>
            </a:r>
            <a:r>
              <a:rPr lang="en-US" altLang="zh-CN" sz="2400" dirty="0"/>
              <a:t>inputs</a:t>
            </a:r>
            <a:r>
              <a:rPr lang="zh-CN" altLang="en-US" sz="2400" dirty="0"/>
              <a:t> </a:t>
            </a:r>
            <a:r>
              <a:rPr lang="en-US" altLang="zh-CN" sz="2400" dirty="0"/>
              <a:t>so</a:t>
            </a:r>
            <a:r>
              <a:rPr lang="zh-CN" altLang="en-US" sz="2400" dirty="0"/>
              <a:t> </a:t>
            </a:r>
            <a:r>
              <a:rPr lang="en-US" altLang="zh-CN" sz="2400" dirty="0"/>
              <a:t>that the downstream task has the same form as that in pre-training.</a:t>
            </a:r>
            <a:r>
              <a:rPr lang="zh-CN" altLang="zh-CN" sz="2400" dirty="0"/>
              <a:t>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0A53046-3479-3D42-8186-0F32A16E3F5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516" y="1619329"/>
            <a:ext cx="9284379" cy="3312000"/>
            <a:chOff x="2185372" y="1983999"/>
            <a:chExt cx="7972458" cy="2844000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670E06E6-834C-0545-A560-46E17BE349A4}"/>
                </a:ext>
              </a:extLst>
            </p:cNvPr>
            <p:cNvSpPr/>
            <p:nvPr/>
          </p:nvSpPr>
          <p:spPr>
            <a:xfrm>
              <a:off x="2341007" y="3072647"/>
              <a:ext cx="2976018" cy="583763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Zecoler</a:t>
              </a:r>
              <a:endParaRPr kumimoji="1"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上箭头 8">
              <a:extLst>
                <a:ext uri="{FF2B5EF4-FFF2-40B4-BE49-F238E27FC236}">
                  <a16:creationId xmlns:a16="http://schemas.microsoft.com/office/drawing/2014/main" id="{F33E9B95-54DB-EF44-88B3-32990E07732A}"/>
                </a:ext>
              </a:extLst>
            </p:cNvPr>
            <p:cNvSpPr/>
            <p:nvPr/>
          </p:nvSpPr>
          <p:spPr>
            <a:xfrm>
              <a:off x="2554351" y="3688202"/>
              <a:ext cx="205434" cy="323914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上箭头 9">
              <a:extLst>
                <a:ext uri="{FF2B5EF4-FFF2-40B4-BE49-F238E27FC236}">
                  <a16:creationId xmlns:a16="http://schemas.microsoft.com/office/drawing/2014/main" id="{576EC1E7-91B7-3446-BCCC-1E263237BF37}"/>
                </a:ext>
              </a:extLst>
            </p:cNvPr>
            <p:cNvSpPr/>
            <p:nvPr/>
          </p:nvSpPr>
          <p:spPr>
            <a:xfrm>
              <a:off x="4702938" y="3681661"/>
              <a:ext cx="196081" cy="312472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上箭头 10">
              <a:extLst>
                <a:ext uri="{FF2B5EF4-FFF2-40B4-BE49-F238E27FC236}">
                  <a16:creationId xmlns:a16="http://schemas.microsoft.com/office/drawing/2014/main" id="{998BD8AA-3069-E346-90D5-B828135D44FF}"/>
                </a:ext>
              </a:extLst>
            </p:cNvPr>
            <p:cNvSpPr/>
            <p:nvPr/>
          </p:nvSpPr>
          <p:spPr>
            <a:xfrm>
              <a:off x="3576745" y="3670706"/>
              <a:ext cx="205434" cy="323916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C773CD8A-F8DA-CF4A-BC16-98BE02A8A1C1}"/>
                </a:ext>
              </a:extLst>
            </p:cNvPr>
            <p:cNvSpPr/>
            <p:nvPr/>
          </p:nvSpPr>
          <p:spPr>
            <a:xfrm>
              <a:off x="4830215" y="2368781"/>
              <a:ext cx="872998" cy="3235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  <a:endParaRPr kumimoji="1"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上下箭头 12">
              <a:extLst>
                <a:ext uri="{FF2B5EF4-FFF2-40B4-BE49-F238E27FC236}">
                  <a16:creationId xmlns:a16="http://schemas.microsoft.com/office/drawing/2014/main" id="{D6A23330-E4FF-8A46-80A8-DDA74EB9378F}"/>
                </a:ext>
              </a:extLst>
            </p:cNvPr>
            <p:cNvSpPr/>
            <p:nvPr/>
          </p:nvSpPr>
          <p:spPr>
            <a:xfrm>
              <a:off x="5591505" y="2712269"/>
              <a:ext cx="205434" cy="1219082"/>
            </a:xfrm>
            <a:prstGeom prst="upDownArrow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折角形 13">
              <a:extLst>
                <a:ext uri="{FF2B5EF4-FFF2-40B4-BE49-F238E27FC236}">
                  <a16:creationId xmlns:a16="http://schemas.microsoft.com/office/drawing/2014/main" id="{0B862ADA-18CC-9D40-8A28-F504A279FC2E}"/>
                </a:ext>
              </a:extLst>
            </p:cNvPr>
            <p:cNvSpPr/>
            <p:nvPr/>
          </p:nvSpPr>
          <p:spPr>
            <a:xfrm>
              <a:off x="5450192" y="4031578"/>
              <a:ext cx="491503" cy="230319"/>
            </a:xfrm>
            <a:prstGeom prst="foldedCorner">
              <a:avLst/>
            </a:prstGeom>
            <a:solidFill>
              <a:srgbClr val="E1D3EB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cloned</a:t>
              </a:r>
              <a:endParaRPr kumimoji="1"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050FE8E3-5CD6-5049-B22C-E6FFE4E3BF6F}"/>
                </a:ext>
              </a:extLst>
            </p:cNvPr>
            <p:cNvSpPr/>
            <p:nvPr/>
          </p:nvSpPr>
          <p:spPr>
            <a:xfrm>
              <a:off x="2185372" y="1983999"/>
              <a:ext cx="4159603" cy="2835888"/>
            </a:xfrm>
            <a:prstGeom prst="roundRect">
              <a:avLst>
                <a:gd name="adj" fmla="val 1257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A276AE4-1A31-6C4B-9D0E-19C219A6D794}"/>
                </a:ext>
              </a:extLst>
            </p:cNvPr>
            <p:cNvSpPr/>
            <p:nvPr/>
          </p:nvSpPr>
          <p:spPr>
            <a:xfrm>
              <a:off x="2323696" y="2073611"/>
              <a:ext cx="1125877" cy="371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4288" algn="ctr"/>
              <a:r>
                <a: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</a:t>
              </a:r>
              <a:r>
                <a: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6717F905-4A71-CB46-99CD-B466F57A7A37}"/>
                </a:ext>
              </a:extLst>
            </p:cNvPr>
            <p:cNvSpPr/>
            <p:nvPr/>
          </p:nvSpPr>
          <p:spPr>
            <a:xfrm>
              <a:off x="6592269" y="1992111"/>
              <a:ext cx="3565561" cy="2835888"/>
            </a:xfrm>
            <a:prstGeom prst="roundRect">
              <a:avLst>
                <a:gd name="adj" fmla="val 12573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4698686-4D72-5C44-BFFB-E1C759C7511A}"/>
                </a:ext>
              </a:extLst>
            </p:cNvPr>
            <p:cNvSpPr/>
            <p:nvPr/>
          </p:nvSpPr>
          <p:spPr>
            <a:xfrm>
              <a:off x="6669427" y="2060707"/>
              <a:ext cx="1022396" cy="384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(ii)</a:t>
              </a:r>
              <a:r>
                <a: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Usage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693A29E-E599-9F43-86F8-1B3E5144065C}"/>
                </a:ext>
              </a:extLst>
            </p:cNvPr>
            <p:cNvSpPr txBox="1"/>
            <p:nvPr/>
          </p:nvSpPr>
          <p:spPr>
            <a:xfrm>
              <a:off x="5815108" y="3246508"/>
              <a:ext cx="47312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上箭头 19">
              <a:extLst>
                <a:ext uri="{FF2B5EF4-FFF2-40B4-BE49-F238E27FC236}">
                  <a16:creationId xmlns:a16="http://schemas.microsoft.com/office/drawing/2014/main" id="{9860A72D-CE43-424F-84AA-ED7BF8C427A1}"/>
                </a:ext>
              </a:extLst>
            </p:cNvPr>
            <p:cNvSpPr/>
            <p:nvPr/>
          </p:nvSpPr>
          <p:spPr>
            <a:xfrm>
              <a:off x="4703507" y="2717867"/>
              <a:ext cx="205434" cy="323503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4E3823D-5C8F-B54A-8399-9D75C038EB01}"/>
                </a:ext>
              </a:extLst>
            </p:cNvPr>
            <p:cNvSpPr/>
            <p:nvPr/>
          </p:nvSpPr>
          <p:spPr>
            <a:xfrm>
              <a:off x="3083332" y="4021595"/>
              <a:ext cx="1126688" cy="2366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func1(..){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899C404-9F5A-8F48-933F-A200F71EECFC}"/>
                </a:ext>
              </a:extLst>
            </p:cNvPr>
            <p:cNvSpPr txBox="1"/>
            <p:nvPr/>
          </p:nvSpPr>
          <p:spPr>
            <a:xfrm>
              <a:off x="3318169" y="4308240"/>
              <a:ext cx="787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Code 1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B5B4DF1D-13D1-2E48-A739-428DD86F354E}"/>
                </a:ext>
              </a:extLst>
            </p:cNvPr>
            <p:cNvCxnSpPr/>
            <p:nvPr/>
          </p:nvCxnSpPr>
          <p:spPr>
            <a:xfrm>
              <a:off x="4956698" y="3003576"/>
              <a:ext cx="3723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18DBE195-7F6A-5D44-833B-B3499AE83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0628" y="2702521"/>
              <a:ext cx="0" cy="3448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009D8A5-3ACD-E14B-B533-B13EE7BE6DA9}"/>
                </a:ext>
              </a:extLst>
            </p:cNvPr>
            <p:cNvSpPr/>
            <p:nvPr/>
          </p:nvSpPr>
          <p:spPr>
            <a:xfrm>
              <a:off x="4302058" y="4024255"/>
              <a:ext cx="1014974" cy="2366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kumimoji="1" lang="zh-CN" altLang="en-US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func2(.){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DC48439-E61D-0546-B753-FF05FEB06AC3}"/>
                </a:ext>
              </a:extLst>
            </p:cNvPr>
            <p:cNvSpPr/>
            <p:nvPr/>
          </p:nvSpPr>
          <p:spPr>
            <a:xfrm>
              <a:off x="2310714" y="4031577"/>
              <a:ext cx="702986" cy="226687"/>
            </a:xfrm>
            <a:prstGeom prst="rect">
              <a:avLst/>
            </a:prstGeom>
            <a:solidFill>
              <a:srgbClr val="FFF3CC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kumimoji="1" lang="en-US" altLang="zh-CN" sz="900" baseline="-25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]…[p</a:t>
              </a:r>
              <a:r>
                <a:rPr kumimoji="1" lang="en-US" altLang="zh-CN" sz="900" baseline="-25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E00171A-A793-A94C-91EF-BCD94F86E17F}"/>
                </a:ext>
              </a:extLst>
            </p:cNvPr>
            <p:cNvSpPr txBox="1"/>
            <p:nvPr/>
          </p:nvSpPr>
          <p:spPr>
            <a:xfrm>
              <a:off x="4356668" y="4364653"/>
              <a:ext cx="897969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Code 2</a:t>
              </a:r>
            </a:p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(optional)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88DDC6E-97F6-B84D-88BE-0906DE184713}"/>
                </a:ext>
              </a:extLst>
            </p:cNvPr>
            <p:cNvSpPr txBox="1"/>
            <p:nvPr/>
          </p:nvSpPr>
          <p:spPr>
            <a:xfrm>
              <a:off x="2283465" y="4297182"/>
              <a:ext cx="787409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 Template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28D228D-9741-3E48-8BD9-0D0353CD1190}"/>
                </a:ext>
              </a:extLst>
            </p:cNvPr>
            <p:cNvSpPr/>
            <p:nvPr/>
          </p:nvSpPr>
          <p:spPr>
            <a:xfrm>
              <a:off x="5000628" y="2813212"/>
              <a:ext cx="98040" cy="190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7533215-6CB4-A845-AD57-A845FC6F6765}"/>
                </a:ext>
              </a:extLst>
            </p:cNvPr>
            <p:cNvSpPr/>
            <p:nvPr/>
          </p:nvSpPr>
          <p:spPr>
            <a:xfrm>
              <a:off x="5098508" y="2874933"/>
              <a:ext cx="97633" cy="1269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2F494C5-56BB-2840-8B36-2B411F86214D}"/>
                </a:ext>
              </a:extLst>
            </p:cNvPr>
            <p:cNvSpPr/>
            <p:nvPr/>
          </p:nvSpPr>
          <p:spPr>
            <a:xfrm>
              <a:off x="5472134" y="4397610"/>
              <a:ext cx="491503" cy="3047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</a:t>
              </a:r>
              <a:endParaRPr kumimoji="1"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DACE7C45-39D2-EF42-91D6-12725FDCC114}"/>
                </a:ext>
              </a:extLst>
            </p:cNvPr>
            <p:cNvSpPr/>
            <p:nvPr/>
          </p:nvSpPr>
          <p:spPr>
            <a:xfrm>
              <a:off x="6788192" y="3074302"/>
              <a:ext cx="2976018" cy="583763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Zecoler</a:t>
              </a:r>
              <a:endParaRPr kumimoji="1"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上箭头 32">
              <a:extLst>
                <a:ext uri="{FF2B5EF4-FFF2-40B4-BE49-F238E27FC236}">
                  <a16:creationId xmlns:a16="http://schemas.microsoft.com/office/drawing/2014/main" id="{E905DCF1-0A9B-8940-B1A8-367786D21042}"/>
                </a:ext>
              </a:extLst>
            </p:cNvPr>
            <p:cNvSpPr/>
            <p:nvPr/>
          </p:nvSpPr>
          <p:spPr>
            <a:xfrm>
              <a:off x="7001536" y="3689856"/>
              <a:ext cx="205434" cy="323914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上箭头 33">
              <a:extLst>
                <a:ext uri="{FF2B5EF4-FFF2-40B4-BE49-F238E27FC236}">
                  <a16:creationId xmlns:a16="http://schemas.microsoft.com/office/drawing/2014/main" id="{EDD8300E-21F0-6048-B289-9A40F8BB4E90}"/>
                </a:ext>
              </a:extLst>
            </p:cNvPr>
            <p:cNvSpPr/>
            <p:nvPr/>
          </p:nvSpPr>
          <p:spPr>
            <a:xfrm>
              <a:off x="9150123" y="3683316"/>
              <a:ext cx="196081" cy="312472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上箭头 34">
              <a:extLst>
                <a:ext uri="{FF2B5EF4-FFF2-40B4-BE49-F238E27FC236}">
                  <a16:creationId xmlns:a16="http://schemas.microsoft.com/office/drawing/2014/main" id="{55B2AC73-11C2-724A-9C91-6C2AAE7DE547}"/>
                </a:ext>
              </a:extLst>
            </p:cNvPr>
            <p:cNvSpPr/>
            <p:nvPr/>
          </p:nvSpPr>
          <p:spPr>
            <a:xfrm>
              <a:off x="8023930" y="3672361"/>
              <a:ext cx="205434" cy="323916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60964B3-3D2E-9642-B22E-78DE69B4E59A}"/>
                </a:ext>
              </a:extLst>
            </p:cNvPr>
            <p:cNvSpPr/>
            <p:nvPr/>
          </p:nvSpPr>
          <p:spPr>
            <a:xfrm>
              <a:off x="9277400" y="2370436"/>
              <a:ext cx="872998" cy="3235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  <a:endParaRPr kumimoji="1"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上箭头 36">
              <a:extLst>
                <a:ext uri="{FF2B5EF4-FFF2-40B4-BE49-F238E27FC236}">
                  <a16:creationId xmlns:a16="http://schemas.microsoft.com/office/drawing/2014/main" id="{7DEF8403-671B-C943-B10B-E91DA6211AB6}"/>
                </a:ext>
              </a:extLst>
            </p:cNvPr>
            <p:cNvSpPr/>
            <p:nvPr/>
          </p:nvSpPr>
          <p:spPr>
            <a:xfrm>
              <a:off x="9150692" y="2719522"/>
              <a:ext cx="205434" cy="323503"/>
            </a:xfrm>
            <a:prstGeom prst="upArrow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E18FE0B-88DB-C943-AD64-3FE147C2E405}"/>
                </a:ext>
              </a:extLst>
            </p:cNvPr>
            <p:cNvSpPr/>
            <p:nvPr/>
          </p:nvSpPr>
          <p:spPr>
            <a:xfrm>
              <a:off x="7530517" y="4023249"/>
              <a:ext cx="1126688" cy="2366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func1(..){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FA6F22-38F2-CA43-9DE1-D7400DD239DC}"/>
                </a:ext>
              </a:extLst>
            </p:cNvPr>
            <p:cNvSpPr txBox="1"/>
            <p:nvPr/>
          </p:nvSpPr>
          <p:spPr>
            <a:xfrm>
              <a:off x="7795150" y="4279182"/>
              <a:ext cx="787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Code 1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2F5D168A-9165-784D-9603-72E328FBBB51}"/>
                </a:ext>
              </a:extLst>
            </p:cNvPr>
            <p:cNvCxnSpPr/>
            <p:nvPr/>
          </p:nvCxnSpPr>
          <p:spPr>
            <a:xfrm>
              <a:off x="9403883" y="3005231"/>
              <a:ext cx="3723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>
              <a:extLst>
                <a:ext uri="{FF2B5EF4-FFF2-40B4-BE49-F238E27FC236}">
                  <a16:creationId xmlns:a16="http://schemas.microsoft.com/office/drawing/2014/main" id="{8B2F91D4-DDFA-3F43-A8E1-B981EB657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7814" y="2704176"/>
              <a:ext cx="0" cy="3448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97906BC-D924-0F48-8EBD-A6EDBA9B3A97}"/>
                </a:ext>
              </a:extLst>
            </p:cNvPr>
            <p:cNvSpPr/>
            <p:nvPr/>
          </p:nvSpPr>
          <p:spPr>
            <a:xfrm>
              <a:off x="8749243" y="4025910"/>
              <a:ext cx="1014974" cy="2366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kumimoji="1" lang="zh-CN" altLang="en-US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func2(.){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E5BE695-E866-8443-92F8-C9E97C1D5178}"/>
                </a:ext>
              </a:extLst>
            </p:cNvPr>
            <p:cNvSpPr/>
            <p:nvPr/>
          </p:nvSpPr>
          <p:spPr>
            <a:xfrm>
              <a:off x="6757899" y="4033231"/>
              <a:ext cx="702986" cy="226687"/>
            </a:xfrm>
            <a:prstGeom prst="rect">
              <a:avLst/>
            </a:prstGeom>
            <a:solidFill>
              <a:srgbClr val="FFF3CC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kumimoji="1" lang="en-US" altLang="zh-CN" sz="900" baseline="-25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]…[p</a:t>
              </a:r>
              <a:r>
                <a:rPr kumimoji="1" lang="en-US" altLang="zh-CN" sz="900" baseline="-25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kumimoji="1" lang="en-US" altLang="zh-CN" sz="9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endParaRPr kumimoji="1" lang="zh-CN" altLang="en-US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F678A7E-5BC2-0B4D-BA3B-8E471349D870}"/>
                </a:ext>
              </a:extLst>
            </p:cNvPr>
            <p:cNvSpPr txBox="1"/>
            <p:nvPr/>
          </p:nvSpPr>
          <p:spPr>
            <a:xfrm>
              <a:off x="8914413" y="4336538"/>
              <a:ext cx="787409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Code 2</a:t>
              </a:r>
            </a:p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(optional)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DBDC01E-B792-4A4C-863F-BC2454C68B9C}"/>
                </a:ext>
              </a:extLst>
            </p:cNvPr>
            <p:cNvSpPr txBox="1"/>
            <p:nvPr/>
          </p:nvSpPr>
          <p:spPr>
            <a:xfrm>
              <a:off x="6730651" y="4298837"/>
              <a:ext cx="787409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 Template</a:t>
              </a:r>
              <a:endParaRPr kumimoji="1"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3106F0F-20B5-4F4E-B948-0A88DED3BE34}"/>
                </a:ext>
              </a:extLst>
            </p:cNvPr>
            <p:cNvSpPr/>
            <p:nvPr/>
          </p:nvSpPr>
          <p:spPr>
            <a:xfrm>
              <a:off x="9447814" y="2814867"/>
              <a:ext cx="98040" cy="190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DEFC4D0-C416-D045-9C0F-681C554CEC26}"/>
                </a:ext>
              </a:extLst>
            </p:cNvPr>
            <p:cNvSpPr/>
            <p:nvPr/>
          </p:nvSpPr>
          <p:spPr>
            <a:xfrm>
              <a:off x="9545693" y="2876587"/>
              <a:ext cx="97633" cy="1269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56DD6E97-47AF-8940-8215-D6FDC6C91C28}"/>
              </a:ext>
            </a:extLst>
          </p:cNvPr>
          <p:cNvSpPr txBox="1"/>
          <p:nvPr/>
        </p:nvSpPr>
        <p:spPr>
          <a:xfrm>
            <a:off x="-5904330" y="362033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1800" dirty="0"/>
          </a:p>
          <a:p>
            <a:pPr lvl="0">
              <a:defRPr/>
            </a:pPr>
            <a:r>
              <a:rPr lang="en-US" altLang="zh-CN" sz="1800" dirty="0"/>
              <a:t>By employing prompt learning, we train the PLM using large-scale code corpora in popular languages and then directly apply the trained model to tasks in the low-resource language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483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8839199" cy="6927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Step1: Casting Downstream Tasks into MLM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E5FAB4-BFD9-2441-A9C8-9802BFA5C7D9}"/>
              </a:ext>
            </a:extLst>
          </p:cNvPr>
          <p:cNvSpPr txBox="1"/>
          <p:nvPr/>
        </p:nvSpPr>
        <p:spPr>
          <a:xfrm>
            <a:off x="788488" y="1337009"/>
            <a:ext cx="8839199" cy="5778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Insert trainable prompts and [MASK] tokens</a:t>
            </a:r>
            <a:r>
              <a:rPr lang="zh-CN" altLang="en-US" sz="2400" dirty="0"/>
              <a:t> </a:t>
            </a:r>
            <a:r>
              <a:rPr lang="en-US" altLang="zh-CN" sz="2400" dirty="0"/>
              <a:t>into</a:t>
            </a:r>
            <a:r>
              <a:rPr lang="zh-CN" altLang="en-US" sz="2400" dirty="0"/>
              <a:t> </a:t>
            </a:r>
            <a:r>
              <a:rPr lang="en-US" altLang="zh-CN" sz="2400" dirty="0"/>
              <a:t>inputs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09E25C-68FB-154C-A0DA-DD08A45031F2}"/>
              </a:ext>
            </a:extLst>
          </p:cNvPr>
          <p:cNvSpPr/>
          <p:nvPr/>
        </p:nvSpPr>
        <p:spPr>
          <a:xfrm>
            <a:off x="721226" y="4922577"/>
            <a:ext cx="10805312" cy="1599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3" name="上箭头 12">
            <a:extLst>
              <a:ext uri="{FF2B5EF4-FFF2-40B4-BE49-F238E27FC236}">
                <a16:creationId xmlns:a16="http://schemas.microsoft.com/office/drawing/2014/main" id="{0B4E81D2-95BE-C34D-9FFE-5CD65AF79C47}"/>
              </a:ext>
            </a:extLst>
          </p:cNvPr>
          <p:cNvSpPr/>
          <p:nvPr/>
        </p:nvSpPr>
        <p:spPr>
          <a:xfrm rot="16200000">
            <a:off x="9343165" y="293685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表格 55">
            <a:extLst>
              <a:ext uri="{FF2B5EF4-FFF2-40B4-BE49-F238E27FC236}">
                <a16:creationId xmlns:a16="http://schemas.microsoft.com/office/drawing/2014/main" id="{77824C8B-A6F5-A346-8D4D-2DE5EB607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66995"/>
              </p:ext>
            </p:extLst>
          </p:nvPr>
        </p:nvGraphicFramePr>
        <p:xfrm>
          <a:off x="7676929" y="2348423"/>
          <a:ext cx="852168" cy="1371600"/>
        </p:xfrm>
        <a:graphic>
          <a:graphicData uri="http://schemas.openxmlformats.org/drawingml/2006/table">
            <a:tbl>
              <a:tblPr firstRow="1" bandRow="1"/>
              <a:tblGrid>
                <a:gridCol w="852168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graphicFrame>
        <p:nvGraphicFramePr>
          <p:cNvPr id="20" name="表格 55">
            <a:extLst>
              <a:ext uri="{FF2B5EF4-FFF2-40B4-BE49-F238E27FC236}">
                <a16:creationId xmlns:a16="http://schemas.microsoft.com/office/drawing/2014/main" id="{552945AA-E1A8-6A4C-87C2-AA931E48E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74205"/>
              </p:ext>
            </p:extLst>
          </p:nvPr>
        </p:nvGraphicFramePr>
        <p:xfrm>
          <a:off x="8484193" y="2348423"/>
          <a:ext cx="651222" cy="1371600"/>
        </p:xfrm>
        <a:graphic>
          <a:graphicData uri="http://schemas.openxmlformats.org/drawingml/2006/table">
            <a:tbl>
              <a:tblPr firstRow="1" bandRow="1"/>
              <a:tblGrid>
                <a:gridCol w="651222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sp>
        <p:nvSpPr>
          <p:cNvPr id="25" name="上箭头 24">
            <a:extLst>
              <a:ext uri="{FF2B5EF4-FFF2-40B4-BE49-F238E27FC236}">
                <a16:creationId xmlns:a16="http://schemas.microsoft.com/office/drawing/2014/main" id="{FBA5611A-7CD1-444F-9CEF-D4A09CB47A92}"/>
              </a:ext>
            </a:extLst>
          </p:cNvPr>
          <p:cNvSpPr/>
          <p:nvPr/>
        </p:nvSpPr>
        <p:spPr>
          <a:xfrm>
            <a:off x="10449952" y="338408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FF6DFC25-C98F-FF40-B87B-24D51ED29937}"/>
              </a:ext>
            </a:extLst>
          </p:cNvPr>
          <p:cNvGrpSpPr>
            <a:grpSpLocks noChangeAspect="1"/>
          </p:cNvGrpSpPr>
          <p:nvPr/>
        </p:nvGrpSpPr>
        <p:grpSpPr>
          <a:xfrm>
            <a:off x="9590818" y="2312154"/>
            <a:ext cx="2070626" cy="972000"/>
            <a:chOff x="8149118" y="2636382"/>
            <a:chExt cx="1593403" cy="747981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C144FFEA-C793-3D42-BE42-6692BDB3F926}"/>
                </a:ext>
              </a:extLst>
            </p:cNvPr>
            <p:cNvSpPr/>
            <p:nvPr/>
          </p:nvSpPr>
          <p:spPr>
            <a:xfrm>
              <a:off x="8409758" y="2962933"/>
              <a:ext cx="1332763" cy="421430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MLP+Softmax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907CF7A-6F3A-0940-A604-ED3EF8F13819}"/>
                </a:ext>
              </a:extLst>
            </p:cNvPr>
            <p:cNvSpPr txBox="1"/>
            <p:nvPr/>
          </p:nvSpPr>
          <p:spPr>
            <a:xfrm>
              <a:off x="8149118" y="2636382"/>
              <a:ext cx="1520132" cy="307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MLM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Header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2CE3CF8C-792B-8C49-A3AA-44200ED38466}"/>
              </a:ext>
            </a:extLst>
          </p:cNvPr>
          <p:cNvGrpSpPr>
            <a:grpSpLocks noChangeAspect="1"/>
          </p:cNvGrpSpPr>
          <p:nvPr/>
        </p:nvGrpSpPr>
        <p:grpSpPr>
          <a:xfrm>
            <a:off x="1268615" y="2357535"/>
            <a:ext cx="6074699" cy="1152000"/>
            <a:chOff x="1840241" y="2509630"/>
            <a:chExt cx="4804887" cy="911194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6642B16A-8D5B-5F46-AD02-24F2BB697B6E}"/>
                </a:ext>
              </a:extLst>
            </p:cNvPr>
            <p:cNvSpPr/>
            <p:nvPr/>
          </p:nvSpPr>
          <p:spPr>
            <a:xfrm>
              <a:off x="4274394" y="2901880"/>
              <a:ext cx="1987162" cy="51880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261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B24D66-EFE7-F74A-A638-27725A687AC6}"/>
                </a:ext>
              </a:extLst>
            </p:cNvPr>
            <p:cNvSpPr/>
            <p:nvPr/>
          </p:nvSpPr>
          <p:spPr>
            <a:xfrm>
              <a:off x="1840241" y="2509630"/>
              <a:ext cx="1876427" cy="397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F1511C5-DD6B-FE40-899A-8D100AD6F6D3}"/>
                </a:ext>
              </a:extLst>
            </p:cNvPr>
            <p:cNvSpPr/>
            <p:nvPr/>
          </p:nvSpPr>
          <p:spPr>
            <a:xfrm>
              <a:off x="2405164" y="2919174"/>
              <a:ext cx="532929" cy="2397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CF0770-7401-114F-844B-2FBE3C77B164}"/>
                </a:ext>
              </a:extLst>
            </p:cNvPr>
            <p:cNvSpPr/>
            <p:nvPr/>
          </p:nvSpPr>
          <p:spPr>
            <a:xfrm>
              <a:off x="2405164" y="3158938"/>
              <a:ext cx="532929" cy="2397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04727E2-9F58-A846-9450-D9F0187C97BD}"/>
                </a:ext>
              </a:extLst>
            </p:cNvPr>
            <p:cNvSpPr txBox="1"/>
            <p:nvPr/>
          </p:nvSpPr>
          <p:spPr>
            <a:xfrm>
              <a:off x="3081977" y="2906887"/>
              <a:ext cx="557720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6EBB302-B825-EF48-9828-5758ABC381E5}"/>
                </a:ext>
              </a:extLst>
            </p:cNvPr>
            <p:cNvSpPr txBox="1"/>
            <p:nvPr/>
          </p:nvSpPr>
          <p:spPr>
            <a:xfrm>
              <a:off x="2990332" y="3171554"/>
              <a:ext cx="101204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上箭头 17">
              <a:extLst>
                <a:ext uri="{FF2B5EF4-FFF2-40B4-BE49-F238E27FC236}">
                  <a16:creationId xmlns:a16="http://schemas.microsoft.com/office/drawing/2014/main" id="{171C92FE-E508-AE44-97AB-7B26A66B5974}"/>
                </a:ext>
              </a:extLst>
            </p:cNvPr>
            <p:cNvSpPr/>
            <p:nvPr/>
          </p:nvSpPr>
          <p:spPr>
            <a:xfrm rot="16200000">
              <a:off x="3695220" y="2989358"/>
              <a:ext cx="5188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上箭头 20">
              <a:extLst>
                <a:ext uri="{FF2B5EF4-FFF2-40B4-BE49-F238E27FC236}">
                  <a16:creationId xmlns:a16="http://schemas.microsoft.com/office/drawing/2014/main" id="{7385CB71-DD3C-1F42-8EFD-AB4391AB1234}"/>
                </a:ext>
              </a:extLst>
            </p:cNvPr>
            <p:cNvSpPr/>
            <p:nvPr/>
          </p:nvSpPr>
          <p:spPr>
            <a:xfrm rot="16200000">
              <a:off x="6229118" y="2989358"/>
              <a:ext cx="4883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C1041A0-6925-A74F-B715-07946C0ED0FB}"/>
                </a:ext>
              </a:extLst>
            </p:cNvPr>
            <p:cNvSpPr txBox="1"/>
            <p:nvPr/>
          </p:nvSpPr>
          <p:spPr>
            <a:xfrm>
              <a:off x="4558631" y="2600984"/>
              <a:ext cx="1247413" cy="322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Verbalizer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64D5BB1-68F4-864C-8157-AAEAC345605B}"/>
                </a:ext>
              </a:extLst>
            </p:cNvPr>
            <p:cNvSpPr txBox="1"/>
            <p:nvPr/>
          </p:nvSpPr>
          <p:spPr>
            <a:xfrm>
              <a:off x="4527008" y="2939343"/>
              <a:ext cx="36267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B63C4B3-079E-C84D-A75E-60E6ADB4EBFB}"/>
                </a:ext>
              </a:extLst>
            </p:cNvPr>
            <p:cNvSpPr txBox="1"/>
            <p:nvPr/>
          </p:nvSpPr>
          <p:spPr>
            <a:xfrm>
              <a:off x="5347261" y="2927883"/>
              <a:ext cx="917564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38950A0-2E61-4A47-8C8C-172C34D085C9}"/>
                </a:ext>
              </a:extLst>
            </p:cNvPr>
            <p:cNvSpPr txBox="1"/>
            <p:nvPr/>
          </p:nvSpPr>
          <p:spPr>
            <a:xfrm>
              <a:off x="4555184" y="3168919"/>
              <a:ext cx="334503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962E163-D75A-2C4A-915B-2A173B504758}"/>
                </a:ext>
              </a:extLst>
            </p:cNvPr>
            <p:cNvSpPr txBox="1"/>
            <p:nvPr/>
          </p:nvSpPr>
          <p:spPr>
            <a:xfrm>
              <a:off x="5339543" y="3179098"/>
              <a:ext cx="646658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3E60568C-61EA-894D-9355-364AE892FBB4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52" y="3071213"/>
              <a:ext cx="423448" cy="250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662317F0-0518-A04A-8338-D216C8A5A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378" y="3071213"/>
              <a:ext cx="418222" cy="250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F8BE69-4007-DE4B-8F75-7D86D9320E7C}"/>
              </a:ext>
            </a:extLst>
          </p:cNvPr>
          <p:cNvGrpSpPr>
            <a:grpSpLocks noChangeAspect="1"/>
          </p:cNvGrpSpPr>
          <p:nvPr/>
        </p:nvGrpSpPr>
        <p:grpSpPr>
          <a:xfrm>
            <a:off x="665462" y="3858094"/>
            <a:ext cx="10718391" cy="2664000"/>
            <a:chOff x="2022233" y="3745293"/>
            <a:chExt cx="7686197" cy="1910365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A378C612-7A9F-6048-9175-3B47700E74BB}"/>
                </a:ext>
              </a:extLst>
            </p:cNvPr>
            <p:cNvSpPr/>
            <p:nvPr/>
          </p:nvSpPr>
          <p:spPr>
            <a:xfrm>
              <a:off x="3142308" y="3745293"/>
              <a:ext cx="6566122" cy="753828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PLM</a:t>
              </a:r>
              <a:endParaRPr kumimoji="1"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AB695FF-AD8D-C94E-B528-B50A0E9D0A6A}"/>
                </a:ext>
              </a:extLst>
            </p:cNvPr>
            <p:cNvSpPr txBox="1"/>
            <p:nvPr/>
          </p:nvSpPr>
          <p:spPr>
            <a:xfrm>
              <a:off x="4038758" y="4404138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88D4465-959A-284A-98CC-8A136AF5CE68}"/>
                </a:ext>
              </a:extLst>
            </p:cNvPr>
            <p:cNvSpPr txBox="1"/>
            <p:nvPr/>
          </p:nvSpPr>
          <p:spPr>
            <a:xfrm>
              <a:off x="6843809" y="4396534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0805FA6-00BB-6D43-A778-F0E976A7B39F}"/>
                </a:ext>
              </a:extLst>
            </p:cNvPr>
            <p:cNvSpPr/>
            <p:nvPr/>
          </p:nvSpPr>
          <p:spPr>
            <a:xfrm>
              <a:off x="3169782" y="4846035"/>
              <a:ext cx="1643881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A24E385-9462-E14A-A63E-CD2396D7AB7C}"/>
                </a:ext>
              </a:extLst>
            </p:cNvPr>
            <p:cNvSpPr/>
            <p:nvPr/>
          </p:nvSpPr>
          <p:spPr>
            <a:xfrm>
              <a:off x="5893783" y="4848394"/>
              <a:ext cx="1812674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func1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一个圆顶角并剪去另一个顶角的矩形 35">
              <a:extLst>
                <a:ext uri="{FF2B5EF4-FFF2-40B4-BE49-F238E27FC236}">
                  <a16:creationId xmlns:a16="http://schemas.microsoft.com/office/drawing/2014/main" id="{E821ADF4-742F-1642-AB9C-57AAD5B0A8BC}"/>
                </a:ext>
              </a:extLst>
            </p:cNvPr>
            <p:cNvSpPr/>
            <p:nvPr/>
          </p:nvSpPr>
          <p:spPr>
            <a:xfrm>
              <a:off x="8803948" y="4835521"/>
              <a:ext cx="865303" cy="445003"/>
            </a:xfrm>
            <a:prstGeom prst="snip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[MASK]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FDB8B5-B3FD-0849-8733-9DEBB2BEAECB}"/>
                </a:ext>
              </a:extLst>
            </p:cNvPr>
            <p:cNvSpPr txBox="1"/>
            <p:nvPr/>
          </p:nvSpPr>
          <p:spPr>
            <a:xfrm>
              <a:off x="3474582" y="5308827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55511B5-8102-C84A-A555-B4572B59EF0E}"/>
                </a:ext>
              </a:extLst>
            </p:cNvPr>
            <p:cNvSpPr txBox="1"/>
            <p:nvPr/>
          </p:nvSpPr>
          <p:spPr>
            <a:xfrm>
              <a:off x="6368493" y="5303059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87125DD-872F-CE45-B23D-F644DD239E85}"/>
                </a:ext>
              </a:extLst>
            </p:cNvPr>
            <p:cNvSpPr txBox="1"/>
            <p:nvPr/>
          </p:nvSpPr>
          <p:spPr>
            <a:xfrm>
              <a:off x="7774728" y="5313800"/>
              <a:ext cx="1006813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619347B-B87A-DB40-8A9A-8AD895DDE11D}"/>
                </a:ext>
              </a:extLst>
            </p:cNvPr>
            <p:cNvSpPr/>
            <p:nvPr/>
          </p:nvSpPr>
          <p:spPr>
            <a:xfrm>
              <a:off x="4922338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91268F5-389C-DE4F-9735-02B265BDF5B7}"/>
                </a:ext>
              </a:extLst>
            </p:cNvPr>
            <p:cNvSpPr/>
            <p:nvPr/>
          </p:nvSpPr>
          <p:spPr>
            <a:xfrm>
              <a:off x="5417206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64603CF-1604-EF47-A6D8-1E8DBBEC7728}"/>
                </a:ext>
              </a:extLst>
            </p:cNvPr>
            <p:cNvSpPr/>
            <p:nvPr/>
          </p:nvSpPr>
          <p:spPr>
            <a:xfrm>
              <a:off x="7775480" y="4858682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D54F36C-3BEB-5F44-A6AE-C4036B939294}"/>
                </a:ext>
              </a:extLst>
            </p:cNvPr>
            <p:cNvSpPr/>
            <p:nvPr/>
          </p:nvSpPr>
          <p:spPr>
            <a:xfrm>
              <a:off x="8293877" y="4861466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3C26E52-CFFA-F444-B978-4E08B4F61DAF}"/>
                </a:ext>
              </a:extLst>
            </p:cNvPr>
            <p:cNvSpPr txBox="1"/>
            <p:nvPr/>
          </p:nvSpPr>
          <p:spPr>
            <a:xfrm>
              <a:off x="4922338" y="5313800"/>
              <a:ext cx="935568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6650C08-A5E9-904E-A511-2D13F4BB66F2}"/>
                </a:ext>
              </a:extLst>
            </p:cNvPr>
            <p:cNvSpPr/>
            <p:nvPr/>
          </p:nvSpPr>
          <p:spPr>
            <a:xfrm>
              <a:off x="3214262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2C9B58DA-96C0-3442-9FEA-B216F779DAC2}"/>
                </a:ext>
              </a:extLst>
            </p:cNvPr>
            <p:cNvCxnSpPr>
              <a:cxnSpLocks/>
              <a:stCxn id="45" idx="0"/>
              <a:endCxn id="45" idx="2"/>
            </p:cNvCxnSpPr>
            <p:nvPr/>
          </p:nvCxnSpPr>
          <p:spPr>
            <a:xfrm>
              <a:off x="3397952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46">
              <a:extLst>
                <a:ext uri="{FF2B5EF4-FFF2-40B4-BE49-F238E27FC236}">
                  <a16:creationId xmlns:a16="http://schemas.microsoft.com/office/drawing/2014/main" id="{852675BA-B52B-644F-99ED-406B3EE1FC51}"/>
                </a:ext>
              </a:extLst>
            </p:cNvPr>
            <p:cNvCxnSpPr>
              <a:cxnSpLocks/>
            </p:cNvCxnSpPr>
            <p:nvPr/>
          </p:nvCxnSpPr>
          <p:spPr>
            <a:xfrm>
              <a:off x="3300893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>
              <a:extLst>
                <a:ext uri="{FF2B5EF4-FFF2-40B4-BE49-F238E27FC236}">
                  <a16:creationId xmlns:a16="http://schemas.microsoft.com/office/drawing/2014/main" id="{7D409FB6-49EF-BE49-80C9-8E085979EBBA}"/>
                </a:ext>
              </a:extLst>
            </p:cNvPr>
            <p:cNvCxnSpPr>
              <a:cxnSpLocks/>
            </p:cNvCxnSpPr>
            <p:nvPr/>
          </p:nvCxnSpPr>
          <p:spPr>
            <a:xfrm>
              <a:off x="349501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E270C03-12F2-B041-8735-89D5062DB56E}"/>
                </a:ext>
              </a:extLst>
            </p:cNvPr>
            <p:cNvSpPr/>
            <p:nvPr/>
          </p:nvSpPr>
          <p:spPr>
            <a:xfrm>
              <a:off x="3730210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直线连接符 49">
              <a:extLst>
                <a:ext uri="{FF2B5EF4-FFF2-40B4-BE49-F238E27FC236}">
                  <a16:creationId xmlns:a16="http://schemas.microsoft.com/office/drawing/2014/main" id="{A9B181F7-A843-F047-A15B-DC07187E6FE5}"/>
                </a:ext>
              </a:extLst>
            </p:cNvPr>
            <p:cNvCxnSpPr>
              <a:cxnSpLocks/>
              <a:stCxn id="49" idx="0"/>
              <a:endCxn id="49" idx="2"/>
            </p:cNvCxnSpPr>
            <p:nvPr/>
          </p:nvCxnSpPr>
          <p:spPr>
            <a:xfrm>
              <a:off x="391390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>
              <a:extLst>
                <a:ext uri="{FF2B5EF4-FFF2-40B4-BE49-F238E27FC236}">
                  <a16:creationId xmlns:a16="http://schemas.microsoft.com/office/drawing/2014/main" id="{606CD109-F8B3-A84C-BD05-2DBEFCB7B5A8}"/>
                </a:ext>
              </a:extLst>
            </p:cNvPr>
            <p:cNvCxnSpPr>
              <a:cxnSpLocks/>
            </p:cNvCxnSpPr>
            <p:nvPr/>
          </p:nvCxnSpPr>
          <p:spPr>
            <a:xfrm>
              <a:off x="381684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51">
              <a:extLst>
                <a:ext uri="{FF2B5EF4-FFF2-40B4-BE49-F238E27FC236}">
                  <a16:creationId xmlns:a16="http://schemas.microsoft.com/office/drawing/2014/main" id="{5FC9C7E5-74AF-F34C-AAB9-4ECBEFE1D298}"/>
                </a:ext>
              </a:extLst>
            </p:cNvPr>
            <p:cNvCxnSpPr>
              <a:cxnSpLocks/>
            </p:cNvCxnSpPr>
            <p:nvPr/>
          </p:nvCxnSpPr>
          <p:spPr>
            <a:xfrm>
              <a:off x="401095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FDC8737-BB8C-9944-BD41-D573464DB97A}"/>
                </a:ext>
              </a:extLst>
            </p:cNvPr>
            <p:cNvSpPr/>
            <p:nvPr/>
          </p:nvSpPr>
          <p:spPr>
            <a:xfrm>
              <a:off x="4963657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直线连接符 53">
              <a:extLst>
                <a:ext uri="{FF2B5EF4-FFF2-40B4-BE49-F238E27FC236}">
                  <a16:creationId xmlns:a16="http://schemas.microsoft.com/office/drawing/2014/main" id="{5BD462A2-A532-024D-BAFA-86A476766FAE}"/>
                </a:ext>
              </a:extLst>
            </p:cNvPr>
            <p:cNvCxnSpPr>
              <a:cxnSpLocks/>
              <a:stCxn id="53" idx="0"/>
              <a:endCxn id="53" idx="2"/>
            </p:cNvCxnSpPr>
            <p:nvPr/>
          </p:nvCxnSpPr>
          <p:spPr>
            <a:xfrm>
              <a:off x="5147347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>
              <a:extLst>
                <a:ext uri="{FF2B5EF4-FFF2-40B4-BE49-F238E27FC236}">
                  <a16:creationId xmlns:a16="http://schemas.microsoft.com/office/drawing/2014/main" id="{680D7D4A-6208-EE46-88F9-A6DC29F2794E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8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55">
              <a:extLst>
                <a:ext uri="{FF2B5EF4-FFF2-40B4-BE49-F238E27FC236}">
                  <a16:creationId xmlns:a16="http://schemas.microsoft.com/office/drawing/2014/main" id="{8BE98D9F-EC28-0D4B-B152-2C94F5CD30CE}"/>
                </a:ext>
              </a:extLst>
            </p:cNvPr>
            <p:cNvCxnSpPr>
              <a:cxnSpLocks/>
            </p:cNvCxnSpPr>
            <p:nvPr/>
          </p:nvCxnSpPr>
          <p:spPr>
            <a:xfrm>
              <a:off x="5244406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3BCBD27-9D27-364D-A472-4208D76DDCEA}"/>
                </a:ext>
              </a:extLst>
            </p:cNvPr>
            <p:cNvSpPr/>
            <p:nvPr/>
          </p:nvSpPr>
          <p:spPr>
            <a:xfrm>
              <a:off x="5475319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53C5E6AF-52CB-B34C-BB0E-BA6068F4ED38}"/>
                </a:ext>
              </a:extLst>
            </p:cNvPr>
            <p:cNvCxnSpPr>
              <a:cxnSpLocks/>
              <a:stCxn id="57" idx="0"/>
              <a:endCxn id="57" idx="2"/>
            </p:cNvCxnSpPr>
            <p:nvPr/>
          </p:nvCxnSpPr>
          <p:spPr>
            <a:xfrm>
              <a:off x="5659009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>
              <a:extLst>
                <a:ext uri="{FF2B5EF4-FFF2-40B4-BE49-F238E27FC236}">
                  <a16:creationId xmlns:a16="http://schemas.microsoft.com/office/drawing/2014/main" id="{0B98989B-C665-6643-8434-87F167119599}"/>
                </a:ext>
              </a:extLst>
            </p:cNvPr>
            <p:cNvCxnSpPr>
              <a:cxnSpLocks/>
            </p:cNvCxnSpPr>
            <p:nvPr/>
          </p:nvCxnSpPr>
          <p:spPr>
            <a:xfrm>
              <a:off x="556195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>
              <a:extLst>
                <a:ext uri="{FF2B5EF4-FFF2-40B4-BE49-F238E27FC236}">
                  <a16:creationId xmlns:a16="http://schemas.microsoft.com/office/drawing/2014/main" id="{789425D1-E429-D744-A3F0-3C627AF6DABA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6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0152A0A-36EE-D943-B574-C49CD23E2956}"/>
                </a:ext>
              </a:extLst>
            </p:cNvPr>
            <p:cNvSpPr/>
            <p:nvPr/>
          </p:nvSpPr>
          <p:spPr>
            <a:xfrm>
              <a:off x="7782454" y="4597306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线连接符 61">
              <a:extLst>
                <a:ext uri="{FF2B5EF4-FFF2-40B4-BE49-F238E27FC236}">
                  <a16:creationId xmlns:a16="http://schemas.microsoft.com/office/drawing/2014/main" id="{F4460987-A0EC-B243-9528-2BD2229C2FE7}"/>
                </a:ext>
              </a:extLst>
            </p:cNvPr>
            <p:cNvCxnSpPr>
              <a:cxnSpLocks/>
              <a:stCxn id="61" idx="0"/>
              <a:endCxn id="61" idx="2"/>
            </p:cNvCxnSpPr>
            <p:nvPr/>
          </p:nvCxnSpPr>
          <p:spPr>
            <a:xfrm>
              <a:off x="7966144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62">
              <a:extLst>
                <a:ext uri="{FF2B5EF4-FFF2-40B4-BE49-F238E27FC236}">
                  <a16:creationId xmlns:a16="http://schemas.microsoft.com/office/drawing/2014/main" id="{E64E1FEC-E910-D94D-9916-0051F9A99448}"/>
                </a:ext>
              </a:extLst>
            </p:cNvPr>
            <p:cNvCxnSpPr>
              <a:cxnSpLocks/>
            </p:cNvCxnSpPr>
            <p:nvPr/>
          </p:nvCxnSpPr>
          <p:spPr>
            <a:xfrm>
              <a:off x="7869085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>
              <a:extLst>
                <a:ext uri="{FF2B5EF4-FFF2-40B4-BE49-F238E27FC236}">
                  <a16:creationId xmlns:a16="http://schemas.microsoft.com/office/drawing/2014/main" id="{C10EBAC7-29FF-F84E-87A8-2DA45A98A367}"/>
                </a:ext>
              </a:extLst>
            </p:cNvPr>
            <p:cNvCxnSpPr>
              <a:cxnSpLocks/>
            </p:cNvCxnSpPr>
            <p:nvPr/>
          </p:nvCxnSpPr>
          <p:spPr>
            <a:xfrm>
              <a:off x="8063203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1E391FB-FC99-DD4F-9317-4266E83F1841}"/>
                </a:ext>
              </a:extLst>
            </p:cNvPr>
            <p:cNvSpPr/>
            <p:nvPr/>
          </p:nvSpPr>
          <p:spPr>
            <a:xfrm>
              <a:off x="8323126" y="459667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线连接符 65">
              <a:extLst>
                <a:ext uri="{FF2B5EF4-FFF2-40B4-BE49-F238E27FC236}">
                  <a16:creationId xmlns:a16="http://schemas.microsoft.com/office/drawing/2014/main" id="{16E155E7-DCD1-3C48-9814-4194A4B863DB}"/>
                </a:ext>
              </a:extLst>
            </p:cNvPr>
            <p:cNvCxnSpPr>
              <a:cxnSpLocks/>
              <a:stCxn id="65" idx="0"/>
              <a:endCxn id="65" idx="2"/>
            </p:cNvCxnSpPr>
            <p:nvPr/>
          </p:nvCxnSpPr>
          <p:spPr>
            <a:xfrm>
              <a:off x="8506816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>
              <a:extLst>
                <a:ext uri="{FF2B5EF4-FFF2-40B4-BE49-F238E27FC236}">
                  <a16:creationId xmlns:a16="http://schemas.microsoft.com/office/drawing/2014/main" id="{B2CCC2FB-9E16-7144-AC91-9C272CF34DC1}"/>
                </a:ext>
              </a:extLst>
            </p:cNvPr>
            <p:cNvCxnSpPr>
              <a:cxnSpLocks/>
            </p:cNvCxnSpPr>
            <p:nvPr/>
          </p:nvCxnSpPr>
          <p:spPr>
            <a:xfrm>
              <a:off x="8409757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68F1F982-E885-E64D-AC7B-7BCA4E9ED95A}"/>
                </a:ext>
              </a:extLst>
            </p:cNvPr>
            <p:cNvCxnSpPr>
              <a:cxnSpLocks/>
            </p:cNvCxnSpPr>
            <p:nvPr/>
          </p:nvCxnSpPr>
          <p:spPr>
            <a:xfrm>
              <a:off x="8603875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24A4B86-F447-E345-85AC-44675E54D505}"/>
                </a:ext>
              </a:extLst>
            </p:cNvPr>
            <p:cNvSpPr/>
            <p:nvPr/>
          </p:nvSpPr>
          <p:spPr>
            <a:xfrm>
              <a:off x="9068698" y="4599207"/>
              <a:ext cx="350435" cy="124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直线连接符 69">
              <a:extLst>
                <a:ext uri="{FF2B5EF4-FFF2-40B4-BE49-F238E27FC236}">
                  <a16:creationId xmlns:a16="http://schemas.microsoft.com/office/drawing/2014/main" id="{3FE3EA7B-54E3-0C40-BBD4-594FEE746B85}"/>
                </a:ext>
              </a:extLst>
            </p:cNvPr>
            <p:cNvCxnSpPr>
              <a:cxnSpLocks/>
              <a:stCxn id="69" idx="0"/>
              <a:endCxn id="69" idx="2"/>
            </p:cNvCxnSpPr>
            <p:nvPr/>
          </p:nvCxnSpPr>
          <p:spPr>
            <a:xfrm>
              <a:off x="9243915" y="4599207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>
              <a:extLst>
                <a:ext uri="{FF2B5EF4-FFF2-40B4-BE49-F238E27FC236}">
                  <a16:creationId xmlns:a16="http://schemas.microsoft.com/office/drawing/2014/main" id="{F2ABF4F5-9099-1C42-8B6B-4621416ABC97}"/>
                </a:ext>
              </a:extLst>
            </p:cNvPr>
            <p:cNvCxnSpPr>
              <a:cxnSpLocks/>
            </p:cNvCxnSpPr>
            <p:nvPr/>
          </p:nvCxnSpPr>
          <p:spPr>
            <a:xfrm>
              <a:off x="9160808" y="459920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71">
              <a:extLst>
                <a:ext uri="{FF2B5EF4-FFF2-40B4-BE49-F238E27FC236}">
                  <a16:creationId xmlns:a16="http://schemas.microsoft.com/office/drawing/2014/main" id="{E2862C76-317B-A444-9763-177C492F9D0C}"/>
                </a:ext>
              </a:extLst>
            </p:cNvPr>
            <p:cNvCxnSpPr>
              <a:cxnSpLocks/>
            </p:cNvCxnSpPr>
            <p:nvPr/>
          </p:nvCxnSpPr>
          <p:spPr>
            <a:xfrm>
              <a:off x="9321338" y="460433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68AAB5A-69B4-724A-B066-5410C8C34B48}"/>
                </a:ext>
              </a:extLst>
            </p:cNvPr>
            <p:cNvSpPr/>
            <p:nvPr/>
          </p:nvSpPr>
          <p:spPr>
            <a:xfrm>
              <a:off x="5934036" y="459099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线连接符 74">
              <a:extLst>
                <a:ext uri="{FF2B5EF4-FFF2-40B4-BE49-F238E27FC236}">
                  <a16:creationId xmlns:a16="http://schemas.microsoft.com/office/drawing/2014/main" id="{C5CBED33-F18A-B741-BB58-F951277454EC}"/>
                </a:ext>
              </a:extLst>
            </p:cNvPr>
            <p:cNvCxnSpPr>
              <a:cxnSpLocks/>
              <a:stCxn id="74" idx="0"/>
              <a:endCxn id="74" idx="2"/>
            </p:cNvCxnSpPr>
            <p:nvPr/>
          </p:nvCxnSpPr>
          <p:spPr>
            <a:xfrm>
              <a:off x="6117726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>
              <a:extLst>
                <a:ext uri="{FF2B5EF4-FFF2-40B4-BE49-F238E27FC236}">
                  <a16:creationId xmlns:a16="http://schemas.microsoft.com/office/drawing/2014/main" id="{B5F36197-F213-804B-8BA1-5E12E8A6679D}"/>
                </a:ext>
              </a:extLst>
            </p:cNvPr>
            <p:cNvCxnSpPr>
              <a:cxnSpLocks/>
            </p:cNvCxnSpPr>
            <p:nvPr/>
          </p:nvCxnSpPr>
          <p:spPr>
            <a:xfrm>
              <a:off x="6020667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76">
              <a:extLst>
                <a:ext uri="{FF2B5EF4-FFF2-40B4-BE49-F238E27FC236}">
                  <a16:creationId xmlns:a16="http://schemas.microsoft.com/office/drawing/2014/main" id="{0B420408-C0F0-0140-8E53-C652471FD9D6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85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9741918-495B-874C-A16C-6315DECC20FF}"/>
                </a:ext>
              </a:extLst>
            </p:cNvPr>
            <p:cNvSpPr/>
            <p:nvPr/>
          </p:nvSpPr>
          <p:spPr>
            <a:xfrm>
              <a:off x="6477221" y="459316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直线连接符 79">
              <a:extLst>
                <a:ext uri="{FF2B5EF4-FFF2-40B4-BE49-F238E27FC236}">
                  <a16:creationId xmlns:a16="http://schemas.microsoft.com/office/drawing/2014/main" id="{B5E44E02-F6BC-3740-AFAB-DB84F8E20E23}"/>
                </a:ext>
              </a:extLst>
            </p:cNvPr>
            <p:cNvCxnSpPr>
              <a:cxnSpLocks/>
              <a:stCxn id="79" idx="0"/>
              <a:endCxn id="79" idx="2"/>
            </p:cNvCxnSpPr>
            <p:nvPr/>
          </p:nvCxnSpPr>
          <p:spPr>
            <a:xfrm>
              <a:off x="6660911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80">
              <a:extLst>
                <a:ext uri="{FF2B5EF4-FFF2-40B4-BE49-F238E27FC236}">
                  <a16:creationId xmlns:a16="http://schemas.microsoft.com/office/drawing/2014/main" id="{5F846922-E098-B34E-8041-B33AC9EA3E43}"/>
                </a:ext>
              </a:extLst>
            </p:cNvPr>
            <p:cNvCxnSpPr>
              <a:cxnSpLocks/>
            </p:cNvCxnSpPr>
            <p:nvPr/>
          </p:nvCxnSpPr>
          <p:spPr>
            <a:xfrm>
              <a:off x="6563852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81">
              <a:extLst>
                <a:ext uri="{FF2B5EF4-FFF2-40B4-BE49-F238E27FC236}">
                  <a16:creationId xmlns:a16="http://schemas.microsoft.com/office/drawing/2014/main" id="{D0BF103D-3B12-F847-9FCF-31D497FD8E11}"/>
                </a:ext>
              </a:extLst>
            </p:cNvPr>
            <p:cNvCxnSpPr>
              <a:cxnSpLocks/>
            </p:cNvCxnSpPr>
            <p:nvPr/>
          </p:nvCxnSpPr>
          <p:spPr>
            <a:xfrm>
              <a:off x="6757970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4311C90-7026-2543-825A-27E4ED9F92FB}"/>
                </a:ext>
              </a:extLst>
            </p:cNvPr>
            <p:cNvSpPr/>
            <p:nvPr/>
          </p:nvSpPr>
          <p:spPr>
            <a:xfrm>
              <a:off x="7227120" y="459511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直线连接符 83">
              <a:extLst>
                <a:ext uri="{FF2B5EF4-FFF2-40B4-BE49-F238E27FC236}">
                  <a16:creationId xmlns:a16="http://schemas.microsoft.com/office/drawing/2014/main" id="{553AB992-B4B2-E043-AF53-F5483C7075FC}"/>
                </a:ext>
              </a:extLst>
            </p:cNvPr>
            <p:cNvCxnSpPr>
              <a:cxnSpLocks/>
              <a:stCxn id="83" idx="0"/>
              <a:endCxn id="83" idx="2"/>
            </p:cNvCxnSpPr>
            <p:nvPr/>
          </p:nvCxnSpPr>
          <p:spPr>
            <a:xfrm>
              <a:off x="7410810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>
              <a:extLst>
                <a:ext uri="{FF2B5EF4-FFF2-40B4-BE49-F238E27FC236}">
                  <a16:creationId xmlns:a16="http://schemas.microsoft.com/office/drawing/2014/main" id="{30FCBC41-F5E4-7F4A-996B-D230594E7B81}"/>
                </a:ext>
              </a:extLst>
            </p:cNvPr>
            <p:cNvCxnSpPr>
              <a:cxnSpLocks/>
            </p:cNvCxnSpPr>
            <p:nvPr/>
          </p:nvCxnSpPr>
          <p:spPr>
            <a:xfrm>
              <a:off x="731375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85">
              <a:extLst>
                <a:ext uri="{FF2B5EF4-FFF2-40B4-BE49-F238E27FC236}">
                  <a16:creationId xmlns:a16="http://schemas.microsoft.com/office/drawing/2014/main" id="{1FE7A62D-2DD9-304E-A608-17C781A7E9D5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6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85E203EE-B17C-9C4D-9F9E-7B73D4256812}"/>
                </a:ext>
              </a:extLst>
            </p:cNvPr>
            <p:cNvSpPr/>
            <p:nvPr/>
          </p:nvSpPr>
          <p:spPr>
            <a:xfrm>
              <a:off x="4414014" y="4591586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线连接符 87">
              <a:extLst>
                <a:ext uri="{FF2B5EF4-FFF2-40B4-BE49-F238E27FC236}">
                  <a16:creationId xmlns:a16="http://schemas.microsoft.com/office/drawing/2014/main" id="{DC485293-DA18-0D49-B8B2-63EF487ED72C}"/>
                </a:ext>
              </a:extLst>
            </p:cNvPr>
            <p:cNvCxnSpPr>
              <a:cxnSpLocks/>
              <a:stCxn id="87" idx="0"/>
              <a:endCxn id="87" idx="2"/>
            </p:cNvCxnSpPr>
            <p:nvPr/>
          </p:nvCxnSpPr>
          <p:spPr>
            <a:xfrm>
              <a:off x="4597704" y="459158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88">
              <a:extLst>
                <a:ext uri="{FF2B5EF4-FFF2-40B4-BE49-F238E27FC236}">
                  <a16:creationId xmlns:a16="http://schemas.microsoft.com/office/drawing/2014/main" id="{1D05DA41-F797-E44A-A95F-8529C33272E9}"/>
                </a:ext>
              </a:extLst>
            </p:cNvPr>
            <p:cNvCxnSpPr>
              <a:cxnSpLocks/>
            </p:cNvCxnSpPr>
            <p:nvPr/>
          </p:nvCxnSpPr>
          <p:spPr>
            <a:xfrm>
              <a:off x="4500645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89">
              <a:extLst>
                <a:ext uri="{FF2B5EF4-FFF2-40B4-BE49-F238E27FC236}">
                  <a16:creationId xmlns:a16="http://schemas.microsoft.com/office/drawing/2014/main" id="{CD1BA302-2244-C94F-9060-A8CC6DE086E1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63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F6DC52D5-F251-2E4A-BBFF-DECDE918FFC8}"/>
                </a:ext>
              </a:extLst>
            </p:cNvPr>
            <p:cNvSpPr txBox="1"/>
            <p:nvPr/>
          </p:nvSpPr>
          <p:spPr>
            <a:xfrm>
              <a:off x="2218104" y="4557407"/>
              <a:ext cx="1049095" cy="2629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Embedding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E158D3E9-28D7-9E4F-9E07-A3A4D22BD8A8}"/>
                </a:ext>
              </a:extLst>
            </p:cNvPr>
            <p:cNvSpPr txBox="1"/>
            <p:nvPr/>
          </p:nvSpPr>
          <p:spPr>
            <a:xfrm>
              <a:off x="2022233" y="4873356"/>
              <a:ext cx="1038873" cy="525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Template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35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1" y="437867"/>
            <a:ext cx="6374342" cy="6927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Step2: Prompt-based Learning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E5FAB4-BFD9-2441-A9C8-9802BFA5C7D9}"/>
              </a:ext>
            </a:extLst>
          </p:cNvPr>
          <p:cNvSpPr txBox="1"/>
          <p:nvPr/>
        </p:nvSpPr>
        <p:spPr>
          <a:xfrm>
            <a:off x="505184" y="1266860"/>
            <a:ext cx="8714364" cy="5778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Re-train PLM using using the MLM task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AB51965B-3B66-DE4A-8AC7-5675C4E7ACA8}"/>
              </a:ext>
            </a:extLst>
          </p:cNvPr>
          <p:cNvSpPr/>
          <p:nvPr/>
        </p:nvSpPr>
        <p:spPr>
          <a:xfrm>
            <a:off x="7507294" y="2256064"/>
            <a:ext cx="4258615" cy="1599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96" name="上箭头 95">
            <a:extLst>
              <a:ext uri="{FF2B5EF4-FFF2-40B4-BE49-F238E27FC236}">
                <a16:creationId xmlns:a16="http://schemas.microsoft.com/office/drawing/2014/main" id="{79148FE0-B01B-A148-A323-ABF366EE2C79}"/>
              </a:ext>
            </a:extLst>
          </p:cNvPr>
          <p:cNvSpPr/>
          <p:nvPr/>
        </p:nvSpPr>
        <p:spPr>
          <a:xfrm rot="16200000">
            <a:off x="9343165" y="293685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" name="表格 55">
            <a:extLst>
              <a:ext uri="{FF2B5EF4-FFF2-40B4-BE49-F238E27FC236}">
                <a16:creationId xmlns:a16="http://schemas.microsoft.com/office/drawing/2014/main" id="{D604EDE1-28D0-8844-85CF-26D292FE6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79374"/>
              </p:ext>
            </p:extLst>
          </p:nvPr>
        </p:nvGraphicFramePr>
        <p:xfrm>
          <a:off x="7676929" y="2348423"/>
          <a:ext cx="852168" cy="1371600"/>
        </p:xfrm>
        <a:graphic>
          <a:graphicData uri="http://schemas.openxmlformats.org/drawingml/2006/table">
            <a:tbl>
              <a:tblPr firstRow="1" bandRow="1"/>
              <a:tblGrid>
                <a:gridCol w="852168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graphicFrame>
        <p:nvGraphicFramePr>
          <p:cNvPr id="98" name="表格 55">
            <a:extLst>
              <a:ext uri="{FF2B5EF4-FFF2-40B4-BE49-F238E27FC236}">
                <a16:creationId xmlns:a16="http://schemas.microsoft.com/office/drawing/2014/main" id="{4C7ABEAA-6534-354B-9B25-41127D9C3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99855"/>
              </p:ext>
            </p:extLst>
          </p:nvPr>
        </p:nvGraphicFramePr>
        <p:xfrm>
          <a:off x="8484193" y="2348423"/>
          <a:ext cx="651222" cy="1371600"/>
        </p:xfrm>
        <a:graphic>
          <a:graphicData uri="http://schemas.openxmlformats.org/drawingml/2006/table">
            <a:tbl>
              <a:tblPr firstRow="1" bandRow="1"/>
              <a:tblGrid>
                <a:gridCol w="651222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sp>
        <p:nvSpPr>
          <p:cNvPr id="99" name="上箭头 98">
            <a:extLst>
              <a:ext uri="{FF2B5EF4-FFF2-40B4-BE49-F238E27FC236}">
                <a16:creationId xmlns:a16="http://schemas.microsoft.com/office/drawing/2014/main" id="{FC4F66AD-D1DD-0549-9679-868EB32E3D41}"/>
              </a:ext>
            </a:extLst>
          </p:cNvPr>
          <p:cNvSpPr/>
          <p:nvPr/>
        </p:nvSpPr>
        <p:spPr>
          <a:xfrm>
            <a:off x="10449952" y="338408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055C8B93-6FFA-8044-B68A-6797240499B6}"/>
              </a:ext>
            </a:extLst>
          </p:cNvPr>
          <p:cNvGrpSpPr>
            <a:grpSpLocks noChangeAspect="1"/>
          </p:cNvGrpSpPr>
          <p:nvPr/>
        </p:nvGrpSpPr>
        <p:grpSpPr>
          <a:xfrm>
            <a:off x="9590818" y="2312154"/>
            <a:ext cx="2070626" cy="972000"/>
            <a:chOff x="8149118" y="2636382"/>
            <a:chExt cx="1593403" cy="747981"/>
          </a:xfrm>
        </p:grpSpPr>
        <p:sp>
          <p:nvSpPr>
            <p:cNvPr id="101" name="圆角矩形 100">
              <a:extLst>
                <a:ext uri="{FF2B5EF4-FFF2-40B4-BE49-F238E27FC236}">
                  <a16:creationId xmlns:a16="http://schemas.microsoft.com/office/drawing/2014/main" id="{A7122209-06C6-0F44-89EE-CEA86B7CB4C4}"/>
                </a:ext>
              </a:extLst>
            </p:cNvPr>
            <p:cNvSpPr/>
            <p:nvPr/>
          </p:nvSpPr>
          <p:spPr>
            <a:xfrm>
              <a:off x="8409758" y="2962933"/>
              <a:ext cx="1332763" cy="421430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MLP+Softmax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FA813778-EC16-6949-BE16-23D9FE89CDF2}"/>
                </a:ext>
              </a:extLst>
            </p:cNvPr>
            <p:cNvSpPr txBox="1"/>
            <p:nvPr/>
          </p:nvSpPr>
          <p:spPr>
            <a:xfrm>
              <a:off x="8149118" y="2636382"/>
              <a:ext cx="1520132" cy="307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MLM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Header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30C8C15-F3D8-2D4F-A408-90CEAF5F872A}"/>
              </a:ext>
            </a:extLst>
          </p:cNvPr>
          <p:cNvGrpSpPr>
            <a:grpSpLocks noChangeAspect="1"/>
          </p:cNvGrpSpPr>
          <p:nvPr/>
        </p:nvGrpSpPr>
        <p:grpSpPr>
          <a:xfrm>
            <a:off x="1268615" y="2357535"/>
            <a:ext cx="6074699" cy="1152000"/>
            <a:chOff x="1840241" y="2509630"/>
            <a:chExt cx="4804887" cy="911194"/>
          </a:xfrm>
        </p:grpSpPr>
        <p:sp>
          <p:nvSpPr>
            <p:cNvPr id="104" name="圆角矩形 103">
              <a:extLst>
                <a:ext uri="{FF2B5EF4-FFF2-40B4-BE49-F238E27FC236}">
                  <a16:creationId xmlns:a16="http://schemas.microsoft.com/office/drawing/2014/main" id="{A15ED1B8-47F1-9E4C-97F7-6FE859BE0E18}"/>
                </a:ext>
              </a:extLst>
            </p:cNvPr>
            <p:cNvSpPr/>
            <p:nvPr/>
          </p:nvSpPr>
          <p:spPr>
            <a:xfrm>
              <a:off x="4274394" y="2901880"/>
              <a:ext cx="1987162" cy="51880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261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15B8715F-74C8-4842-A259-F77BAB17CDF5}"/>
                </a:ext>
              </a:extLst>
            </p:cNvPr>
            <p:cNvSpPr/>
            <p:nvPr/>
          </p:nvSpPr>
          <p:spPr>
            <a:xfrm>
              <a:off x="1840241" y="2509630"/>
              <a:ext cx="1876427" cy="397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44D8760-273A-EA48-9B61-D057FD5F652E}"/>
                </a:ext>
              </a:extLst>
            </p:cNvPr>
            <p:cNvSpPr/>
            <p:nvPr/>
          </p:nvSpPr>
          <p:spPr>
            <a:xfrm>
              <a:off x="2405164" y="2919174"/>
              <a:ext cx="532929" cy="2397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2C433683-A02F-444B-84F1-3BCE0A501F55}"/>
                </a:ext>
              </a:extLst>
            </p:cNvPr>
            <p:cNvSpPr/>
            <p:nvPr/>
          </p:nvSpPr>
          <p:spPr>
            <a:xfrm>
              <a:off x="2405164" y="3158938"/>
              <a:ext cx="532929" cy="2397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6A5CBD7B-0E9E-E243-914F-A096C63C37BD}"/>
                </a:ext>
              </a:extLst>
            </p:cNvPr>
            <p:cNvSpPr txBox="1"/>
            <p:nvPr/>
          </p:nvSpPr>
          <p:spPr>
            <a:xfrm>
              <a:off x="3081977" y="2906887"/>
              <a:ext cx="557720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34A8B731-F609-A045-8E56-EE86C3F511E5}"/>
                </a:ext>
              </a:extLst>
            </p:cNvPr>
            <p:cNvSpPr txBox="1"/>
            <p:nvPr/>
          </p:nvSpPr>
          <p:spPr>
            <a:xfrm>
              <a:off x="2990332" y="3171554"/>
              <a:ext cx="101204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上箭头 109">
              <a:extLst>
                <a:ext uri="{FF2B5EF4-FFF2-40B4-BE49-F238E27FC236}">
                  <a16:creationId xmlns:a16="http://schemas.microsoft.com/office/drawing/2014/main" id="{2316140C-6322-ED4C-A1E6-123808772142}"/>
                </a:ext>
              </a:extLst>
            </p:cNvPr>
            <p:cNvSpPr/>
            <p:nvPr/>
          </p:nvSpPr>
          <p:spPr>
            <a:xfrm rot="16200000">
              <a:off x="3695220" y="2989358"/>
              <a:ext cx="5188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上箭头 110">
              <a:extLst>
                <a:ext uri="{FF2B5EF4-FFF2-40B4-BE49-F238E27FC236}">
                  <a16:creationId xmlns:a16="http://schemas.microsoft.com/office/drawing/2014/main" id="{10CE31DE-822B-684D-9CAB-87C69E42590B}"/>
                </a:ext>
              </a:extLst>
            </p:cNvPr>
            <p:cNvSpPr/>
            <p:nvPr/>
          </p:nvSpPr>
          <p:spPr>
            <a:xfrm rot="16200000">
              <a:off x="6229118" y="2989358"/>
              <a:ext cx="4883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BB00EE02-2005-D246-A1A8-EBC3A36496D3}"/>
                </a:ext>
              </a:extLst>
            </p:cNvPr>
            <p:cNvSpPr txBox="1"/>
            <p:nvPr/>
          </p:nvSpPr>
          <p:spPr>
            <a:xfrm>
              <a:off x="4558631" y="2600984"/>
              <a:ext cx="1247413" cy="322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Verbalizer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327B5AD1-9D17-F64D-AE26-F2F6E8D84B22}"/>
                </a:ext>
              </a:extLst>
            </p:cNvPr>
            <p:cNvSpPr txBox="1"/>
            <p:nvPr/>
          </p:nvSpPr>
          <p:spPr>
            <a:xfrm>
              <a:off x="4527008" y="2939343"/>
              <a:ext cx="36267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290710DA-6750-7948-87B8-D6460D38447E}"/>
                </a:ext>
              </a:extLst>
            </p:cNvPr>
            <p:cNvSpPr txBox="1"/>
            <p:nvPr/>
          </p:nvSpPr>
          <p:spPr>
            <a:xfrm>
              <a:off x="5347261" y="2927883"/>
              <a:ext cx="917564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B910E878-1601-654E-B6EF-D6F2D26416BC}"/>
                </a:ext>
              </a:extLst>
            </p:cNvPr>
            <p:cNvSpPr txBox="1"/>
            <p:nvPr/>
          </p:nvSpPr>
          <p:spPr>
            <a:xfrm>
              <a:off x="4555184" y="3168919"/>
              <a:ext cx="334503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A0020FDC-3AB1-3940-A254-0856047EE338}"/>
                </a:ext>
              </a:extLst>
            </p:cNvPr>
            <p:cNvSpPr txBox="1"/>
            <p:nvPr/>
          </p:nvSpPr>
          <p:spPr>
            <a:xfrm>
              <a:off x="5339543" y="3179098"/>
              <a:ext cx="646658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直线连接符 116">
              <a:extLst>
                <a:ext uri="{FF2B5EF4-FFF2-40B4-BE49-F238E27FC236}">
                  <a16:creationId xmlns:a16="http://schemas.microsoft.com/office/drawing/2014/main" id="{309390A2-52AA-9E4B-AF98-4B8C0FD342FF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52" y="3071213"/>
              <a:ext cx="423448" cy="250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线连接符 117">
              <a:extLst>
                <a:ext uri="{FF2B5EF4-FFF2-40B4-BE49-F238E27FC236}">
                  <a16:creationId xmlns:a16="http://schemas.microsoft.com/office/drawing/2014/main" id="{B1948828-0917-874E-BF27-C104B99AC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378" y="3071213"/>
              <a:ext cx="418222" cy="250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7F38882E-14FB-F741-9EC1-0FADE341DE91}"/>
              </a:ext>
            </a:extLst>
          </p:cNvPr>
          <p:cNvGrpSpPr>
            <a:grpSpLocks noChangeAspect="1"/>
          </p:cNvGrpSpPr>
          <p:nvPr/>
        </p:nvGrpSpPr>
        <p:grpSpPr>
          <a:xfrm>
            <a:off x="665462" y="3858094"/>
            <a:ext cx="10718391" cy="2664000"/>
            <a:chOff x="2022233" y="3745293"/>
            <a:chExt cx="7686197" cy="1910365"/>
          </a:xfrm>
        </p:grpSpPr>
        <p:sp>
          <p:nvSpPr>
            <p:cNvPr id="120" name="圆角矩形 119">
              <a:extLst>
                <a:ext uri="{FF2B5EF4-FFF2-40B4-BE49-F238E27FC236}">
                  <a16:creationId xmlns:a16="http://schemas.microsoft.com/office/drawing/2014/main" id="{4AEB6A41-9036-F74B-BEB8-BCB5ECD976CC}"/>
                </a:ext>
              </a:extLst>
            </p:cNvPr>
            <p:cNvSpPr/>
            <p:nvPr/>
          </p:nvSpPr>
          <p:spPr>
            <a:xfrm>
              <a:off x="3142308" y="3745293"/>
              <a:ext cx="6566122" cy="753828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PLM</a:t>
              </a:r>
              <a:endParaRPr kumimoji="1"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5B3829E0-0ED7-2C48-8070-4897D1EDC8A4}"/>
                </a:ext>
              </a:extLst>
            </p:cNvPr>
            <p:cNvSpPr txBox="1"/>
            <p:nvPr/>
          </p:nvSpPr>
          <p:spPr>
            <a:xfrm>
              <a:off x="4038758" y="4404138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B0184CE8-C9AD-974A-8ED0-1D0DE1577703}"/>
                </a:ext>
              </a:extLst>
            </p:cNvPr>
            <p:cNvSpPr txBox="1"/>
            <p:nvPr/>
          </p:nvSpPr>
          <p:spPr>
            <a:xfrm>
              <a:off x="6843809" y="4396534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6133FC68-8AFC-2F45-A6A6-C80449BAA7E8}"/>
                </a:ext>
              </a:extLst>
            </p:cNvPr>
            <p:cNvSpPr/>
            <p:nvPr/>
          </p:nvSpPr>
          <p:spPr>
            <a:xfrm>
              <a:off x="3169782" y="4846035"/>
              <a:ext cx="1643881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51C022AB-45D1-D74C-8679-4883E1BD5C71}"/>
                </a:ext>
              </a:extLst>
            </p:cNvPr>
            <p:cNvSpPr/>
            <p:nvPr/>
          </p:nvSpPr>
          <p:spPr>
            <a:xfrm>
              <a:off x="5893783" y="4848394"/>
              <a:ext cx="1812674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func1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5" name="一个圆顶角并剪去另一个顶角的矩形 124">
              <a:extLst>
                <a:ext uri="{FF2B5EF4-FFF2-40B4-BE49-F238E27FC236}">
                  <a16:creationId xmlns:a16="http://schemas.microsoft.com/office/drawing/2014/main" id="{EB92D112-53B5-004E-858C-159F5456F3A0}"/>
                </a:ext>
              </a:extLst>
            </p:cNvPr>
            <p:cNvSpPr/>
            <p:nvPr/>
          </p:nvSpPr>
          <p:spPr>
            <a:xfrm>
              <a:off x="8803948" y="4835521"/>
              <a:ext cx="865303" cy="445003"/>
            </a:xfrm>
            <a:prstGeom prst="snip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[MASK]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CBE1ED9E-FCC5-3A45-B48C-995B043B4C3B}"/>
                </a:ext>
              </a:extLst>
            </p:cNvPr>
            <p:cNvSpPr txBox="1"/>
            <p:nvPr/>
          </p:nvSpPr>
          <p:spPr>
            <a:xfrm>
              <a:off x="3474582" y="5308827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8E0A8770-4E90-D140-8080-215AFA1D6086}"/>
                </a:ext>
              </a:extLst>
            </p:cNvPr>
            <p:cNvSpPr txBox="1"/>
            <p:nvPr/>
          </p:nvSpPr>
          <p:spPr>
            <a:xfrm>
              <a:off x="6368493" y="5303059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6ADE9EA0-63F3-ED42-B976-BBCBBB780192}"/>
                </a:ext>
              </a:extLst>
            </p:cNvPr>
            <p:cNvSpPr txBox="1"/>
            <p:nvPr/>
          </p:nvSpPr>
          <p:spPr>
            <a:xfrm>
              <a:off x="7774728" y="5313800"/>
              <a:ext cx="1006813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FD20222A-BC59-554B-B1F7-059F30B934B1}"/>
                </a:ext>
              </a:extLst>
            </p:cNvPr>
            <p:cNvSpPr/>
            <p:nvPr/>
          </p:nvSpPr>
          <p:spPr>
            <a:xfrm>
              <a:off x="4922338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8949BD8B-9C1F-914F-A77F-2ABC15757C4F}"/>
                </a:ext>
              </a:extLst>
            </p:cNvPr>
            <p:cNvSpPr/>
            <p:nvPr/>
          </p:nvSpPr>
          <p:spPr>
            <a:xfrm>
              <a:off x="5417206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F364513-FEBB-7048-9AD2-D087A5853B0F}"/>
                </a:ext>
              </a:extLst>
            </p:cNvPr>
            <p:cNvSpPr/>
            <p:nvPr/>
          </p:nvSpPr>
          <p:spPr>
            <a:xfrm>
              <a:off x="7775480" y="4858682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2938324D-3A40-4F4A-93BD-DDABECA8CD7A}"/>
                </a:ext>
              </a:extLst>
            </p:cNvPr>
            <p:cNvSpPr/>
            <p:nvPr/>
          </p:nvSpPr>
          <p:spPr>
            <a:xfrm>
              <a:off x="8293877" y="4861466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BD3B4C9F-ADF7-5D44-84D0-6649B9979875}"/>
                </a:ext>
              </a:extLst>
            </p:cNvPr>
            <p:cNvSpPr txBox="1"/>
            <p:nvPr/>
          </p:nvSpPr>
          <p:spPr>
            <a:xfrm>
              <a:off x="4922338" y="5313800"/>
              <a:ext cx="935568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5459F11E-390D-9C4D-A4D4-D18F15331B0C}"/>
                </a:ext>
              </a:extLst>
            </p:cNvPr>
            <p:cNvSpPr/>
            <p:nvPr/>
          </p:nvSpPr>
          <p:spPr>
            <a:xfrm>
              <a:off x="3214262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直线连接符 134">
              <a:extLst>
                <a:ext uri="{FF2B5EF4-FFF2-40B4-BE49-F238E27FC236}">
                  <a16:creationId xmlns:a16="http://schemas.microsoft.com/office/drawing/2014/main" id="{E56315AE-B731-5741-9D78-EF4527FA1DAC}"/>
                </a:ext>
              </a:extLst>
            </p:cNvPr>
            <p:cNvCxnSpPr>
              <a:cxnSpLocks/>
              <a:stCxn id="134" idx="0"/>
              <a:endCxn id="134" idx="2"/>
            </p:cNvCxnSpPr>
            <p:nvPr/>
          </p:nvCxnSpPr>
          <p:spPr>
            <a:xfrm>
              <a:off x="3397952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线连接符 135">
              <a:extLst>
                <a:ext uri="{FF2B5EF4-FFF2-40B4-BE49-F238E27FC236}">
                  <a16:creationId xmlns:a16="http://schemas.microsoft.com/office/drawing/2014/main" id="{45141FA9-0CFE-424F-A6F4-11B7E303A064}"/>
                </a:ext>
              </a:extLst>
            </p:cNvPr>
            <p:cNvCxnSpPr>
              <a:cxnSpLocks/>
            </p:cNvCxnSpPr>
            <p:nvPr/>
          </p:nvCxnSpPr>
          <p:spPr>
            <a:xfrm>
              <a:off x="3300893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线连接符 136">
              <a:extLst>
                <a:ext uri="{FF2B5EF4-FFF2-40B4-BE49-F238E27FC236}">
                  <a16:creationId xmlns:a16="http://schemas.microsoft.com/office/drawing/2014/main" id="{DF83426C-E387-1D42-B867-AD704DE52C8D}"/>
                </a:ext>
              </a:extLst>
            </p:cNvPr>
            <p:cNvCxnSpPr>
              <a:cxnSpLocks/>
            </p:cNvCxnSpPr>
            <p:nvPr/>
          </p:nvCxnSpPr>
          <p:spPr>
            <a:xfrm>
              <a:off x="349501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06A91856-462A-814E-A424-7A914C7586CC}"/>
                </a:ext>
              </a:extLst>
            </p:cNvPr>
            <p:cNvSpPr/>
            <p:nvPr/>
          </p:nvSpPr>
          <p:spPr>
            <a:xfrm>
              <a:off x="3730210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直线连接符 138">
              <a:extLst>
                <a:ext uri="{FF2B5EF4-FFF2-40B4-BE49-F238E27FC236}">
                  <a16:creationId xmlns:a16="http://schemas.microsoft.com/office/drawing/2014/main" id="{ACA1F405-810C-8A4A-9227-143E8C60E0BF}"/>
                </a:ext>
              </a:extLst>
            </p:cNvPr>
            <p:cNvCxnSpPr>
              <a:cxnSpLocks/>
              <a:stCxn id="138" idx="0"/>
              <a:endCxn id="138" idx="2"/>
            </p:cNvCxnSpPr>
            <p:nvPr/>
          </p:nvCxnSpPr>
          <p:spPr>
            <a:xfrm>
              <a:off x="391390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线连接符 139">
              <a:extLst>
                <a:ext uri="{FF2B5EF4-FFF2-40B4-BE49-F238E27FC236}">
                  <a16:creationId xmlns:a16="http://schemas.microsoft.com/office/drawing/2014/main" id="{05ACF8E7-C8BC-5147-B069-4FDC99622CE7}"/>
                </a:ext>
              </a:extLst>
            </p:cNvPr>
            <p:cNvCxnSpPr>
              <a:cxnSpLocks/>
            </p:cNvCxnSpPr>
            <p:nvPr/>
          </p:nvCxnSpPr>
          <p:spPr>
            <a:xfrm>
              <a:off x="381684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线连接符 140">
              <a:extLst>
                <a:ext uri="{FF2B5EF4-FFF2-40B4-BE49-F238E27FC236}">
                  <a16:creationId xmlns:a16="http://schemas.microsoft.com/office/drawing/2014/main" id="{F0574EB7-3B67-544A-BCBD-16412D849039}"/>
                </a:ext>
              </a:extLst>
            </p:cNvPr>
            <p:cNvCxnSpPr>
              <a:cxnSpLocks/>
            </p:cNvCxnSpPr>
            <p:nvPr/>
          </p:nvCxnSpPr>
          <p:spPr>
            <a:xfrm>
              <a:off x="401095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66262621-0DB7-5B4B-A2BA-FC533E0CABDB}"/>
                </a:ext>
              </a:extLst>
            </p:cNvPr>
            <p:cNvSpPr/>
            <p:nvPr/>
          </p:nvSpPr>
          <p:spPr>
            <a:xfrm>
              <a:off x="4963657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直线连接符 142">
              <a:extLst>
                <a:ext uri="{FF2B5EF4-FFF2-40B4-BE49-F238E27FC236}">
                  <a16:creationId xmlns:a16="http://schemas.microsoft.com/office/drawing/2014/main" id="{CAF13369-B446-F64B-8428-4154F70C7B71}"/>
                </a:ext>
              </a:extLst>
            </p:cNvPr>
            <p:cNvCxnSpPr>
              <a:cxnSpLocks/>
              <a:stCxn id="142" idx="0"/>
              <a:endCxn id="142" idx="2"/>
            </p:cNvCxnSpPr>
            <p:nvPr/>
          </p:nvCxnSpPr>
          <p:spPr>
            <a:xfrm>
              <a:off x="5147347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线连接符 143">
              <a:extLst>
                <a:ext uri="{FF2B5EF4-FFF2-40B4-BE49-F238E27FC236}">
                  <a16:creationId xmlns:a16="http://schemas.microsoft.com/office/drawing/2014/main" id="{904A84F0-BEBC-EC46-92F8-E4BE99D294B0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8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线连接符 144">
              <a:extLst>
                <a:ext uri="{FF2B5EF4-FFF2-40B4-BE49-F238E27FC236}">
                  <a16:creationId xmlns:a16="http://schemas.microsoft.com/office/drawing/2014/main" id="{1B49034D-6B07-C74F-8826-F93476A05FA3}"/>
                </a:ext>
              </a:extLst>
            </p:cNvPr>
            <p:cNvCxnSpPr>
              <a:cxnSpLocks/>
            </p:cNvCxnSpPr>
            <p:nvPr/>
          </p:nvCxnSpPr>
          <p:spPr>
            <a:xfrm>
              <a:off x="5244406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989DD13F-3989-0F47-B77B-ADABC791E6A4}"/>
                </a:ext>
              </a:extLst>
            </p:cNvPr>
            <p:cNvSpPr/>
            <p:nvPr/>
          </p:nvSpPr>
          <p:spPr>
            <a:xfrm>
              <a:off x="5475319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7" name="直线连接符 146">
              <a:extLst>
                <a:ext uri="{FF2B5EF4-FFF2-40B4-BE49-F238E27FC236}">
                  <a16:creationId xmlns:a16="http://schemas.microsoft.com/office/drawing/2014/main" id="{66E922EA-750F-6844-A186-445019BA3A3D}"/>
                </a:ext>
              </a:extLst>
            </p:cNvPr>
            <p:cNvCxnSpPr>
              <a:cxnSpLocks/>
              <a:stCxn id="146" idx="0"/>
              <a:endCxn id="146" idx="2"/>
            </p:cNvCxnSpPr>
            <p:nvPr/>
          </p:nvCxnSpPr>
          <p:spPr>
            <a:xfrm>
              <a:off x="5659009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线连接符 147">
              <a:extLst>
                <a:ext uri="{FF2B5EF4-FFF2-40B4-BE49-F238E27FC236}">
                  <a16:creationId xmlns:a16="http://schemas.microsoft.com/office/drawing/2014/main" id="{FF246671-9143-7E4F-8BD8-8A3D4F923239}"/>
                </a:ext>
              </a:extLst>
            </p:cNvPr>
            <p:cNvCxnSpPr>
              <a:cxnSpLocks/>
            </p:cNvCxnSpPr>
            <p:nvPr/>
          </p:nvCxnSpPr>
          <p:spPr>
            <a:xfrm>
              <a:off x="556195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线连接符 148">
              <a:extLst>
                <a:ext uri="{FF2B5EF4-FFF2-40B4-BE49-F238E27FC236}">
                  <a16:creationId xmlns:a16="http://schemas.microsoft.com/office/drawing/2014/main" id="{4E772578-7635-F841-9128-BFACFC3F40D4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6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26906B88-9DCA-7B46-87D4-14125FD67C91}"/>
                </a:ext>
              </a:extLst>
            </p:cNvPr>
            <p:cNvSpPr/>
            <p:nvPr/>
          </p:nvSpPr>
          <p:spPr>
            <a:xfrm>
              <a:off x="7782454" y="4597306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直线连接符 150">
              <a:extLst>
                <a:ext uri="{FF2B5EF4-FFF2-40B4-BE49-F238E27FC236}">
                  <a16:creationId xmlns:a16="http://schemas.microsoft.com/office/drawing/2014/main" id="{17D18090-F0A5-9E4F-99E7-F6021EA282FE}"/>
                </a:ext>
              </a:extLst>
            </p:cNvPr>
            <p:cNvCxnSpPr>
              <a:cxnSpLocks/>
              <a:stCxn id="150" idx="0"/>
              <a:endCxn id="150" idx="2"/>
            </p:cNvCxnSpPr>
            <p:nvPr/>
          </p:nvCxnSpPr>
          <p:spPr>
            <a:xfrm>
              <a:off x="7966144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线连接符 151">
              <a:extLst>
                <a:ext uri="{FF2B5EF4-FFF2-40B4-BE49-F238E27FC236}">
                  <a16:creationId xmlns:a16="http://schemas.microsoft.com/office/drawing/2014/main" id="{33ACA791-C2A8-D24D-A22C-FCCE8EA3BB9E}"/>
                </a:ext>
              </a:extLst>
            </p:cNvPr>
            <p:cNvCxnSpPr>
              <a:cxnSpLocks/>
            </p:cNvCxnSpPr>
            <p:nvPr/>
          </p:nvCxnSpPr>
          <p:spPr>
            <a:xfrm>
              <a:off x="7869085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线连接符 152">
              <a:extLst>
                <a:ext uri="{FF2B5EF4-FFF2-40B4-BE49-F238E27FC236}">
                  <a16:creationId xmlns:a16="http://schemas.microsoft.com/office/drawing/2014/main" id="{4494991F-B5E0-6346-9C05-643AC44E8B97}"/>
                </a:ext>
              </a:extLst>
            </p:cNvPr>
            <p:cNvCxnSpPr>
              <a:cxnSpLocks/>
            </p:cNvCxnSpPr>
            <p:nvPr/>
          </p:nvCxnSpPr>
          <p:spPr>
            <a:xfrm>
              <a:off x="8063203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C3EEFF31-49B8-1244-B51F-B40F5BE7D668}"/>
                </a:ext>
              </a:extLst>
            </p:cNvPr>
            <p:cNvSpPr/>
            <p:nvPr/>
          </p:nvSpPr>
          <p:spPr>
            <a:xfrm>
              <a:off x="8323126" y="459667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直线连接符 154">
              <a:extLst>
                <a:ext uri="{FF2B5EF4-FFF2-40B4-BE49-F238E27FC236}">
                  <a16:creationId xmlns:a16="http://schemas.microsoft.com/office/drawing/2014/main" id="{91574ADB-1A73-3340-A3D1-8DEFA25FAFE5}"/>
                </a:ext>
              </a:extLst>
            </p:cNvPr>
            <p:cNvCxnSpPr>
              <a:cxnSpLocks/>
              <a:stCxn id="154" idx="0"/>
              <a:endCxn id="154" idx="2"/>
            </p:cNvCxnSpPr>
            <p:nvPr/>
          </p:nvCxnSpPr>
          <p:spPr>
            <a:xfrm>
              <a:off x="8506816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线连接符 155">
              <a:extLst>
                <a:ext uri="{FF2B5EF4-FFF2-40B4-BE49-F238E27FC236}">
                  <a16:creationId xmlns:a16="http://schemas.microsoft.com/office/drawing/2014/main" id="{9E9F61AA-DF35-A44C-823F-BEA2AA7DA1FF}"/>
                </a:ext>
              </a:extLst>
            </p:cNvPr>
            <p:cNvCxnSpPr>
              <a:cxnSpLocks/>
            </p:cNvCxnSpPr>
            <p:nvPr/>
          </p:nvCxnSpPr>
          <p:spPr>
            <a:xfrm>
              <a:off x="8409757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线连接符 156">
              <a:extLst>
                <a:ext uri="{FF2B5EF4-FFF2-40B4-BE49-F238E27FC236}">
                  <a16:creationId xmlns:a16="http://schemas.microsoft.com/office/drawing/2014/main" id="{739DCBE3-EDAE-5741-A650-511C4E46C188}"/>
                </a:ext>
              </a:extLst>
            </p:cNvPr>
            <p:cNvCxnSpPr>
              <a:cxnSpLocks/>
            </p:cNvCxnSpPr>
            <p:nvPr/>
          </p:nvCxnSpPr>
          <p:spPr>
            <a:xfrm>
              <a:off x="8603875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27C73F17-3182-F542-B5F9-CCAEDCE3418E}"/>
                </a:ext>
              </a:extLst>
            </p:cNvPr>
            <p:cNvSpPr/>
            <p:nvPr/>
          </p:nvSpPr>
          <p:spPr>
            <a:xfrm>
              <a:off x="9068698" y="4599207"/>
              <a:ext cx="350435" cy="124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9" name="直线连接符 158">
              <a:extLst>
                <a:ext uri="{FF2B5EF4-FFF2-40B4-BE49-F238E27FC236}">
                  <a16:creationId xmlns:a16="http://schemas.microsoft.com/office/drawing/2014/main" id="{3438441D-C648-8440-9B02-954B2052FB17}"/>
                </a:ext>
              </a:extLst>
            </p:cNvPr>
            <p:cNvCxnSpPr>
              <a:cxnSpLocks/>
              <a:stCxn id="158" idx="0"/>
              <a:endCxn id="158" idx="2"/>
            </p:cNvCxnSpPr>
            <p:nvPr/>
          </p:nvCxnSpPr>
          <p:spPr>
            <a:xfrm>
              <a:off x="9243915" y="4599207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线连接符 159">
              <a:extLst>
                <a:ext uri="{FF2B5EF4-FFF2-40B4-BE49-F238E27FC236}">
                  <a16:creationId xmlns:a16="http://schemas.microsoft.com/office/drawing/2014/main" id="{6AB5D427-C8F2-6C4C-B4E2-5E279BCE1D6B}"/>
                </a:ext>
              </a:extLst>
            </p:cNvPr>
            <p:cNvCxnSpPr>
              <a:cxnSpLocks/>
            </p:cNvCxnSpPr>
            <p:nvPr/>
          </p:nvCxnSpPr>
          <p:spPr>
            <a:xfrm>
              <a:off x="9160808" y="459920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线连接符 160">
              <a:extLst>
                <a:ext uri="{FF2B5EF4-FFF2-40B4-BE49-F238E27FC236}">
                  <a16:creationId xmlns:a16="http://schemas.microsoft.com/office/drawing/2014/main" id="{A08C7709-9C51-514B-AD4F-724736690156}"/>
                </a:ext>
              </a:extLst>
            </p:cNvPr>
            <p:cNvCxnSpPr>
              <a:cxnSpLocks/>
            </p:cNvCxnSpPr>
            <p:nvPr/>
          </p:nvCxnSpPr>
          <p:spPr>
            <a:xfrm>
              <a:off x="9321338" y="460433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A3296A27-B7AD-494E-AC6A-E83A4D9FD714}"/>
                </a:ext>
              </a:extLst>
            </p:cNvPr>
            <p:cNvSpPr/>
            <p:nvPr/>
          </p:nvSpPr>
          <p:spPr>
            <a:xfrm>
              <a:off x="5934036" y="459099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直线连接符 162">
              <a:extLst>
                <a:ext uri="{FF2B5EF4-FFF2-40B4-BE49-F238E27FC236}">
                  <a16:creationId xmlns:a16="http://schemas.microsoft.com/office/drawing/2014/main" id="{3A125E45-FDD6-BA48-9136-016D541A3D85}"/>
                </a:ext>
              </a:extLst>
            </p:cNvPr>
            <p:cNvCxnSpPr>
              <a:cxnSpLocks/>
              <a:stCxn id="162" idx="0"/>
              <a:endCxn id="162" idx="2"/>
            </p:cNvCxnSpPr>
            <p:nvPr/>
          </p:nvCxnSpPr>
          <p:spPr>
            <a:xfrm>
              <a:off x="6117726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线连接符 163">
              <a:extLst>
                <a:ext uri="{FF2B5EF4-FFF2-40B4-BE49-F238E27FC236}">
                  <a16:creationId xmlns:a16="http://schemas.microsoft.com/office/drawing/2014/main" id="{C7021C82-7F5B-BA4C-8A8D-BB83920ED43D}"/>
                </a:ext>
              </a:extLst>
            </p:cNvPr>
            <p:cNvCxnSpPr>
              <a:cxnSpLocks/>
            </p:cNvCxnSpPr>
            <p:nvPr/>
          </p:nvCxnSpPr>
          <p:spPr>
            <a:xfrm>
              <a:off x="6020667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连接符 164">
              <a:extLst>
                <a:ext uri="{FF2B5EF4-FFF2-40B4-BE49-F238E27FC236}">
                  <a16:creationId xmlns:a16="http://schemas.microsoft.com/office/drawing/2014/main" id="{78BDF481-D4EB-D24A-8D79-568041002EBC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85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B8BA3DFD-0089-2549-AE1A-93F473378781}"/>
                </a:ext>
              </a:extLst>
            </p:cNvPr>
            <p:cNvSpPr/>
            <p:nvPr/>
          </p:nvSpPr>
          <p:spPr>
            <a:xfrm>
              <a:off x="6477221" y="459316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7" name="直线连接符 166">
              <a:extLst>
                <a:ext uri="{FF2B5EF4-FFF2-40B4-BE49-F238E27FC236}">
                  <a16:creationId xmlns:a16="http://schemas.microsoft.com/office/drawing/2014/main" id="{C94C679C-E00A-5547-9CAB-AC5DE956DEFD}"/>
                </a:ext>
              </a:extLst>
            </p:cNvPr>
            <p:cNvCxnSpPr>
              <a:cxnSpLocks/>
              <a:stCxn id="166" idx="0"/>
              <a:endCxn id="166" idx="2"/>
            </p:cNvCxnSpPr>
            <p:nvPr/>
          </p:nvCxnSpPr>
          <p:spPr>
            <a:xfrm>
              <a:off x="6660911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连接符 167">
              <a:extLst>
                <a:ext uri="{FF2B5EF4-FFF2-40B4-BE49-F238E27FC236}">
                  <a16:creationId xmlns:a16="http://schemas.microsoft.com/office/drawing/2014/main" id="{5A6F6DA4-711A-534D-A673-D86C70308F3A}"/>
                </a:ext>
              </a:extLst>
            </p:cNvPr>
            <p:cNvCxnSpPr>
              <a:cxnSpLocks/>
            </p:cNvCxnSpPr>
            <p:nvPr/>
          </p:nvCxnSpPr>
          <p:spPr>
            <a:xfrm>
              <a:off x="6563852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符 168">
              <a:extLst>
                <a:ext uri="{FF2B5EF4-FFF2-40B4-BE49-F238E27FC236}">
                  <a16:creationId xmlns:a16="http://schemas.microsoft.com/office/drawing/2014/main" id="{5D207E9C-17BE-CA40-8196-CC681D3DA47B}"/>
                </a:ext>
              </a:extLst>
            </p:cNvPr>
            <p:cNvCxnSpPr>
              <a:cxnSpLocks/>
            </p:cNvCxnSpPr>
            <p:nvPr/>
          </p:nvCxnSpPr>
          <p:spPr>
            <a:xfrm>
              <a:off x="6757970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B3725AD9-9464-BD44-BAFB-81ADA4552237}"/>
                </a:ext>
              </a:extLst>
            </p:cNvPr>
            <p:cNvSpPr/>
            <p:nvPr/>
          </p:nvSpPr>
          <p:spPr>
            <a:xfrm>
              <a:off x="7227120" y="459511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1" name="直线连接符 170">
              <a:extLst>
                <a:ext uri="{FF2B5EF4-FFF2-40B4-BE49-F238E27FC236}">
                  <a16:creationId xmlns:a16="http://schemas.microsoft.com/office/drawing/2014/main" id="{57C16E36-FAE3-5E4E-BDD9-A4DB5B58611D}"/>
                </a:ext>
              </a:extLst>
            </p:cNvPr>
            <p:cNvCxnSpPr>
              <a:cxnSpLocks/>
              <a:stCxn id="170" idx="0"/>
              <a:endCxn id="170" idx="2"/>
            </p:cNvCxnSpPr>
            <p:nvPr/>
          </p:nvCxnSpPr>
          <p:spPr>
            <a:xfrm>
              <a:off x="7410810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符 171">
              <a:extLst>
                <a:ext uri="{FF2B5EF4-FFF2-40B4-BE49-F238E27FC236}">
                  <a16:creationId xmlns:a16="http://schemas.microsoft.com/office/drawing/2014/main" id="{5AA19E46-59A7-BC45-B2F6-1F75DD30A5D1}"/>
                </a:ext>
              </a:extLst>
            </p:cNvPr>
            <p:cNvCxnSpPr>
              <a:cxnSpLocks/>
            </p:cNvCxnSpPr>
            <p:nvPr/>
          </p:nvCxnSpPr>
          <p:spPr>
            <a:xfrm>
              <a:off x="731375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符 172">
              <a:extLst>
                <a:ext uri="{FF2B5EF4-FFF2-40B4-BE49-F238E27FC236}">
                  <a16:creationId xmlns:a16="http://schemas.microsoft.com/office/drawing/2014/main" id="{BDB6EA2C-6219-504B-A24D-4A8D993654A2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6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B90817DB-08EF-FB41-823A-819BAE4A5EAA}"/>
                </a:ext>
              </a:extLst>
            </p:cNvPr>
            <p:cNvSpPr/>
            <p:nvPr/>
          </p:nvSpPr>
          <p:spPr>
            <a:xfrm>
              <a:off x="4414014" y="4591586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直线连接符 174">
              <a:extLst>
                <a:ext uri="{FF2B5EF4-FFF2-40B4-BE49-F238E27FC236}">
                  <a16:creationId xmlns:a16="http://schemas.microsoft.com/office/drawing/2014/main" id="{FC9B3049-C8B9-3F44-8B94-4E6C8328E334}"/>
                </a:ext>
              </a:extLst>
            </p:cNvPr>
            <p:cNvCxnSpPr>
              <a:cxnSpLocks/>
              <a:stCxn id="174" idx="0"/>
              <a:endCxn id="174" idx="2"/>
            </p:cNvCxnSpPr>
            <p:nvPr/>
          </p:nvCxnSpPr>
          <p:spPr>
            <a:xfrm>
              <a:off x="4597704" y="459158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符 175">
              <a:extLst>
                <a:ext uri="{FF2B5EF4-FFF2-40B4-BE49-F238E27FC236}">
                  <a16:creationId xmlns:a16="http://schemas.microsoft.com/office/drawing/2014/main" id="{5F5F1564-9350-6241-BBD9-78CB15B677E8}"/>
                </a:ext>
              </a:extLst>
            </p:cNvPr>
            <p:cNvCxnSpPr>
              <a:cxnSpLocks/>
            </p:cNvCxnSpPr>
            <p:nvPr/>
          </p:nvCxnSpPr>
          <p:spPr>
            <a:xfrm>
              <a:off x="4500645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符 176">
              <a:extLst>
                <a:ext uri="{FF2B5EF4-FFF2-40B4-BE49-F238E27FC236}">
                  <a16:creationId xmlns:a16="http://schemas.microsoft.com/office/drawing/2014/main" id="{C23DC533-F8C3-F246-9642-0601442084A8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63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3B9E1F3C-1959-854F-A31A-9490CFE6CFB3}"/>
                </a:ext>
              </a:extLst>
            </p:cNvPr>
            <p:cNvSpPr txBox="1"/>
            <p:nvPr/>
          </p:nvSpPr>
          <p:spPr>
            <a:xfrm>
              <a:off x="2218104" y="4557407"/>
              <a:ext cx="1049095" cy="2629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Embedding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30CA3139-8491-5542-BDBF-B8628398A35E}"/>
                </a:ext>
              </a:extLst>
            </p:cNvPr>
            <p:cNvSpPr txBox="1"/>
            <p:nvPr/>
          </p:nvSpPr>
          <p:spPr>
            <a:xfrm>
              <a:off x="2022233" y="4873356"/>
              <a:ext cx="1038873" cy="525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Template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32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0" y="437867"/>
            <a:ext cx="8516409" cy="6927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Step3: Revert MLM Outputs to Class</a:t>
            </a:r>
            <a:r>
              <a:rPr lang="zh-CN" altLang="en-US" dirty="0"/>
              <a:t> </a:t>
            </a:r>
            <a:r>
              <a:rPr lang="en-US" altLang="zh-CN" dirty="0"/>
              <a:t>Labels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0A72DFD-0B8E-8640-BE28-5C0599123A3A}"/>
              </a:ext>
            </a:extLst>
          </p:cNvPr>
          <p:cNvSpPr/>
          <p:nvPr/>
        </p:nvSpPr>
        <p:spPr>
          <a:xfrm>
            <a:off x="1402973" y="1934314"/>
            <a:ext cx="5455400" cy="1599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96" name="上箭头 95">
            <a:extLst>
              <a:ext uri="{FF2B5EF4-FFF2-40B4-BE49-F238E27FC236}">
                <a16:creationId xmlns:a16="http://schemas.microsoft.com/office/drawing/2014/main" id="{A28E79FD-8FDD-C148-8D4E-824894D1EF95}"/>
              </a:ext>
            </a:extLst>
          </p:cNvPr>
          <p:cNvSpPr/>
          <p:nvPr/>
        </p:nvSpPr>
        <p:spPr>
          <a:xfrm rot="16200000">
            <a:off x="9343165" y="270825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" name="表格 55">
            <a:extLst>
              <a:ext uri="{FF2B5EF4-FFF2-40B4-BE49-F238E27FC236}">
                <a16:creationId xmlns:a16="http://schemas.microsoft.com/office/drawing/2014/main" id="{9BC10028-65F0-FA4C-A2C4-7B7DA43B9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33283"/>
              </p:ext>
            </p:extLst>
          </p:nvPr>
        </p:nvGraphicFramePr>
        <p:xfrm>
          <a:off x="7676929" y="2119823"/>
          <a:ext cx="852168" cy="1371600"/>
        </p:xfrm>
        <a:graphic>
          <a:graphicData uri="http://schemas.openxmlformats.org/drawingml/2006/table">
            <a:tbl>
              <a:tblPr firstRow="1" bandRow="1"/>
              <a:tblGrid>
                <a:gridCol w="852168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graphicFrame>
        <p:nvGraphicFramePr>
          <p:cNvPr id="98" name="表格 55">
            <a:extLst>
              <a:ext uri="{FF2B5EF4-FFF2-40B4-BE49-F238E27FC236}">
                <a16:creationId xmlns:a16="http://schemas.microsoft.com/office/drawing/2014/main" id="{83820D92-4E64-604D-90EF-9DFB6AB1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51286"/>
              </p:ext>
            </p:extLst>
          </p:nvPr>
        </p:nvGraphicFramePr>
        <p:xfrm>
          <a:off x="8484193" y="2119823"/>
          <a:ext cx="651222" cy="1371600"/>
        </p:xfrm>
        <a:graphic>
          <a:graphicData uri="http://schemas.openxmlformats.org/drawingml/2006/table">
            <a:tbl>
              <a:tblPr firstRow="1" bandRow="1"/>
              <a:tblGrid>
                <a:gridCol w="651222">
                  <a:extLst>
                    <a:ext uri="{9D8B030D-6E8A-4147-A177-3AD203B41FA5}">
                      <a16:colId xmlns:a16="http://schemas.microsoft.com/office/drawing/2014/main" val="3709415149"/>
                    </a:ext>
                  </a:extLst>
                </a:gridCol>
              </a:tblGrid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57260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6793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08464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589417"/>
                  </a:ext>
                </a:extLst>
              </a:tr>
              <a:tr h="257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82710"/>
                  </a:ext>
                </a:extLst>
              </a:tr>
            </a:tbl>
          </a:graphicData>
        </a:graphic>
      </p:graphicFrame>
      <p:sp>
        <p:nvSpPr>
          <p:cNvPr id="99" name="上箭头 98">
            <a:extLst>
              <a:ext uri="{FF2B5EF4-FFF2-40B4-BE49-F238E27FC236}">
                <a16:creationId xmlns:a16="http://schemas.microsoft.com/office/drawing/2014/main" id="{D0150F42-007D-0146-B1E5-53EE7570A236}"/>
              </a:ext>
            </a:extLst>
          </p:cNvPr>
          <p:cNvSpPr/>
          <p:nvPr/>
        </p:nvSpPr>
        <p:spPr>
          <a:xfrm>
            <a:off x="10449952" y="3155489"/>
            <a:ext cx="466659" cy="311721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109FC5A6-A950-3A45-B367-F5047EDC8AA1}"/>
              </a:ext>
            </a:extLst>
          </p:cNvPr>
          <p:cNvGrpSpPr>
            <a:grpSpLocks noChangeAspect="1"/>
          </p:cNvGrpSpPr>
          <p:nvPr/>
        </p:nvGrpSpPr>
        <p:grpSpPr>
          <a:xfrm>
            <a:off x="9590818" y="2083554"/>
            <a:ext cx="2070626" cy="972000"/>
            <a:chOff x="8149118" y="2636382"/>
            <a:chExt cx="1593403" cy="747981"/>
          </a:xfrm>
        </p:grpSpPr>
        <p:sp>
          <p:nvSpPr>
            <p:cNvPr id="101" name="圆角矩形 100">
              <a:extLst>
                <a:ext uri="{FF2B5EF4-FFF2-40B4-BE49-F238E27FC236}">
                  <a16:creationId xmlns:a16="http://schemas.microsoft.com/office/drawing/2014/main" id="{D11ABB8C-87F1-CF47-BFEB-13163A042E71}"/>
                </a:ext>
              </a:extLst>
            </p:cNvPr>
            <p:cNvSpPr/>
            <p:nvPr/>
          </p:nvSpPr>
          <p:spPr>
            <a:xfrm>
              <a:off x="8409758" y="2962933"/>
              <a:ext cx="1332763" cy="421430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MLP+Softmax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DE7C9373-849C-C245-85D4-9453A0588C5F}"/>
                </a:ext>
              </a:extLst>
            </p:cNvPr>
            <p:cNvSpPr txBox="1"/>
            <p:nvPr/>
          </p:nvSpPr>
          <p:spPr>
            <a:xfrm>
              <a:off x="8149118" y="2636382"/>
              <a:ext cx="1520132" cy="307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MLM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Header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91910840-86E4-F64E-9E6A-20ECF44B4327}"/>
              </a:ext>
            </a:extLst>
          </p:cNvPr>
          <p:cNvGrpSpPr>
            <a:grpSpLocks noChangeAspect="1"/>
          </p:cNvGrpSpPr>
          <p:nvPr/>
        </p:nvGrpSpPr>
        <p:grpSpPr>
          <a:xfrm>
            <a:off x="1268615" y="2128935"/>
            <a:ext cx="6074699" cy="1152000"/>
            <a:chOff x="1840241" y="2509630"/>
            <a:chExt cx="4804887" cy="911194"/>
          </a:xfrm>
        </p:grpSpPr>
        <p:sp>
          <p:nvSpPr>
            <p:cNvPr id="104" name="圆角矩形 103">
              <a:extLst>
                <a:ext uri="{FF2B5EF4-FFF2-40B4-BE49-F238E27FC236}">
                  <a16:creationId xmlns:a16="http://schemas.microsoft.com/office/drawing/2014/main" id="{92913285-1B34-E640-904B-37380CA58270}"/>
                </a:ext>
              </a:extLst>
            </p:cNvPr>
            <p:cNvSpPr/>
            <p:nvPr/>
          </p:nvSpPr>
          <p:spPr>
            <a:xfrm>
              <a:off x="4274394" y="2901880"/>
              <a:ext cx="1987162" cy="51880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261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0E5408C-2E2D-0F4B-8270-C63B977A1ECB}"/>
                </a:ext>
              </a:extLst>
            </p:cNvPr>
            <p:cNvSpPr/>
            <p:nvPr/>
          </p:nvSpPr>
          <p:spPr>
            <a:xfrm>
              <a:off x="1840241" y="2509630"/>
              <a:ext cx="1876427" cy="397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9ACD4D5-4191-1C4D-BBFC-743032516D32}"/>
                </a:ext>
              </a:extLst>
            </p:cNvPr>
            <p:cNvSpPr/>
            <p:nvPr/>
          </p:nvSpPr>
          <p:spPr>
            <a:xfrm>
              <a:off x="2405164" y="2919174"/>
              <a:ext cx="532929" cy="2397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A87EA648-3B75-DB40-81D8-D995943D9D0E}"/>
                </a:ext>
              </a:extLst>
            </p:cNvPr>
            <p:cNvSpPr/>
            <p:nvPr/>
          </p:nvSpPr>
          <p:spPr>
            <a:xfrm>
              <a:off x="2405164" y="3158938"/>
              <a:ext cx="532929" cy="2397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E718B391-F09A-714F-B51A-F0C2F102AFE0}"/>
                </a:ext>
              </a:extLst>
            </p:cNvPr>
            <p:cNvSpPr txBox="1"/>
            <p:nvPr/>
          </p:nvSpPr>
          <p:spPr>
            <a:xfrm>
              <a:off x="3081977" y="2906887"/>
              <a:ext cx="557720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A07EC2A3-185F-DE4A-AD2F-A7C670B4B3B6}"/>
                </a:ext>
              </a:extLst>
            </p:cNvPr>
            <p:cNvSpPr txBox="1"/>
            <p:nvPr/>
          </p:nvSpPr>
          <p:spPr>
            <a:xfrm>
              <a:off x="2990332" y="3171554"/>
              <a:ext cx="101204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上箭头 109">
              <a:extLst>
                <a:ext uri="{FF2B5EF4-FFF2-40B4-BE49-F238E27FC236}">
                  <a16:creationId xmlns:a16="http://schemas.microsoft.com/office/drawing/2014/main" id="{7082A7A6-4E08-A940-9FCC-2641A7C7452A}"/>
                </a:ext>
              </a:extLst>
            </p:cNvPr>
            <p:cNvSpPr/>
            <p:nvPr/>
          </p:nvSpPr>
          <p:spPr>
            <a:xfrm rot="16200000">
              <a:off x="3695220" y="2989358"/>
              <a:ext cx="5188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上箭头 110">
              <a:extLst>
                <a:ext uri="{FF2B5EF4-FFF2-40B4-BE49-F238E27FC236}">
                  <a16:creationId xmlns:a16="http://schemas.microsoft.com/office/drawing/2014/main" id="{4ADAC268-AFCB-2047-A9C0-B9DBB78C4FEE}"/>
                </a:ext>
              </a:extLst>
            </p:cNvPr>
            <p:cNvSpPr/>
            <p:nvPr/>
          </p:nvSpPr>
          <p:spPr>
            <a:xfrm rot="16200000">
              <a:off x="6229118" y="2989358"/>
              <a:ext cx="488309" cy="343711"/>
            </a:xfrm>
            <a:prstGeom prst="up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4C437579-0EAB-1A48-91EA-5C71C9A850AB}"/>
                </a:ext>
              </a:extLst>
            </p:cNvPr>
            <p:cNvSpPr txBox="1"/>
            <p:nvPr/>
          </p:nvSpPr>
          <p:spPr>
            <a:xfrm>
              <a:off x="4558631" y="2600984"/>
              <a:ext cx="1247413" cy="322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Verbalizer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FDD42FA2-18A5-064E-80F8-69597D45B3D3}"/>
                </a:ext>
              </a:extLst>
            </p:cNvPr>
            <p:cNvSpPr txBox="1"/>
            <p:nvPr/>
          </p:nvSpPr>
          <p:spPr>
            <a:xfrm>
              <a:off x="4527008" y="2939343"/>
              <a:ext cx="362679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CA67C8D-A73C-EC4B-B9C4-7C0051B31BB2}"/>
                </a:ext>
              </a:extLst>
            </p:cNvPr>
            <p:cNvSpPr txBox="1"/>
            <p:nvPr/>
          </p:nvSpPr>
          <p:spPr>
            <a:xfrm>
              <a:off x="5347261" y="2927883"/>
              <a:ext cx="917564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936D5801-8CFB-494A-B025-F3D6D67278F7}"/>
                </a:ext>
              </a:extLst>
            </p:cNvPr>
            <p:cNvSpPr txBox="1"/>
            <p:nvPr/>
          </p:nvSpPr>
          <p:spPr>
            <a:xfrm>
              <a:off x="4555184" y="3168919"/>
              <a:ext cx="334503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B628A7DF-318E-844C-B211-39CC24EF698F}"/>
                </a:ext>
              </a:extLst>
            </p:cNvPr>
            <p:cNvSpPr txBox="1"/>
            <p:nvPr/>
          </p:nvSpPr>
          <p:spPr>
            <a:xfrm>
              <a:off x="5339543" y="3179098"/>
              <a:ext cx="646658" cy="241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clone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直线连接符 116">
              <a:extLst>
                <a:ext uri="{FF2B5EF4-FFF2-40B4-BE49-F238E27FC236}">
                  <a16:creationId xmlns:a16="http://schemas.microsoft.com/office/drawing/2014/main" id="{36EAC2AB-6A69-5E4A-9705-BB29B8E157E7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52" y="3071213"/>
              <a:ext cx="423448" cy="250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线连接符 117">
              <a:extLst>
                <a:ext uri="{FF2B5EF4-FFF2-40B4-BE49-F238E27FC236}">
                  <a16:creationId xmlns:a16="http://schemas.microsoft.com/office/drawing/2014/main" id="{F421F861-9A95-A24E-A2A8-5E2F42161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378" y="3071213"/>
              <a:ext cx="418222" cy="250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90D37AF1-5CE3-C647-89A5-33FE09E42059}"/>
              </a:ext>
            </a:extLst>
          </p:cNvPr>
          <p:cNvGrpSpPr>
            <a:grpSpLocks noChangeAspect="1"/>
          </p:cNvGrpSpPr>
          <p:nvPr/>
        </p:nvGrpSpPr>
        <p:grpSpPr>
          <a:xfrm>
            <a:off x="665462" y="3629494"/>
            <a:ext cx="10718391" cy="2664000"/>
            <a:chOff x="2022233" y="3745293"/>
            <a:chExt cx="7686197" cy="1910365"/>
          </a:xfrm>
        </p:grpSpPr>
        <p:sp>
          <p:nvSpPr>
            <p:cNvPr id="120" name="圆角矩形 119">
              <a:extLst>
                <a:ext uri="{FF2B5EF4-FFF2-40B4-BE49-F238E27FC236}">
                  <a16:creationId xmlns:a16="http://schemas.microsoft.com/office/drawing/2014/main" id="{C21446B9-EC5C-094E-8F71-2D586DA1A8AF}"/>
                </a:ext>
              </a:extLst>
            </p:cNvPr>
            <p:cNvSpPr/>
            <p:nvPr/>
          </p:nvSpPr>
          <p:spPr>
            <a:xfrm>
              <a:off x="3142308" y="3745293"/>
              <a:ext cx="6566122" cy="753828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PLM</a:t>
              </a:r>
              <a:endParaRPr kumimoji="1"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A368578-8155-644B-BB81-D19D095168E1}"/>
                </a:ext>
              </a:extLst>
            </p:cNvPr>
            <p:cNvSpPr txBox="1"/>
            <p:nvPr/>
          </p:nvSpPr>
          <p:spPr>
            <a:xfrm>
              <a:off x="4038758" y="4404138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3D49F79B-9BF7-8243-A135-B6BEC5C64C40}"/>
                </a:ext>
              </a:extLst>
            </p:cNvPr>
            <p:cNvSpPr txBox="1"/>
            <p:nvPr/>
          </p:nvSpPr>
          <p:spPr>
            <a:xfrm>
              <a:off x="6843809" y="4396534"/>
              <a:ext cx="201342" cy="44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710E4F4D-7D3C-2949-883B-A32374F20770}"/>
                </a:ext>
              </a:extLst>
            </p:cNvPr>
            <p:cNvSpPr/>
            <p:nvPr/>
          </p:nvSpPr>
          <p:spPr>
            <a:xfrm>
              <a:off x="3169782" y="4846035"/>
              <a:ext cx="1643881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DA29157-2D47-AC47-B2B3-D39EF29A8EA6}"/>
                </a:ext>
              </a:extLst>
            </p:cNvPr>
            <p:cNvSpPr/>
            <p:nvPr/>
          </p:nvSpPr>
          <p:spPr>
            <a:xfrm>
              <a:off x="5893783" y="4848394"/>
              <a:ext cx="1812674" cy="4426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func1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(..)</a:t>
              </a:r>
              <a:r>
                <a:rPr kumimoji="1" lang="zh-CN" altLang="en-US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kumimoji="1" lang="zh-CN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5" name="一个圆顶角并剪去另一个顶角的矩形 124">
              <a:extLst>
                <a:ext uri="{FF2B5EF4-FFF2-40B4-BE49-F238E27FC236}">
                  <a16:creationId xmlns:a16="http://schemas.microsoft.com/office/drawing/2014/main" id="{F3A9D472-6335-C648-BC9F-D06FF8F00D7E}"/>
                </a:ext>
              </a:extLst>
            </p:cNvPr>
            <p:cNvSpPr/>
            <p:nvPr/>
          </p:nvSpPr>
          <p:spPr>
            <a:xfrm>
              <a:off x="8803948" y="4835521"/>
              <a:ext cx="865303" cy="445003"/>
            </a:xfrm>
            <a:prstGeom prst="snip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[MASK]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3FA63372-F288-474F-930D-4D0EBD345070}"/>
                </a:ext>
              </a:extLst>
            </p:cNvPr>
            <p:cNvSpPr txBox="1"/>
            <p:nvPr/>
          </p:nvSpPr>
          <p:spPr>
            <a:xfrm>
              <a:off x="3474582" y="5308827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6BEB584A-FB3F-3F44-A462-309BA3524EDA}"/>
                </a:ext>
              </a:extLst>
            </p:cNvPr>
            <p:cNvSpPr txBox="1"/>
            <p:nvPr/>
          </p:nvSpPr>
          <p:spPr>
            <a:xfrm>
              <a:off x="6368493" y="5303059"/>
              <a:ext cx="881407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E751ADD7-275E-0F4A-95A0-679D96FB756E}"/>
                </a:ext>
              </a:extLst>
            </p:cNvPr>
            <p:cNvSpPr txBox="1"/>
            <p:nvPr/>
          </p:nvSpPr>
          <p:spPr>
            <a:xfrm>
              <a:off x="7774728" y="5313800"/>
              <a:ext cx="1006813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5B960900-B089-7D48-A1E2-62E9D61644CE}"/>
                </a:ext>
              </a:extLst>
            </p:cNvPr>
            <p:cNvSpPr/>
            <p:nvPr/>
          </p:nvSpPr>
          <p:spPr>
            <a:xfrm>
              <a:off x="4922338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BBF46DB7-B783-E64F-970F-1689267DE09A}"/>
                </a:ext>
              </a:extLst>
            </p:cNvPr>
            <p:cNvSpPr/>
            <p:nvPr/>
          </p:nvSpPr>
          <p:spPr>
            <a:xfrm>
              <a:off x="5417206" y="4846030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4B50E48-F141-6C49-998B-2DD85FF057F9}"/>
                </a:ext>
              </a:extLst>
            </p:cNvPr>
            <p:cNvSpPr/>
            <p:nvPr/>
          </p:nvSpPr>
          <p:spPr>
            <a:xfrm>
              <a:off x="7775480" y="4858682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A478EB5D-36BA-DF45-AFF2-271BB0A594DE}"/>
                </a:ext>
              </a:extLst>
            </p:cNvPr>
            <p:cNvSpPr/>
            <p:nvPr/>
          </p:nvSpPr>
          <p:spPr>
            <a:xfrm>
              <a:off x="8293877" y="4861466"/>
              <a:ext cx="431382" cy="4473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[P</a:t>
              </a:r>
              <a:r>
                <a:rPr kumimoji="1" lang="en-US" altLang="zh-CN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08E4F34-1365-584E-9865-EA57B3C3E18C}"/>
                </a:ext>
              </a:extLst>
            </p:cNvPr>
            <p:cNvSpPr txBox="1"/>
            <p:nvPr/>
          </p:nvSpPr>
          <p:spPr>
            <a:xfrm>
              <a:off x="4922338" y="5313800"/>
              <a:ext cx="935568" cy="34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B1422E73-ACB5-7649-9074-63074E46DF84}"/>
                </a:ext>
              </a:extLst>
            </p:cNvPr>
            <p:cNvSpPr/>
            <p:nvPr/>
          </p:nvSpPr>
          <p:spPr>
            <a:xfrm>
              <a:off x="3214262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直线连接符 134">
              <a:extLst>
                <a:ext uri="{FF2B5EF4-FFF2-40B4-BE49-F238E27FC236}">
                  <a16:creationId xmlns:a16="http://schemas.microsoft.com/office/drawing/2014/main" id="{AA9A6826-CBD1-4644-BFEA-EAFFB3F55901}"/>
                </a:ext>
              </a:extLst>
            </p:cNvPr>
            <p:cNvCxnSpPr>
              <a:cxnSpLocks/>
              <a:stCxn id="134" idx="0"/>
              <a:endCxn id="134" idx="2"/>
            </p:cNvCxnSpPr>
            <p:nvPr/>
          </p:nvCxnSpPr>
          <p:spPr>
            <a:xfrm>
              <a:off x="3397952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线连接符 135">
              <a:extLst>
                <a:ext uri="{FF2B5EF4-FFF2-40B4-BE49-F238E27FC236}">
                  <a16:creationId xmlns:a16="http://schemas.microsoft.com/office/drawing/2014/main" id="{5A05B6FD-ABD1-9E47-8986-E2E4A8CD13E7}"/>
                </a:ext>
              </a:extLst>
            </p:cNvPr>
            <p:cNvCxnSpPr>
              <a:cxnSpLocks/>
            </p:cNvCxnSpPr>
            <p:nvPr/>
          </p:nvCxnSpPr>
          <p:spPr>
            <a:xfrm>
              <a:off x="3300893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线连接符 136">
              <a:extLst>
                <a:ext uri="{FF2B5EF4-FFF2-40B4-BE49-F238E27FC236}">
                  <a16:creationId xmlns:a16="http://schemas.microsoft.com/office/drawing/2014/main" id="{02779B51-399F-4847-B2CB-40427521B06C}"/>
                </a:ext>
              </a:extLst>
            </p:cNvPr>
            <p:cNvCxnSpPr>
              <a:cxnSpLocks/>
            </p:cNvCxnSpPr>
            <p:nvPr/>
          </p:nvCxnSpPr>
          <p:spPr>
            <a:xfrm>
              <a:off x="349501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C5B014CD-65C6-0640-A3B0-B47EBF94FB97}"/>
                </a:ext>
              </a:extLst>
            </p:cNvPr>
            <p:cNvSpPr/>
            <p:nvPr/>
          </p:nvSpPr>
          <p:spPr>
            <a:xfrm>
              <a:off x="3730210" y="458880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直线连接符 138">
              <a:extLst>
                <a:ext uri="{FF2B5EF4-FFF2-40B4-BE49-F238E27FC236}">
                  <a16:creationId xmlns:a16="http://schemas.microsoft.com/office/drawing/2014/main" id="{D815E03C-19CB-364B-9693-640388C3B1E5}"/>
                </a:ext>
              </a:extLst>
            </p:cNvPr>
            <p:cNvCxnSpPr>
              <a:cxnSpLocks/>
              <a:stCxn id="138" idx="0"/>
              <a:endCxn id="138" idx="2"/>
            </p:cNvCxnSpPr>
            <p:nvPr/>
          </p:nvCxnSpPr>
          <p:spPr>
            <a:xfrm>
              <a:off x="391390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线连接符 139">
              <a:extLst>
                <a:ext uri="{FF2B5EF4-FFF2-40B4-BE49-F238E27FC236}">
                  <a16:creationId xmlns:a16="http://schemas.microsoft.com/office/drawing/2014/main" id="{95EC3240-7043-624E-89C8-4CE1DF2D14CD}"/>
                </a:ext>
              </a:extLst>
            </p:cNvPr>
            <p:cNvCxnSpPr>
              <a:cxnSpLocks/>
            </p:cNvCxnSpPr>
            <p:nvPr/>
          </p:nvCxnSpPr>
          <p:spPr>
            <a:xfrm>
              <a:off x="381684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线连接符 140">
              <a:extLst>
                <a:ext uri="{FF2B5EF4-FFF2-40B4-BE49-F238E27FC236}">
                  <a16:creationId xmlns:a16="http://schemas.microsoft.com/office/drawing/2014/main" id="{C4DB3E5D-06E7-8745-B453-1BC3BB77A3A3}"/>
                </a:ext>
              </a:extLst>
            </p:cNvPr>
            <p:cNvCxnSpPr>
              <a:cxnSpLocks/>
            </p:cNvCxnSpPr>
            <p:nvPr/>
          </p:nvCxnSpPr>
          <p:spPr>
            <a:xfrm>
              <a:off x="401095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6B1A5EB2-6788-2A4A-8A8D-1A5CD04B78B2}"/>
                </a:ext>
              </a:extLst>
            </p:cNvPr>
            <p:cNvSpPr/>
            <p:nvPr/>
          </p:nvSpPr>
          <p:spPr>
            <a:xfrm>
              <a:off x="4963657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直线连接符 142">
              <a:extLst>
                <a:ext uri="{FF2B5EF4-FFF2-40B4-BE49-F238E27FC236}">
                  <a16:creationId xmlns:a16="http://schemas.microsoft.com/office/drawing/2014/main" id="{43C22FC4-1A41-E54F-B806-894A3D428CAC}"/>
                </a:ext>
              </a:extLst>
            </p:cNvPr>
            <p:cNvCxnSpPr>
              <a:cxnSpLocks/>
              <a:stCxn id="142" idx="0"/>
              <a:endCxn id="142" idx="2"/>
            </p:cNvCxnSpPr>
            <p:nvPr/>
          </p:nvCxnSpPr>
          <p:spPr>
            <a:xfrm>
              <a:off x="5147347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线连接符 143">
              <a:extLst>
                <a:ext uri="{FF2B5EF4-FFF2-40B4-BE49-F238E27FC236}">
                  <a16:creationId xmlns:a16="http://schemas.microsoft.com/office/drawing/2014/main" id="{10F7CA01-C977-E644-B0AE-76F357C64D2A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8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线连接符 144">
              <a:extLst>
                <a:ext uri="{FF2B5EF4-FFF2-40B4-BE49-F238E27FC236}">
                  <a16:creationId xmlns:a16="http://schemas.microsoft.com/office/drawing/2014/main" id="{35A9007A-4A40-4E42-A8AA-2BD9DD61ADA2}"/>
                </a:ext>
              </a:extLst>
            </p:cNvPr>
            <p:cNvCxnSpPr>
              <a:cxnSpLocks/>
            </p:cNvCxnSpPr>
            <p:nvPr/>
          </p:nvCxnSpPr>
          <p:spPr>
            <a:xfrm>
              <a:off x="5244406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11B464B5-AF21-524B-8805-11B762A24B6A}"/>
                </a:ext>
              </a:extLst>
            </p:cNvPr>
            <p:cNvSpPr/>
            <p:nvPr/>
          </p:nvSpPr>
          <p:spPr>
            <a:xfrm>
              <a:off x="5475319" y="459511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7" name="直线连接符 146">
              <a:extLst>
                <a:ext uri="{FF2B5EF4-FFF2-40B4-BE49-F238E27FC236}">
                  <a16:creationId xmlns:a16="http://schemas.microsoft.com/office/drawing/2014/main" id="{B33FE3EE-EA2D-764A-9DE5-A6553BC8FA8A}"/>
                </a:ext>
              </a:extLst>
            </p:cNvPr>
            <p:cNvCxnSpPr>
              <a:cxnSpLocks/>
              <a:stCxn id="146" idx="0"/>
              <a:endCxn id="146" idx="2"/>
            </p:cNvCxnSpPr>
            <p:nvPr/>
          </p:nvCxnSpPr>
          <p:spPr>
            <a:xfrm>
              <a:off x="5659009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线连接符 147">
              <a:extLst>
                <a:ext uri="{FF2B5EF4-FFF2-40B4-BE49-F238E27FC236}">
                  <a16:creationId xmlns:a16="http://schemas.microsoft.com/office/drawing/2014/main" id="{D152E267-1B54-6F4C-B4D0-8931F335521A}"/>
                </a:ext>
              </a:extLst>
            </p:cNvPr>
            <p:cNvCxnSpPr>
              <a:cxnSpLocks/>
            </p:cNvCxnSpPr>
            <p:nvPr/>
          </p:nvCxnSpPr>
          <p:spPr>
            <a:xfrm>
              <a:off x="5561950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线连接符 148">
              <a:extLst>
                <a:ext uri="{FF2B5EF4-FFF2-40B4-BE49-F238E27FC236}">
                  <a16:creationId xmlns:a16="http://schemas.microsoft.com/office/drawing/2014/main" id="{2B2FAFA5-B38A-0348-90E4-A410B8D8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68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39417C5D-B585-8746-ABDC-A547D7296BF2}"/>
                </a:ext>
              </a:extLst>
            </p:cNvPr>
            <p:cNvSpPr/>
            <p:nvPr/>
          </p:nvSpPr>
          <p:spPr>
            <a:xfrm>
              <a:off x="7782454" y="4597306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直线连接符 150">
              <a:extLst>
                <a:ext uri="{FF2B5EF4-FFF2-40B4-BE49-F238E27FC236}">
                  <a16:creationId xmlns:a16="http://schemas.microsoft.com/office/drawing/2014/main" id="{BE7CD1CC-2C58-8048-BA03-D1059E17BE9C}"/>
                </a:ext>
              </a:extLst>
            </p:cNvPr>
            <p:cNvCxnSpPr>
              <a:cxnSpLocks/>
              <a:stCxn id="150" idx="0"/>
              <a:endCxn id="150" idx="2"/>
            </p:cNvCxnSpPr>
            <p:nvPr/>
          </p:nvCxnSpPr>
          <p:spPr>
            <a:xfrm>
              <a:off x="7966144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线连接符 151">
              <a:extLst>
                <a:ext uri="{FF2B5EF4-FFF2-40B4-BE49-F238E27FC236}">
                  <a16:creationId xmlns:a16="http://schemas.microsoft.com/office/drawing/2014/main" id="{11C4D72D-15A6-2A4D-870E-09E4722C3809}"/>
                </a:ext>
              </a:extLst>
            </p:cNvPr>
            <p:cNvCxnSpPr>
              <a:cxnSpLocks/>
            </p:cNvCxnSpPr>
            <p:nvPr/>
          </p:nvCxnSpPr>
          <p:spPr>
            <a:xfrm>
              <a:off x="7869085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线连接符 152">
              <a:extLst>
                <a:ext uri="{FF2B5EF4-FFF2-40B4-BE49-F238E27FC236}">
                  <a16:creationId xmlns:a16="http://schemas.microsoft.com/office/drawing/2014/main" id="{A1FEAE54-569D-3948-ADE1-B996454C0B10}"/>
                </a:ext>
              </a:extLst>
            </p:cNvPr>
            <p:cNvCxnSpPr>
              <a:cxnSpLocks/>
            </p:cNvCxnSpPr>
            <p:nvPr/>
          </p:nvCxnSpPr>
          <p:spPr>
            <a:xfrm>
              <a:off x="8063203" y="459730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A16D06D0-FD6C-1F47-9875-1F47E18EDF31}"/>
                </a:ext>
              </a:extLst>
            </p:cNvPr>
            <p:cNvSpPr/>
            <p:nvPr/>
          </p:nvSpPr>
          <p:spPr>
            <a:xfrm>
              <a:off x="8323126" y="4596675"/>
              <a:ext cx="367380" cy="127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直线连接符 154">
              <a:extLst>
                <a:ext uri="{FF2B5EF4-FFF2-40B4-BE49-F238E27FC236}">
                  <a16:creationId xmlns:a16="http://schemas.microsoft.com/office/drawing/2014/main" id="{7DAE6611-4532-FF44-9439-939F0B0B68EE}"/>
                </a:ext>
              </a:extLst>
            </p:cNvPr>
            <p:cNvCxnSpPr>
              <a:cxnSpLocks/>
              <a:stCxn id="154" idx="0"/>
              <a:endCxn id="154" idx="2"/>
            </p:cNvCxnSpPr>
            <p:nvPr/>
          </p:nvCxnSpPr>
          <p:spPr>
            <a:xfrm>
              <a:off x="8506816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线连接符 155">
              <a:extLst>
                <a:ext uri="{FF2B5EF4-FFF2-40B4-BE49-F238E27FC236}">
                  <a16:creationId xmlns:a16="http://schemas.microsoft.com/office/drawing/2014/main" id="{A6C84A76-6190-9146-8D19-BCBA95F3FCCE}"/>
                </a:ext>
              </a:extLst>
            </p:cNvPr>
            <p:cNvCxnSpPr>
              <a:cxnSpLocks/>
            </p:cNvCxnSpPr>
            <p:nvPr/>
          </p:nvCxnSpPr>
          <p:spPr>
            <a:xfrm>
              <a:off x="8409757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线连接符 156">
              <a:extLst>
                <a:ext uri="{FF2B5EF4-FFF2-40B4-BE49-F238E27FC236}">
                  <a16:creationId xmlns:a16="http://schemas.microsoft.com/office/drawing/2014/main" id="{95D121A9-3E6A-F247-AA95-72C9604BC3E7}"/>
                </a:ext>
              </a:extLst>
            </p:cNvPr>
            <p:cNvCxnSpPr>
              <a:cxnSpLocks/>
            </p:cNvCxnSpPr>
            <p:nvPr/>
          </p:nvCxnSpPr>
          <p:spPr>
            <a:xfrm>
              <a:off x="8603875" y="459667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5EEFC7AF-DC01-D64C-98DA-BB037F8A2099}"/>
                </a:ext>
              </a:extLst>
            </p:cNvPr>
            <p:cNvSpPr/>
            <p:nvPr/>
          </p:nvSpPr>
          <p:spPr>
            <a:xfrm>
              <a:off x="9068698" y="4599207"/>
              <a:ext cx="350435" cy="124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9" name="直线连接符 158">
              <a:extLst>
                <a:ext uri="{FF2B5EF4-FFF2-40B4-BE49-F238E27FC236}">
                  <a16:creationId xmlns:a16="http://schemas.microsoft.com/office/drawing/2014/main" id="{128EC0BB-10F7-6B46-9AF6-796D11FBD1A3}"/>
                </a:ext>
              </a:extLst>
            </p:cNvPr>
            <p:cNvCxnSpPr>
              <a:cxnSpLocks/>
              <a:stCxn id="158" idx="0"/>
              <a:endCxn id="158" idx="2"/>
            </p:cNvCxnSpPr>
            <p:nvPr/>
          </p:nvCxnSpPr>
          <p:spPr>
            <a:xfrm>
              <a:off x="9243915" y="4599207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线连接符 159">
              <a:extLst>
                <a:ext uri="{FF2B5EF4-FFF2-40B4-BE49-F238E27FC236}">
                  <a16:creationId xmlns:a16="http://schemas.microsoft.com/office/drawing/2014/main" id="{C07296A2-9924-1F41-BBF0-F4DEF36AFB79}"/>
                </a:ext>
              </a:extLst>
            </p:cNvPr>
            <p:cNvCxnSpPr>
              <a:cxnSpLocks/>
            </p:cNvCxnSpPr>
            <p:nvPr/>
          </p:nvCxnSpPr>
          <p:spPr>
            <a:xfrm>
              <a:off x="9160808" y="459920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线连接符 160">
              <a:extLst>
                <a:ext uri="{FF2B5EF4-FFF2-40B4-BE49-F238E27FC236}">
                  <a16:creationId xmlns:a16="http://schemas.microsoft.com/office/drawing/2014/main" id="{7AC2C1EE-639F-9D48-8231-7280439BA9E9}"/>
                </a:ext>
              </a:extLst>
            </p:cNvPr>
            <p:cNvCxnSpPr>
              <a:cxnSpLocks/>
            </p:cNvCxnSpPr>
            <p:nvPr/>
          </p:nvCxnSpPr>
          <p:spPr>
            <a:xfrm>
              <a:off x="9321338" y="4604336"/>
              <a:ext cx="0" cy="124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1F061289-0916-7F4A-98CF-1858C4B9D0C7}"/>
                </a:ext>
              </a:extLst>
            </p:cNvPr>
            <p:cNvSpPr/>
            <p:nvPr/>
          </p:nvSpPr>
          <p:spPr>
            <a:xfrm>
              <a:off x="5934036" y="4590999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直线连接符 162">
              <a:extLst>
                <a:ext uri="{FF2B5EF4-FFF2-40B4-BE49-F238E27FC236}">
                  <a16:creationId xmlns:a16="http://schemas.microsoft.com/office/drawing/2014/main" id="{7D5B8D3C-C053-B14F-9161-30D0464E865F}"/>
                </a:ext>
              </a:extLst>
            </p:cNvPr>
            <p:cNvCxnSpPr>
              <a:cxnSpLocks/>
              <a:stCxn id="162" idx="0"/>
              <a:endCxn id="162" idx="2"/>
            </p:cNvCxnSpPr>
            <p:nvPr/>
          </p:nvCxnSpPr>
          <p:spPr>
            <a:xfrm>
              <a:off x="6117726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线连接符 163">
              <a:extLst>
                <a:ext uri="{FF2B5EF4-FFF2-40B4-BE49-F238E27FC236}">
                  <a16:creationId xmlns:a16="http://schemas.microsoft.com/office/drawing/2014/main" id="{E2624350-C991-914D-B653-C3F80AD1324A}"/>
                </a:ext>
              </a:extLst>
            </p:cNvPr>
            <p:cNvCxnSpPr>
              <a:cxnSpLocks/>
            </p:cNvCxnSpPr>
            <p:nvPr/>
          </p:nvCxnSpPr>
          <p:spPr>
            <a:xfrm>
              <a:off x="6020667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连接符 164">
              <a:extLst>
                <a:ext uri="{FF2B5EF4-FFF2-40B4-BE49-F238E27FC236}">
                  <a16:creationId xmlns:a16="http://schemas.microsoft.com/office/drawing/2014/main" id="{5AF6DE6B-48D4-C541-968C-40A42FD78571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85" y="459099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71E63A56-B616-7641-99DD-A3716BED510C}"/>
                </a:ext>
              </a:extLst>
            </p:cNvPr>
            <p:cNvSpPr/>
            <p:nvPr/>
          </p:nvSpPr>
          <p:spPr>
            <a:xfrm>
              <a:off x="6477221" y="459316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7" name="直线连接符 166">
              <a:extLst>
                <a:ext uri="{FF2B5EF4-FFF2-40B4-BE49-F238E27FC236}">
                  <a16:creationId xmlns:a16="http://schemas.microsoft.com/office/drawing/2014/main" id="{03F5D3B7-3221-254B-B6F6-E06E78BBFAFD}"/>
                </a:ext>
              </a:extLst>
            </p:cNvPr>
            <p:cNvCxnSpPr>
              <a:cxnSpLocks/>
              <a:stCxn id="166" idx="0"/>
              <a:endCxn id="166" idx="2"/>
            </p:cNvCxnSpPr>
            <p:nvPr/>
          </p:nvCxnSpPr>
          <p:spPr>
            <a:xfrm>
              <a:off x="6660911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连接符 167">
              <a:extLst>
                <a:ext uri="{FF2B5EF4-FFF2-40B4-BE49-F238E27FC236}">
                  <a16:creationId xmlns:a16="http://schemas.microsoft.com/office/drawing/2014/main" id="{84B2EDF1-609C-804A-8712-148F09385D14}"/>
                </a:ext>
              </a:extLst>
            </p:cNvPr>
            <p:cNvCxnSpPr>
              <a:cxnSpLocks/>
            </p:cNvCxnSpPr>
            <p:nvPr/>
          </p:nvCxnSpPr>
          <p:spPr>
            <a:xfrm>
              <a:off x="6563852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符 168">
              <a:extLst>
                <a:ext uri="{FF2B5EF4-FFF2-40B4-BE49-F238E27FC236}">
                  <a16:creationId xmlns:a16="http://schemas.microsoft.com/office/drawing/2014/main" id="{4DB7D572-4E6B-AD41-8B2B-E7BB69B66855}"/>
                </a:ext>
              </a:extLst>
            </p:cNvPr>
            <p:cNvCxnSpPr>
              <a:cxnSpLocks/>
            </p:cNvCxnSpPr>
            <p:nvPr/>
          </p:nvCxnSpPr>
          <p:spPr>
            <a:xfrm>
              <a:off x="6757970" y="459316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08575260-E701-FF4E-97D4-B7C318E15827}"/>
                </a:ext>
              </a:extLst>
            </p:cNvPr>
            <p:cNvSpPr/>
            <p:nvPr/>
          </p:nvSpPr>
          <p:spPr>
            <a:xfrm>
              <a:off x="7227120" y="4595115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1" name="直线连接符 170">
              <a:extLst>
                <a:ext uri="{FF2B5EF4-FFF2-40B4-BE49-F238E27FC236}">
                  <a16:creationId xmlns:a16="http://schemas.microsoft.com/office/drawing/2014/main" id="{4CFA3871-F50C-9F4D-ABB7-5BC0BE3EBDA5}"/>
                </a:ext>
              </a:extLst>
            </p:cNvPr>
            <p:cNvCxnSpPr>
              <a:cxnSpLocks/>
              <a:stCxn id="170" idx="0"/>
              <a:endCxn id="170" idx="2"/>
            </p:cNvCxnSpPr>
            <p:nvPr/>
          </p:nvCxnSpPr>
          <p:spPr>
            <a:xfrm>
              <a:off x="7410810" y="4595115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符 171">
              <a:extLst>
                <a:ext uri="{FF2B5EF4-FFF2-40B4-BE49-F238E27FC236}">
                  <a16:creationId xmlns:a16="http://schemas.microsoft.com/office/drawing/2014/main" id="{A6D2B875-A296-F24C-8D59-380970CA7BF0}"/>
                </a:ext>
              </a:extLst>
            </p:cNvPr>
            <p:cNvCxnSpPr>
              <a:cxnSpLocks/>
            </p:cNvCxnSpPr>
            <p:nvPr/>
          </p:nvCxnSpPr>
          <p:spPr>
            <a:xfrm>
              <a:off x="7313751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符 172">
              <a:extLst>
                <a:ext uri="{FF2B5EF4-FFF2-40B4-BE49-F238E27FC236}">
                  <a16:creationId xmlns:a16="http://schemas.microsoft.com/office/drawing/2014/main" id="{E707AA05-59B8-3B42-9831-16CFF781A271}"/>
                </a:ext>
              </a:extLst>
            </p:cNvPr>
            <p:cNvCxnSpPr>
              <a:cxnSpLocks/>
            </p:cNvCxnSpPr>
            <p:nvPr/>
          </p:nvCxnSpPr>
          <p:spPr>
            <a:xfrm>
              <a:off x="7507869" y="4588809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83AC201A-CA2F-1643-A995-3997A2CB6D5F}"/>
                </a:ext>
              </a:extLst>
            </p:cNvPr>
            <p:cNvSpPr/>
            <p:nvPr/>
          </p:nvSpPr>
          <p:spPr>
            <a:xfrm>
              <a:off x="4414014" y="4591586"/>
              <a:ext cx="367380" cy="1275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直线连接符 174">
              <a:extLst>
                <a:ext uri="{FF2B5EF4-FFF2-40B4-BE49-F238E27FC236}">
                  <a16:creationId xmlns:a16="http://schemas.microsoft.com/office/drawing/2014/main" id="{D011AEB6-FE9D-F34A-8674-EA8F97442E10}"/>
                </a:ext>
              </a:extLst>
            </p:cNvPr>
            <p:cNvCxnSpPr>
              <a:cxnSpLocks/>
              <a:stCxn id="174" idx="0"/>
              <a:endCxn id="174" idx="2"/>
            </p:cNvCxnSpPr>
            <p:nvPr/>
          </p:nvCxnSpPr>
          <p:spPr>
            <a:xfrm>
              <a:off x="4597704" y="4591586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符 175">
              <a:extLst>
                <a:ext uri="{FF2B5EF4-FFF2-40B4-BE49-F238E27FC236}">
                  <a16:creationId xmlns:a16="http://schemas.microsoft.com/office/drawing/2014/main" id="{699445FE-1F2C-3F42-8A43-A2FDD0A76707}"/>
                </a:ext>
              </a:extLst>
            </p:cNvPr>
            <p:cNvCxnSpPr>
              <a:cxnSpLocks/>
            </p:cNvCxnSpPr>
            <p:nvPr/>
          </p:nvCxnSpPr>
          <p:spPr>
            <a:xfrm>
              <a:off x="4500645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符 176">
              <a:extLst>
                <a:ext uri="{FF2B5EF4-FFF2-40B4-BE49-F238E27FC236}">
                  <a16:creationId xmlns:a16="http://schemas.microsoft.com/office/drawing/2014/main" id="{6CA652E5-4FDC-FA4B-A4E8-B6FD2112E191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63" y="4585280"/>
              <a:ext cx="0" cy="12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DB8AD1CD-723F-624A-99AD-BA2F60FA7723}"/>
                </a:ext>
              </a:extLst>
            </p:cNvPr>
            <p:cNvSpPr txBox="1"/>
            <p:nvPr/>
          </p:nvSpPr>
          <p:spPr>
            <a:xfrm>
              <a:off x="2218104" y="4557407"/>
              <a:ext cx="1049095" cy="2629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Embedding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1F9936DA-FDA6-564B-809B-91E06FB6FE67}"/>
                </a:ext>
              </a:extLst>
            </p:cNvPr>
            <p:cNvSpPr txBox="1"/>
            <p:nvPr/>
          </p:nvSpPr>
          <p:spPr>
            <a:xfrm>
              <a:off x="2022233" y="4873356"/>
              <a:ext cx="1038873" cy="525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  <a:r>
                <a: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Template</a:t>
              </a:r>
              <a:endPara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96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56F34-943B-4203-B6C6-2FF6C3A5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1" y="437867"/>
            <a:ext cx="6374342" cy="6927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Evaluation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05D1A-2F9C-4D37-AC05-6C2B7E447F91}"/>
              </a:ext>
            </a:extLst>
          </p:cNvPr>
          <p:cNvSpPr txBox="1"/>
          <p:nvPr/>
        </p:nvSpPr>
        <p:spPr>
          <a:xfrm>
            <a:off x="703789" y="1379113"/>
            <a:ext cx="11290420" cy="28026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</a:rPr>
              <a:t>RQ1</a:t>
            </a:r>
            <a:r>
              <a:rPr lang="en-US" altLang="zh-CN" sz="2400" dirty="0"/>
              <a:t>: ﻿How effective is our approach in zero-shot program representation learning?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</a:rPr>
              <a:t>RQ2: ﻿</a:t>
            </a:r>
            <a:r>
              <a:rPr lang="en-US" altLang="zh-CN" sz="2400" dirty="0"/>
              <a:t>How effective is our approach in few-shot program representation learning?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</a:rPr>
              <a:t>RQ3: ﻿</a:t>
            </a:r>
            <a:r>
              <a:rPr lang="en-US" altLang="zh-CN" sz="2400" dirty="0"/>
              <a:t>How effective is our approach in monolingual program representation learning?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</a:rPr>
              <a:t>RQ4: ﻿</a:t>
            </a:r>
            <a:r>
              <a:rPr lang="en-US" altLang="zh-CN" sz="2400" dirty="0"/>
              <a:t>How do different hyperparameters impact the performance of our approach?</a:t>
            </a:r>
          </a:p>
        </p:txBody>
      </p:sp>
    </p:spTree>
    <p:extLst>
      <p:ext uri="{BB962C8B-B14F-4D97-AF65-F5344CB8AC3E}">
        <p14:creationId xmlns:p14="http://schemas.microsoft.com/office/powerpoint/2010/main" val="1381580312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FCE"/>
      </a:accent1>
      <a:accent2>
        <a:srgbClr val="969EC2"/>
      </a:accent2>
      <a:accent3>
        <a:srgbClr val="85C2BC"/>
      </a:accent3>
      <a:accent4>
        <a:srgbClr val="FAD25F"/>
      </a:accent4>
      <a:accent5>
        <a:srgbClr val="99CAE6"/>
      </a:accent5>
      <a:accent6>
        <a:srgbClr val="8491CB"/>
      </a:accent6>
      <a:hlink>
        <a:srgbClr val="7DC8E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1532</Words>
  <Application>Microsoft Macintosh PowerPoint</Application>
  <PresentationFormat>宽屏</PresentationFormat>
  <Paragraphs>233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Calibri Light</vt:lpstr>
      <vt:lpstr>Courier New</vt:lpstr>
      <vt:lpstr>Palatino Linotype</vt:lpstr>
      <vt:lpstr>Times New Roman</vt:lpstr>
      <vt:lpstr>主题5</vt:lpstr>
      <vt:lpstr>Zero-Shot Program Representation Learning</vt:lpstr>
      <vt:lpstr>Learning Program Representations</vt:lpstr>
      <vt:lpstr>The Low-Resource Challenge</vt:lpstr>
      <vt:lpstr>Zecoler – Zero-Shot Code Representation</vt:lpstr>
      <vt:lpstr>Workflow</vt:lpstr>
      <vt:lpstr>Step1: Casting Downstream Tasks into MLM</vt:lpstr>
      <vt:lpstr>Step2: Prompt-based Learning</vt:lpstr>
      <vt:lpstr>Step3: Revert MLM Outputs to Class Labels</vt:lpstr>
      <vt:lpstr>Evaluation</vt:lpstr>
      <vt:lpstr>Downstream Tasks</vt:lpstr>
      <vt:lpstr>RQ1: Zero-Shot Code Representation Learning</vt:lpstr>
      <vt:lpstr>RQ2: Cross-Lingual Few-Shot Learning</vt:lpstr>
      <vt:lpstr>RQ3: Monolingual Few-Shot Learning</vt:lpstr>
      <vt:lpstr>RQ4: Hyperparameter Robustness</vt:lpstr>
      <vt:lpstr>Conclusion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锐旗设计; https:/9ppt.taobao.com</cp:keywords>
  <cp:lastModifiedBy>Xiaodong Gu</cp:lastModifiedBy>
  <cp:revision>323</cp:revision>
  <dcterms:created xsi:type="dcterms:W3CDTF">2016-08-30T15:41:43Z</dcterms:created>
  <dcterms:modified xsi:type="dcterms:W3CDTF">2022-05-26T14:45:55Z</dcterms:modified>
  <cp:category>锐旗设计;https://9ppt.taobao.com</cp:category>
</cp:coreProperties>
</file>